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sldx" ContentType="application/vnd.openxmlformats-officedocument.presentationml.slide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  <p:sldMasterId id="2147483696" r:id="rId3"/>
    <p:sldMasterId id="2147483708" r:id="rId4"/>
    <p:sldMasterId id="2147483720" r:id="rId5"/>
    <p:sldMasterId id="2147483732" r:id="rId6"/>
  </p:sldMasterIdLst>
  <p:sldIdLst>
    <p:sldId id="257" r:id="rId7"/>
    <p:sldId id="278" r:id="rId8"/>
    <p:sldId id="264" r:id="rId9"/>
    <p:sldId id="265" r:id="rId10"/>
    <p:sldId id="266" r:id="rId11"/>
    <p:sldId id="267" r:id="rId12"/>
    <p:sldId id="268" r:id="rId13"/>
    <p:sldId id="270" r:id="rId14"/>
    <p:sldId id="271" r:id="rId15"/>
    <p:sldId id="272" r:id="rId16"/>
    <p:sldId id="273" r:id="rId17"/>
    <p:sldId id="274" r:id="rId18"/>
    <p:sldId id="279" r:id="rId19"/>
    <p:sldId id="281" r:id="rId20"/>
    <p:sldId id="275" r:id="rId21"/>
    <p:sldId id="285" r:id="rId22"/>
    <p:sldId id="260" r:id="rId23"/>
    <p:sldId id="261" r:id="rId24"/>
    <p:sldId id="283" r:id="rId25"/>
    <p:sldId id="262" r:id="rId26"/>
    <p:sldId id="259" r:id="rId27"/>
    <p:sldId id="277" r:id="rId28"/>
    <p:sldId id="280" r:id="rId29"/>
    <p:sldId id="286" r:id="rId30"/>
    <p:sldId id="293" r:id="rId31"/>
    <p:sldId id="287" r:id="rId32"/>
    <p:sldId id="294" r:id="rId33"/>
    <p:sldId id="295" r:id="rId34"/>
    <p:sldId id="296" r:id="rId35"/>
    <p:sldId id="297" r:id="rId36"/>
    <p:sldId id="300" r:id="rId37"/>
    <p:sldId id="298" r:id="rId38"/>
    <p:sldId id="299" r:id="rId39"/>
    <p:sldId id="301" r:id="rId40"/>
    <p:sldId id="302" r:id="rId41"/>
    <p:sldId id="276" r:id="rId42"/>
    <p:sldId id="292" r:id="rId43"/>
    <p:sldId id="288" r:id="rId4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1284" y="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15.01.2024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578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15.01.2024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926306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15.01.2024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7587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15.01.2024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592094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15.01.2024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8048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15.01.2024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895526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15.01.2024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727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15.01.2024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783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15.01.2024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016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15.01.2024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472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15.01.2024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882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15.01.2024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2305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15.01.2024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1254762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15.01.2024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54210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15.01.2024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0224829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15.01.2024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09807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15.01.2024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419572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15.01.2024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3923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15.01.2024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07540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15.01.2024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1422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15.01.2024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0414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15.01.2024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3877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15.01.2024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6026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15.01.2024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5079464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15.01.2024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41013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15.01.2024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5541752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15.01.2024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4853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15.01.2024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16588989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15.01.2024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01567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15.01.2024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43661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15.01.2024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5712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15.01.2024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03435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15.01.2024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47039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15.01.2024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13261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15.01.2024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59223194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15.01.2024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407970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15.01.2024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81828364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15.01.2024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180050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15.01.2024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70958819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15.01.2024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91311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15.01.2024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8168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15.01.2024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71502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15.01.2024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84943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15.01.2024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7624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15.01.2024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57070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15.01.2024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53892677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15.01.2024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559686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15.01.2024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0451044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15.01.2024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995718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15.01.2024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98612267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15.01.2024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235495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15.01.2024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28494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15.01.2024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272068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15.01.2024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30585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15.01.2024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99700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FF0FC-15DE-42AF-92C5-7F41422EFFC2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15.01.2024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85532FB-942D-4C1A-BDFE-81204827F4BD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62387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FF0FC-15DE-42AF-92C5-7F41422EFFC2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15.01.2024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532FB-942D-4C1A-BDFE-81204827F4BD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062312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FF0FC-15DE-42AF-92C5-7F41422EFFC2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15.01.2024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532FB-942D-4C1A-BDFE-81204827F4BD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47029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FF0FC-15DE-42AF-92C5-7F41422EFFC2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15.01.2024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532FB-942D-4C1A-BDFE-81204827F4BD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80977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FF0FC-15DE-42AF-92C5-7F41422EFFC2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15.01.2024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532FB-942D-4C1A-BDFE-81204827F4BD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53826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FF0FC-15DE-42AF-92C5-7F41422EFFC2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15.01.2024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532FB-942D-4C1A-BDFE-81204827F4BD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49759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FF0FC-15DE-42AF-92C5-7F41422EFFC2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15.01.2024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532FB-942D-4C1A-BDFE-81204827F4BD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8201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FF0FC-15DE-42AF-92C5-7F41422EFFC2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15.01.2024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532FB-942D-4C1A-BDFE-81204827F4BD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854457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FF0FC-15DE-42AF-92C5-7F41422EFFC2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15.01.2024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532FB-942D-4C1A-BDFE-81204827F4BD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46783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FF0FC-15DE-42AF-92C5-7F41422EFFC2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15.01.2024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532FB-942D-4C1A-BDFE-81204827F4BD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05389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FF0FC-15DE-42AF-92C5-7F41422EFFC2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15.01.2024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532FB-942D-4C1A-BDFE-81204827F4BD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4597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15.01.2024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83732841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15.01.2024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3628076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15.01.2024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7158144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15.01.2024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16752047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15.01.2024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9261889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1E2FF0FC-15DE-42AF-92C5-7F41422EFFC2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15.01.2024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285532FB-942D-4C1A-BDFE-81204827F4BD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6851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PowerPoint1.sldx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2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PowerPoint2.sldx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3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PowerPoint3.sldx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4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87624" y="1700808"/>
            <a:ext cx="763284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941E1E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</a:t>
            </a:r>
            <a:r>
              <a:rPr lang="ru-RU" sz="3600" dirty="0" smtClean="0">
                <a:solidFill>
                  <a:srgbClr val="941E1E"/>
                </a:solidFill>
              </a:rPr>
              <a:t>Функциональная грамотность как уровень образованности современного школьника</a:t>
            </a:r>
            <a:r>
              <a:rPr lang="ru-RU" sz="3600" b="1" dirty="0" smtClean="0">
                <a:solidFill>
                  <a:srgbClr val="941E1E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  <a:endParaRPr lang="ru-RU" sz="3600" b="1" dirty="0">
              <a:solidFill>
                <a:srgbClr val="941E1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03651" y="262389"/>
            <a:ext cx="70135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Муниципальное </a:t>
            </a:r>
            <a:r>
              <a:rPr lang="ru-RU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бюджетное </a:t>
            </a:r>
            <a:r>
              <a:rPr lang="ru-RU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общеобразовательное учреждение</a:t>
            </a:r>
          </a:p>
          <a:p>
            <a:pPr algn="ctr">
              <a:defRPr/>
            </a:pPr>
            <a:r>
              <a:rPr lang="ru-RU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«</a:t>
            </a:r>
            <a:r>
              <a:rPr lang="ru-RU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Белогорская</a:t>
            </a:r>
            <a:r>
              <a:rPr lang="ru-RU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СШ №4 </a:t>
            </a:r>
            <a:r>
              <a:rPr lang="ru-RU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им.Б.Чобан</a:t>
            </a:r>
            <a:r>
              <a:rPr lang="ru-RU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-заде»</a:t>
            </a:r>
            <a:endParaRPr lang="ru-RU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03848" y="5661248"/>
            <a:ext cx="3456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 smtClean="0">
                <a:solidFill>
                  <a:srgbClr val="444D26"/>
                </a:solidFill>
              </a:rPr>
              <a:t>г.Белогорск</a:t>
            </a:r>
            <a:endParaRPr lang="ru-RU" dirty="0" smtClean="0">
              <a:solidFill>
                <a:srgbClr val="444D26"/>
              </a:solidFill>
            </a:endParaRPr>
          </a:p>
          <a:p>
            <a:pPr algn="ctr"/>
            <a:r>
              <a:rPr lang="ru-RU" dirty="0" smtClean="0">
                <a:solidFill>
                  <a:srgbClr val="444D26"/>
                </a:solidFill>
              </a:rPr>
              <a:t>2023</a:t>
            </a:r>
            <a:endParaRPr lang="ru-RU" dirty="0">
              <a:solidFill>
                <a:srgbClr val="444D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986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548680"/>
            <a:ext cx="72008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800" b="1" dirty="0">
                <a:solidFill>
                  <a:srgbClr val="C00000"/>
                </a:solidFill>
                <a:latin typeface="Times New Roman"/>
                <a:ea typeface="Times New Roman"/>
              </a:rPr>
              <a:t>«Мои ученики будут узнавать новое не от меня. Они будут открывать это новое сами.</a:t>
            </a:r>
            <a:endParaRPr lang="ru-RU" sz="2800" dirty="0">
              <a:solidFill>
                <a:srgbClr val="C00000"/>
              </a:solidFill>
              <a:latin typeface="Times New Roman"/>
              <a:ea typeface="Times New Roman"/>
            </a:endParaRPr>
          </a:p>
          <a:p>
            <a:pPr algn="r">
              <a:spcAft>
                <a:spcPts val="0"/>
              </a:spcAft>
            </a:pPr>
            <a:r>
              <a:rPr lang="ru-RU" sz="2800" b="1" dirty="0">
                <a:solidFill>
                  <a:srgbClr val="C00000"/>
                </a:solidFill>
                <a:latin typeface="Times New Roman"/>
                <a:ea typeface="Times New Roman"/>
              </a:rPr>
              <a:t>Моя задача- помочь им раскрыться и развить собственные идеи»</a:t>
            </a:r>
            <a:endParaRPr lang="ru-RU" sz="2800" dirty="0">
              <a:solidFill>
                <a:srgbClr val="C00000"/>
              </a:solidFill>
              <a:latin typeface="Times New Roman"/>
              <a:ea typeface="Times New Roman"/>
            </a:endParaRPr>
          </a:p>
          <a:p>
            <a:pPr algn="r">
              <a:spcAft>
                <a:spcPts val="0"/>
              </a:spcAft>
            </a:pPr>
            <a:r>
              <a:rPr lang="ru-RU" sz="2800" i="1" dirty="0">
                <a:solidFill>
                  <a:srgbClr val="C00000"/>
                </a:solidFill>
                <a:latin typeface="Times New Roman"/>
                <a:ea typeface="Times New Roman"/>
              </a:rPr>
              <a:t>И.Г</a:t>
            </a:r>
            <a:r>
              <a:rPr lang="ru-RU" sz="2800" i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. Песталоцци</a:t>
            </a:r>
            <a:endParaRPr lang="ru-RU" sz="2800" i="1" dirty="0">
              <a:solidFill>
                <a:srgbClr val="C00000"/>
              </a:solidFill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50019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2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0632" y="476673"/>
            <a:ext cx="6642735" cy="1872207"/>
          </a:xfrm>
          <a:prstGeom prst="rect">
            <a:avLst/>
          </a:prstGeom>
        </p:spPr>
      </p:pic>
      <p:pic>
        <p:nvPicPr>
          <p:cNvPr id="5" name="image3.jpeg" descr="http://cedron.wikispaces.com/file/view/taza-de-te-de-cedron-2.jpg/339303258/taza-de-te-de-cedron-2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5669" y="3068960"/>
            <a:ext cx="3898300" cy="2658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870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5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20596" y="1556792"/>
            <a:ext cx="5112568" cy="5040560"/>
          </a:xfrm>
          <a:prstGeom prst="rect">
            <a:avLst/>
          </a:prstGeom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60848"/>
            <a:ext cx="9133164" cy="3293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466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7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58318" y="2348880"/>
            <a:ext cx="6965315" cy="4248472"/>
          </a:xfrm>
          <a:prstGeom prst="rect">
            <a:avLst/>
          </a:prstGeom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4989" y="476672"/>
            <a:ext cx="8905875" cy="1300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7532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8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03848" y="2636912"/>
            <a:ext cx="5940153" cy="4032448"/>
          </a:xfrm>
          <a:prstGeom prst="rect">
            <a:avLst/>
          </a:prstGeom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476672"/>
            <a:ext cx="8905875" cy="173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2133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9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87824" y="2781432"/>
            <a:ext cx="6156176" cy="3800475"/>
          </a:xfrm>
          <a:prstGeom prst="rect">
            <a:avLst/>
          </a:prstGeom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332656"/>
            <a:ext cx="8905875" cy="172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9898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0904" y="2420888"/>
            <a:ext cx="6145213" cy="421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0688"/>
            <a:ext cx="8905875" cy="81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9872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1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79829" y="2780928"/>
            <a:ext cx="6358255" cy="3804920"/>
          </a:xfrm>
          <a:prstGeom prst="rect">
            <a:avLst/>
          </a:prstGeom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99392"/>
            <a:ext cx="11061700" cy="683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8219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2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52115" y="2924944"/>
            <a:ext cx="6191885" cy="374396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83568" y="548680"/>
            <a:ext cx="756084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последний ученик ничего не сказал.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 взял чайник, заварил в нем чай по всем</a:t>
            </a:r>
          </a:p>
          <a:p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правилам чайной церемонии и напоил учителя чаем.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587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3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18484" y="3095848"/>
            <a:ext cx="6025515" cy="351472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39552" y="692696"/>
            <a:ext cx="763284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Твой рассказ был лучшим, – похвалил учитель последнего ученика. – Ты порадовал меня вкусным чаем, и тем, что постиг важное</a:t>
            </a:r>
          </a:p>
          <a:p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правило: 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«Говори не о том, что прочел, а о том, что понял».</a:t>
            </a:r>
            <a:endParaRPr lang="ru-R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307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4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91903" y="2492896"/>
            <a:ext cx="6458017" cy="416750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39552" y="620688"/>
            <a:ext cx="777686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Учитель, но этот ученик вообще ничего не говорил, – заметил кто-то. — 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Дела всегда говорят громче, чем слова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– ответил учитель.</a:t>
            </a:r>
          </a:p>
          <a:p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556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92695"/>
            <a:ext cx="8496944" cy="4680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280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836712"/>
            <a:ext cx="8424936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2796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19" y="260648"/>
            <a:ext cx="9289032" cy="3848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293096"/>
            <a:ext cx="7920880" cy="104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661248"/>
            <a:ext cx="8424936" cy="52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26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74345"/>
            <a:ext cx="698477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6076B4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Впервые термин «функциональная грамотность» введен ЮНЕСКО в 1957г. и понимался как «совокупность  умений читать и писать для использования в повседневной жизни».</a:t>
            </a:r>
            <a:b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6076B4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6076B4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6076B4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2564904"/>
            <a:ext cx="631844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6076B4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Функциональная грамотность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6076B4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– это уровень образованности, который может быть достигнут учащимися за время обучения в школе, и предполагает способность человека решать стандартные жизненные задачи в различных сферах жизни.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6076B4">
                    <a:lumMod val="50000"/>
                  </a:srgbClr>
                </a:solidFill>
                <a:effectLst/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6076B4">
                    <a:lumMod val="50000"/>
                  </a:srgbClr>
                </a:solidFill>
                <a:effectLst/>
                <a:uLnTx/>
                <a:uFillTx/>
                <a:latin typeface="Palatino Linotype"/>
                <a:ea typeface="+mj-ea"/>
                <a:cs typeface="+mj-cs"/>
              </a:rPr>
            </a:b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550568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04664"/>
            <a:ext cx="820891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941E1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Функциональная грамотность </a:t>
            </a:r>
            <a:r>
              <a:rPr lang="ru-RU" sz="3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sz="3200" dirty="0">
                <a:solidFill>
                  <a:srgbClr val="809EC2">
                    <a:lumMod val="50000"/>
                  </a:srgb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способность человека вступать в отношения с внешней средой и максимально быстро адаптироваться и функционировать в ней</a:t>
            </a:r>
            <a:r>
              <a:rPr lang="ru-RU" sz="3600" dirty="0">
                <a:solidFill>
                  <a:srgbClr val="809EC2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endParaRPr lang="ru-RU" sz="28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r"/>
            <a:endParaRPr lang="ru-RU" sz="28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r"/>
            <a:endParaRPr lang="ru-RU" sz="28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https://monolith1.izrukvruki.ru/img/catalog/i4/0d/94/abd815286-484x1050-735103500-orig.jpg"/>
          <p:cNvPicPr>
            <a:picLocks noChangeAspect="1" noChangeArrowheads="1"/>
          </p:cNvPicPr>
          <p:nvPr/>
        </p:nvPicPr>
        <p:blipFill>
          <a:blip r:embed="rId2" cstate="print"/>
          <a:srcRect l="8580" t="22320" r="5512" b="19361"/>
          <a:stretch>
            <a:fillRect/>
          </a:stretch>
        </p:blipFill>
        <p:spPr bwMode="auto">
          <a:xfrm>
            <a:off x="683568" y="3212976"/>
            <a:ext cx="2592288" cy="33843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18959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04664"/>
            <a:ext cx="8208912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941E1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Функционально грамотный человек </a:t>
            </a:r>
            <a:r>
              <a:rPr lang="ru-RU" sz="3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</a:p>
          <a:p>
            <a:r>
              <a:rPr lang="ru-RU" sz="3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809EC2">
                    <a:lumMod val="50000"/>
                  </a:srgbClr>
                </a:solidFill>
              </a:rPr>
              <a:t>Академик РАО  </a:t>
            </a:r>
            <a:r>
              <a:rPr lang="ru-RU" sz="2800" b="1" dirty="0">
                <a:solidFill>
                  <a:srgbClr val="809EC2">
                    <a:lumMod val="50000"/>
                  </a:srgbClr>
                </a:solidFill>
              </a:rPr>
              <a:t>Алексей Алексеевич Леонтьев </a:t>
            </a:r>
            <a:r>
              <a:rPr lang="ru-RU" sz="2800" dirty="0">
                <a:solidFill>
                  <a:srgbClr val="809EC2">
                    <a:lumMod val="50000"/>
                  </a:srgbClr>
                </a:solidFill>
              </a:rPr>
              <a:t>писал: </a:t>
            </a:r>
            <a:r>
              <a:rPr lang="ru-RU" sz="2800" dirty="0">
                <a:solidFill>
                  <a:srgbClr val="C00000"/>
                </a:solidFill>
              </a:rPr>
              <a:t>«Функционально грамотный человек </a:t>
            </a:r>
            <a:r>
              <a:rPr lang="ru-RU" sz="2800" dirty="0">
                <a:solidFill>
                  <a:srgbClr val="809EC2">
                    <a:lumMod val="50000"/>
                  </a:srgbClr>
                </a:solidFill>
              </a:rPr>
              <a:t>— это человек, который способен использовать все постоянно приобретаемые в течение жизни знания, умения и навыки для решения максимально широкого диапазона жизненных задач в различных сферах человеческой деятельности, общения и социальных отношений».</a:t>
            </a:r>
          </a:p>
          <a:p>
            <a:pPr algn="r"/>
            <a:r>
              <a:rPr lang="ru-RU" sz="2800" dirty="0">
                <a:solidFill>
                  <a:srgbClr val="809EC2">
                    <a:lumMod val="50000"/>
                  </a:srgbClr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Алексей Алексеевич Леонтьев, академик РАО, издание «Школа 2100. Педагогика здравого смысла»</a:t>
            </a:r>
            <a:r>
              <a:rPr lang="ru-RU" sz="2800" dirty="0">
                <a:solidFill>
                  <a:prstClr val="white"/>
                </a:solidFill>
              </a:rPr>
              <a:t/>
            </a:r>
            <a:br>
              <a:rPr lang="ru-RU" sz="2800" dirty="0">
                <a:solidFill>
                  <a:prstClr val="white"/>
                </a:solidFill>
              </a:rPr>
            </a:br>
            <a:r>
              <a:rPr lang="ru-RU" sz="2800" dirty="0">
                <a:solidFill>
                  <a:prstClr val="white"/>
                </a:solidFill>
              </a:rPr>
              <a:t/>
            </a:r>
            <a:br>
              <a:rPr lang="ru-RU" sz="2800" dirty="0">
                <a:solidFill>
                  <a:prstClr val="white"/>
                </a:solidFill>
              </a:rPr>
            </a:br>
            <a:r>
              <a:rPr lang="ru-RU" dirty="0">
                <a:solidFill>
                  <a:prstClr val="white"/>
                </a:solidFill>
              </a:rPr>
              <a:t>Источник:</a:t>
            </a:r>
            <a:endParaRPr lang="ru-RU" sz="28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1761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116632"/>
            <a:ext cx="9144000" cy="6741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37311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04664"/>
            <a:ext cx="8424936" cy="901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941E1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Функциональная грамотность </a:t>
            </a:r>
            <a:r>
              <a:rPr lang="ru-RU" sz="3600" dirty="0">
                <a:solidFill>
                  <a:srgbClr val="941E1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</a:p>
          <a:p>
            <a:r>
              <a:rPr lang="ru-RU" sz="3200" dirty="0">
                <a:solidFill>
                  <a:srgbClr val="809EC2">
                    <a:lumMod val="50000"/>
                  </a:srgb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1.Является базовым уровнем для функционирования навыков чтения и письма</a:t>
            </a:r>
          </a:p>
          <a:p>
            <a:r>
              <a:rPr lang="ru-RU" sz="3200" dirty="0">
                <a:solidFill>
                  <a:srgbClr val="809EC2">
                    <a:lumMod val="50000"/>
                  </a:srgb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2.Направлена на решение бытовых проблем</a:t>
            </a:r>
          </a:p>
          <a:p>
            <a:r>
              <a:rPr lang="ru-RU" sz="3200" dirty="0">
                <a:solidFill>
                  <a:srgbClr val="809EC2">
                    <a:lumMod val="50000"/>
                  </a:srgb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3.Обнаруживается в конкретных обстоятельствах и характеризует человека в определённой ситуации</a:t>
            </a:r>
          </a:p>
          <a:p>
            <a:r>
              <a:rPr lang="ru-RU" sz="3200" dirty="0">
                <a:solidFill>
                  <a:srgbClr val="809EC2">
                    <a:lumMod val="50000"/>
                  </a:srgb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4.Связана с решением стандартных, стереотипных задач</a:t>
            </a:r>
          </a:p>
          <a:p>
            <a:r>
              <a:rPr lang="ru-RU" sz="3200" dirty="0">
                <a:solidFill>
                  <a:srgbClr val="809EC2">
                    <a:lumMod val="50000"/>
                  </a:srgb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5.Используется в качестве оценки, </a:t>
            </a:r>
          </a:p>
          <a:p>
            <a:r>
              <a:rPr lang="ru-RU" sz="3200" dirty="0">
                <a:solidFill>
                  <a:srgbClr val="809EC2">
                    <a:lumMod val="50000"/>
                  </a:srgb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прежде всего взрослого населения.</a:t>
            </a:r>
          </a:p>
          <a:p>
            <a:endParaRPr lang="ru-RU" sz="3600" dirty="0">
              <a:solidFill>
                <a:srgbClr val="809EC2">
                  <a:lumMod val="50000"/>
                </a:srgb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8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algn="r"/>
            <a:endParaRPr lang="ru-RU" sz="28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r"/>
            <a:endParaRPr lang="ru-RU" sz="28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r"/>
            <a:r>
              <a:rPr lang="ru-RU" sz="2400" dirty="0">
                <a:solidFill>
                  <a:srgbClr val="444D26">
                    <a:lumMod val="75000"/>
                  </a:srgb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Новый словарь методических </a:t>
            </a:r>
          </a:p>
          <a:p>
            <a:pPr algn="r"/>
            <a:r>
              <a:rPr lang="ru-RU" sz="2400" dirty="0">
                <a:solidFill>
                  <a:srgbClr val="444D26">
                    <a:lumMod val="75000"/>
                  </a:srgb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терминов и понятий </a:t>
            </a:r>
          </a:p>
          <a:p>
            <a:pPr algn="r"/>
            <a:r>
              <a:rPr lang="ru-RU" sz="2400" dirty="0">
                <a:solidFill>
                  <a:srgbClr val="444D26">
                    <a:lumMod val="75000"/>
                  </a:srgb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(теория и практика обучения языкам</a:t>
            </a:r>
            <a:r>
              <a:rPr lang="ru-RU" sz="2400" dirty="0">
                <a:solidFill>
                  <a:srgbClr val="CC33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ru-RU" sz="2400" dirty="0">
              <a:solidFill>
                <a:srgbClr val="CC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603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908720"/>
            <a:ext cx="77768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endParaRPr lang="ru-RU" sz="2400" dirty="0">
              <a:solidFill>
                <a:prstClr val="white"/>
              </a:solidFill>
            </a:endParaRPr>
          </a:p>
          <a:p>
            <a:r>
              <a:rPr lang="ru-RU" sz="2400" dirty="0">
                <a:solidFill>
                  <a:srgbClr val="941E1E"/>
                </a:solidFill>
              </a:rPr>
              <a:t> </a:t>
            </a:r>
          </a:p>
          <a:p>
            <a:endParaRPr lang="ru-RU" sz="2400" dirty="0">
              <a:solidFill>
                <a:srgbClr val="941E1E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860032" y="4509120"/>
            <a:ext cx="3960440" cy="626368"/>
          </a:xfrm>
          <a:prstGeom prst="roundRect">
            <a:avLst/>
          </a:prstGeom>
          <a:ln>
            <a:solidFill>
              <a:srgbClr val="FDF4F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941E1E"/>
                </a:solidFill>
              </a:rPr>
              <a:t>Читательская</a:t>
            </a:r>
            <a:endParaRPr lang="ru-RU" sz="2800" dirty="0">
              <a:solidFill>
                <a:prstClr val="white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644008" y="5445224"/>
            <a:ext cx="4248472" cy="626368"/>
          </a:xfrm>
          <a:prstGeom prst="roundRect">
            <a:avLst/>
          </a:prstGeom>
          <a:ln>
            <a:solidFill>
              <a:srgbClr val="FDF4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941E1E"/>
                </a:solidFill>
              </a:rPr>
              <a:t>Критическое мышление</a:t>
            </a:r>
            <a:endParaRPr lang="ru-RU" sz="2800" dirty="0">
              <a:solidFill>
                <a:prstClr val="white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572000" y="3573016"/>
            <a:ext cx="4572000" cy="626368"/>
          </a:xfrm>
          <a:prstGeom prst="roundRect">
            <a:avLst/>
          </a:prstGeom>
          <a:ln>
            <a:solidFill>
              <a:srgbClr val="FDF4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941E1E"/>
                </a:solidFill>
              </a:rPr>
              <a:t>Глобальные компетенции</a:t>
            </a:r>
          </a:p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932040" y="2636912"/>
            <a:ext cx="3960440" cy="626368"/>
          </a:xfrm>
          <a:prstGeom prst="roundRect">
            <a:avLst/>
          </a:prstGeom>
          <a:ln>
            <a:solidFill>
              <a:srgbClr val="FDF4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941E1E"/>
                </a:solidFill>
              </a:rPr>
              <a:t>Естественнонаучная</a:t>
            </a:r>
            <a:endParaRPr lang="ru-RU" sz="2800" dirty="0">
              <a:solidFill>
                <a:prstClr val="white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860032" y="1700808"/>
            <a:ext cx="3960440" cy="626368"/>
          </a:xfrm>
          <a:prstGeom prst="roundRect">
            <a:avLst/>
          </a:prstGeom>
          <a:ln>
            <a:solidFill>
              <a:srgbClr val="FDF4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941E1E"/>
                </a:solidFill>
              </a:rPr>
              <a:t>Финансовая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932040" y="764704"/>
            <a:ext cx="3888432" cy="626368"/>
          </a:xfrm>
          <a:prstGeom prst="roundRect">
            <a:avLst/>
          </a:prstGeom>
          <a:ln>
            <a:solidFill>
              <a:srgbClr val="FDF4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941E1E"/>
                </a:solidFill>
              </a:rPr>
              <a:t>Математическая</a:t>
            </a:r>
            <a:endParaRPr lang="ru-RU" sz="2800" dirty="0">
              <a:solidFill>
                <a:prstClr val="white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23528" y="3068960"/>
            <a:ext cx="3744416" cy="1130424"/>
          </a:xfrm>
          <a:prstGeom prst="roundRect">
            <a:avLst/>
          </a:prstGeom>
          <a:solidFill>
            <a:srgbClr val="FDF4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941E1E"/>
                </a:solidFill>
              </a:rPr>
              <a:t>ФУНКЦИОНАЛЬНАЯ ГРАМОТНОСТЬ </a:t>
            </a:r>
          </a:p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cxnSp>
        <p:nvCxnSpPr>
          <p:cNvPr id="76" name="Прямая со стрелкой 75"/>
          <p:cNvCxnSpPr>
            <a:stCxn id="24" idx="0"/>
            <a:endCxn id="22" idx="1"/>
          </p:cNvCxnSpPr>
          <p:nvPr/>
        </p:nvCxnSpPr>
        <p:spPr>
          <a:xfrm flipV="1">
            <a:off x="2195736" y="1077888"/>
            <a:ext cx="2736304" cy="1991072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 стрелкой 78"/>
          <p:cNvCxnSpPr>
            <a:stCxn id="24" idx="2"/>
            <a:endCxn id="17" idx="1"/>
          </p:cNvCxnSpPr>
          <p:nvPr/>
        </p:nvCxnSpPr>
        <p:spPr>
          <a:xfrm>
            <a:off x="2195736" y="4199384"/>
            <a:ext cx="2448272" cy="1559024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 стрелкой 3"/>
          <p:cNvCxnSpPr>
            <a:stCxn id="24" idx="0"/>
            <a:endCxn id="21" idx="1"/>
          </p:cNvCxnSpPr>
          <p:nvPr/>
        </p:nvCxnSpPr>
        <p:spPr>
          <a:xfrm flipV="1">
            <a:off x="2195736" y="2013992"/>
            <a:ext cx="2664296" cy="1054968"/>
          </a:xfrm>
          <a:prstGeom prst="straightConnector1">
            <a:avLst/>
          </a:prstGeom>
          <a:ln>
            <a:solidFill>
              <a:srgbClr val="941E1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>
            <a:stCxn id="24" idx="0"/>
            <a:endCxn id="24" idx="0"/>
          </p:cNvCxnSpPr>
          <p:nvPr/>
        </p:nvCxnSpPr>
        <p:spPr>
          <a:xfrm>
            <a:off x="2195736" y="3068960"/>
            <a:ext cx="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24" idx="0"/>
            <a:endCxn id="20" idx="1"/>
          </p:cNvCxnSpPr>
          <p:nvPr/>
        </p:nvCxnSpPr>
        <p:spPr>
          <a:xfrm flipV="1">
            <a:off x="2195736" y="2950096"/>
            <a:ext cx="2736304" cy="118864"/>
          </a:xfrm>
          <a:prstGeom prst="straightConnector1">
            <a:avLst/>
          </a:prstGeom>
          <a:ln>
            <a:solidFill>
              <a:srgbClr val="941E1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endCxn id="19" idx="1"/>
          </p:cNvCxnSpPr>
          <p:nvPr/>
        </p:nvCxnSpPr>
        <p:spPr>
          <a:xfrm>
            <a:off x="4067944" y="3767336"/>
            <a:ext cx="504056" cy="118864"/>
          </a:xfrm>
          <a:prstGeom prst="straightConnector1">
            <a:avLst/>
          </a:prstGeom>
          <a:ln>
            <a:solidFill>
              <a:srgbClr val="941E1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24" idx="2"/>
            <a:endCxn id="16" idx="1"/>
          </p:cNvCxnSpPr>
          <p:nvPr/>
        </p:nvCxnSpPr>
        <p:spPr>
          <a:xfrm>
            <a:off x="2195736" y="4199384"/>
            <a:ext cx="2664296" cy="622920"/>
          </a:xfrm>
          <a:prstGeom prst="straightConnector1">
            <a:avLst/>
          </a:prstGeom>
          <a:ln>
            <a:solidFill>
              <a:srgbClr val="941E1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6278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8352928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419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76672"/>
            <a:ext cx="8784976" cy="4887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6278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14391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83568" y="188640"/>
            <a:ext cx="7992888" cy="5529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solidFill>
                  <a:srgbClr val="C00000"/>
                </a:solidFill>
                <a:ea typeface="Calibri"/>
                <a:cs typeface="Times New Roman"/>
              </a:rPr>
              <a:t>Формируем и оцениваем функциональную грамотность  обучающихся</a:t>
            </a:r>
            <a:endParaRPr lang="ru-RU" sz="2400" dirty="0">
              <a:solidFill>
                <a:srgbClr val="C00000"/>
              </a:solidFill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ea typeface="Times New Roman"/>
                <a:cs typeface="Times New Roman"/>
              </a:rPr>
              <a:t>   Основы функциональной грамотности закладываются в начальной школе, где идет интенсивное обучение различным видам речевой деятельности – письму и чтению, говорению и слушанию.</a:t>
            </a:r>
            <a:endParaRPr lang="ru-RU" sz="14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ea typeface="Times New Roman"/>
                <a:cs typeface="Times New Roman"/>
              </a:rPr>
              <a:t>Ребенку важно обладать:</a:t>
            </a:r>
            <a:endParaRPr lang="ru-RU" sz="14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ea typeface="Times New Roman"/>
                <a:cs typeface="Times New Roman"/>
              </a:rPr>
              <a:t>*Готовностью успешно взаимодействовать с изменяющимся окружающим миром.</a:t>
            </a:r>
            <a:endParaRPr lang="ru-RU" sz="14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ea typeface="Times New Roman"/>
                <a:cs typeface="Times New Roman"/>
              </a:rPr>
              <a:t>* Возможностью решать различные (в том числе нестандартные) учебные и жизненные задачи.</a:t>
            </a:r>
            <a:endParaRPr lang="ru-RU" sz="14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ea typeface="Times New Roman"/>
                <a:cs typeface="Times New Roman"/>
              </a:rPr>
              <a:t>*Способностью строить социальные отношения.</a:t>
            </a:r>
            <a:endParaRPr lang="ru-RU" sz="14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ea typeface="Times New Roman"/>
                <a:cs typeface="Times New Roman"/>
              </a:rPr>
              <a:t>*Совокупностью рефлексивных умений, обеспечивающих оценку своей грамотности, стремление к дальнейшему образованию».</a:t>
            </a:r>
            <a:endParaRPr lang="ru-RU" sz="1400" dirty="0">
              <a:ea typeface="Calibri"/>
              <a:cs typeface="Times New Roman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ru-RU" i="1" dirty="0">
                <a:solidFill>
                  <a:srgbClr val="000000"/>
                </a:solidFill>
                <a:ea typeface="Times New Roman"/>
                <a:cs typeface="Times New Roman"/>
              </a:rPr>
              <a:t>Российский педагог, член-корреспондент РАО </a:t>
            </a:r>
            <a:endParaRPr lang="ru-RU" sz="1400" i="1" dirty="0">
              <a:ea typeface="Calibri"/>
              <a:cs typeface="Times New Roman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ru-RU" i="1" dirty="0">
                <a:solidFill>
                  <a:srgbClr val="000000"/>
                </a:solidFill>
                <a:ea typeface="Times New Roman"/>
                <a:cs typeface="Times New Roman"/>
              </a:rPr>
              <a:t>Наталья Федоровна Виноградова</a:t>
            </a:r>
            <a:endParaRPr lang="ru-RU" sz="1400" i="1" dirty="0">
              <a:ea typeface="Calibri"/>
              <a:cs typeface="Times New Roman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 </a:t>
            </a:r>
            <a:endParaRPr lang="ru-RU" sz="14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34272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515895"/>
            <a:ext cx="6624736" cy="42334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Цель учителя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- развить ребёнка.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-Развить мышление - из наглядно-действенного перевести его в абстрактно-логическое.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-Развить речь, аналитико-синтетические способности, развить память и внимание, фантазию и воображение, пространственное восприятие.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-Развить моторную функцию, способность контролировать свои движения, а также мелкую моторику.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- Развить коммуникативные способности, способность общаться, контролировать эмоции, управлять своим поведением.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Решая эти задачи, педагог получает в результате функционально развитую личность.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 </a:t>
            </a:r>
            <a:endParaRPr lang="ru-RU" sz="14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959077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197346"/>
            <a:ext cx="7632848" cy="4552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Как учитель может убедиться в том, что функциональная грамотность </a:t>
            </a:r>
            <a:r>
              <a:rPr lang="ru-RU" sz="2400" b="1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сформирована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у </a:t>
            </a:r>
            <a:r>
              <a:rPr lang="ru-RU" sz="2400" b="1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ученика?</a:t>
            </a:r>
            <a:endParaRPr lang="ru-RU" sz="2400" dirty="0">
              <a:solidFill>
                <a:srgbClr val="C00000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Функциональная грамотность в основном проявляется в решении проблемных задач, выходящих за пределы учебных ситуаций, и не похожих на те упражнения, в ходе которых приобретались и отрабатывались знания и умения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Чтобы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оценить уровень функциональной грамотности своих учеников, учителю 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нужно дать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им нетипичные задания, в которых предлагается рассмотреть некоторые проблемы из реальной жизни. Решение этих задач, как правило, требует применения знаний в незнакомой ситуации, поиска новых решений или способов действий, т.е. требует творческой активности.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 </a:t>
            </a:r>
            <a:endParaRPr lang="ru-RU" sz="14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436364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620688"/>
            <a:ext cx="7632848" cy="52814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C00000"/>
                </a:solidFill>
                <a:ea typeface="Times New Roman"/>
                <a:cs typeface="Times New Roman"/>
              </a:rPr>
              <a:t>Специфика заданий, направленная на формирование и оценку функциональной грамотности в начальной школе.</a:t>
            </a:r>
            <a:endParaRPr lang="ru-RU" sz="2400" dirty="0">
              <a:solidFill>
                <a:srgbClr val="C00000"/>
              </a:solidFill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 </a:t>
            </a:r>
            <a:r>
              <a:rPr lang="ru-RU" dirty="0" smtClean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   </a:t>
            </a:r>
            <a:r>
              <a:rPr lang="ru-RU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Для того, чтобы быть успешным в обучении, ребенок должен прежде всего уметь работать с информацией: находить её, отделять нужное от ненужного, проверять факты, анализировать, обобщать и – что очень важно – перекладывать на собственный опыт. Такой навык формируется на каждом из предметов. </a:t>
            </a:r>
            <a:endParaRPr lang="ru-RU" sz="1400" dirty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pPr algn="just"/>
            <a:r>
              <a:rPr lang="ru-RU" dirty="0">
                <a:solidFill>
                  <a:schemeClr val="bg1"/>
                </a:solidFill>
                <a:latin typeface="Times New Roman"/>
                <a:ea typeface="Times New Roman"/>
              </a:rPr>
              <a:t>Но заданий, которые развивают функциональную грамотность ребенка, к сожалению, не так много. Это связано с тем, что их разработка достаточно сложна, в ней нужно учесть много факторов. Задания должны быть не только привязаны к реальности, но и соответствовать возрасту детей и их когнитивным особенностям. Они должны быть системными, близки их опыту и окружению, содержать много фактов – в том числе и тех, которые, возможно, не понадобятся ребенку для ее решения, но будут интересны в принципе.</a:t>
            </a:r>
            <a:endParaRPr lang="ru-RU" sz="16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1258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476672"/>
            <a:ext cx="6030416" cy="5772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Практические задачи или задачи, связанные с повседневной жизнью</a:t>
            </a:r>
          </a:p>
          <a:p>
            <a:pPr marL="228600" algn="just">
              <a:lnSpc>
                <a:spcPct val="115000"/>
              </a:lnSpc>
              <a:spcAft>
                <a:spcPts val="0"/>
              </a:spcAft>
            </a:pPr>
            <a:endParaRPr lang="ru-RU" sz="2400" dirty="0" smtClean="0">
              <a:solidFill>
                <a:srgbClr val="C00000"/>
              </a:solidFill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000" dirty="0" smtClean="0">
                <a:solidFill>
                  <a:schemeClr val="bg1"/>
                </a:solidFill>
                <a:latin typeface="Times New Roman"/>
                <a:ea typeface="Times New Roman"/>
              </a:rPr>
              <a:t>В шкафу было 12 чашек с синими цветочками, чашек в горошек - на 2 меньше, чайных ложек - на 12 больше, чем чашек в горошек.  Сколько одновременно человек смогут пить чай, если у каждого должна быть своя чашка и своя чайная ложка?</a:t>
            </a: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solidFill>
                  <a:schemeClr val="bg1"/>
                </a:solidFill>
                <a:latin typeface="Times New Roman"/>
                <a:ea typeface="Times New Roman"/>
              </a:rPr>
              <a:t>Решение:</a:t>
            </a: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solidFill>
                  <a:schemeClr val="bg1"/>
                </a:solidFill>
                <a:latin typeface="Times New Roman"/>
                <a:ea typeface="Times New Roman"/>
              </a:rPr>
              <a:t>1) 16-2=14(шт.) - чашек в горошек</a:t>
            </a: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solidFill>
                  <a:schemeClr val="bg1"/>
                </a:solidFill>
                <a:latin typeface="Times New Roman"/>
                <a:ea typeface="Times New Roman"/>
              </a:rPr>
              <a:t>2) 14+12=26(шт.) - чайных ложек</a:t>
            </a: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solidFill>
                  <a:schemeClr val="bg1"/>
                </a:solidFill>
                <a:latin typeface="Times New Roman"/>
                <a:ea typeface="Times New Roman"/>
              </a:rPr>
              <a:t>3) 16+14=30(шт.) - чашек всего</a:t>
            </a: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solidFill>
                  <a:schemeClr val="bg1"/>
                </a:solidFill>
                <a:latin typeface="Times New Roman"/>
                <a:ea typeface="Times New Roman"/>
              </a:rPr>
              <a:t>Ответ: так как ложек 26, а чашек 30, значит, пить чай могут 26 человек.</a:t>
            </a:r>
          </a:p>
          <a:p>
            <a:pPr>
              <a:tabLst>
                <a:tab pos="180340" algn="l"/>
              </a:tabLst>
            </a:pPr>
            <a:r>
              <a:rPr lang="ru-RU" sz="2000" dirty="0" smtClean="0">
                <a:solidFill>
                  <a:schemeClr val="bg1"/>
                </a:solidFill>
                <a:latin typeface="Times New Roman"/>
                <a:ea typeface="Times New Roman"/>
              </a:rPr>
              <a:t> </a:t>
            </a:r>
            <a:endParaRPr lang="ru-RU" sz="20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29002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467544" y="427913"/>
            <a:ext cx="8136904" cy="166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Нестандартные задачи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Наибольшие затруднения у школьников, как правило, вызывают решения нестандартных задач, т.е. задач, алгоритм решения которых им неизвестен.   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2903920"/>
              </p:ext>
            </p:extLst>
          </p:nvPr>
        </p:nvGraphicFramePr>
        <p:xfrm>
          <a:off x="971600" y="1988840"/>
          <a:ext cx="3810000" cy="33123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1" name="Слайд" r:id="rId3" imgW="4569445" imgH="3426611" progId="PowerPoint.Slide.12">
                  <p:embed/>
                </p:oleObj>
              </mc:Choice>
              <mc:Fallback>
                <p:oleObj name="Слайд" r:id="rId3" imgW="4569445" imgH="3426611" progId="PowerPoint.Slide.1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1988840"/>
                        <a:ext cx="3810000" cy="331236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6218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5267009"/>
              </p:ext>
            </p:extLst>
          </p:nvPr>
        </p:nvGraphicFramePr>
        <p:xfrm>
          <a:off x="323528" y="332656"/>
          <a:ext cx="6172200" cy="6200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2" name="Слайд" r:id="rId3" imgW="4569445" imgH="3426611" progId="PowerPoint.Slide.12">
                  <p:embed/>
                </p:oleObj>
              </mc:Choice>
              <mc:Fallback>
                <p:oleObj name="Слайд" r:id="rId3" imgW="4569445" imgH="3426611" progId="PowerPoint.Slide.1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332656"/>
                        <a:ext cx="6172200" cy="6200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07940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9642871"/>
              </p:ext>
            </p:extLst>
          </p:nvPr>
        </p:nvGraphicFramePr>
        <p:xfrm>
          <a:off x="4031432" y="1484784"/>
          <a:ext cx="5112568" cy="453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7" name="Слайд" r:id="rId3" imgW="4376441" imgH="3281510" progId="PowerPoint.Slide.12">
                  <p:embed/>
                </p:oleObj>
              </mc:Choice>
              <mc:Fallback>
                <p:oleObj name="Слайд" r:id="rId3" imgW="4376441" imgH="3281510" progId="PowerPoint.Slide.12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1432" y="1484784"/>
                        <a:ext cx="5112568" cy="45339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323528" y="260648"/>
            <a:ext cx="3600400" cy="59216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C00000"/>
                </a:solidFill>
                <a:latin typeface="Times New Roman"/>
                <a:ea typeface="Times New Roman"/>
              </a:rPr>
              <a:t>Комбинаторные задачи</a:t>
            </a:r>
            <a:endParaRPr lang="ru-RU" sz="2400" dirty="0">
              <a:solidFill>
                <a:srgbClr val="C00000"/>
              </a:solidFill>
              <a:latin typeface="Times New Roman"/>
              <a:ea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chemeClr val="bg1"/>
                </a:solidFill>
                <a:latin typeface="Times New Roman"/>
                <a:ea typeface="Times New Roman"/>
              </a:rPr>
              <a:t>	Включение комбинаторных задач в начальный курс математики оказывает положительное влияние на развитие младших школьников. Решение таких задач дает возможность расширять знания учащихся о самой задаче, например, о количестве и характере результата (задача может иметь не только одно, но и несколько решений – ответов или не иметь решения), о процессе решения (чтобы решить задачу, не обязательно выполнять какие – либо действия).</a:t>
            </a:r>
          </a:p>
          <a:p>
            <a:pPr algn="just"/>
            <a:r>
              <a:rPr lang="ru-RU" sz="2000" b="1" dirty="0">
                <a:solidFill>
                  <a:schemeClr val="bg1"/>
                </a:solidFill>
                <a:latin typeface="Times New Roman"/>
                <a:ea typeface="Times New Roman"/>
              </a:rPr>
              <a:t> </a:t>
            </a:r>
            <a:endParaRPr lang="ru-RU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03442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548680"/>
            <a:ext cx="7344816" cy="4190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Таким образом, на уроках математики  через решение нестандартных задач; решение задач, которые требуют приближенных методов вычисления, комбинаторных задач, происходит формирование функциональной грамотности младших школьников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1600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1600" dirty="0">
              <a:latin typeface="Times New Roman"/>
              <a:ea typeface="Times New Roman"/>
            </a:endParaRPr>
          </a:p>
          <a:p>
            <a:pPr indent="360680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Современная школа – это частица жизни, где ученик готовится не только к будущему, но и воспитывается жизнью, он учится решать любые проблемы, учится превращать информацию в знания, а знания применять на практике. Школа должна помочь ребятам войти в мир реальных человеческих отношений и научить их жить в современном обществе. Перед учителем стоит огромная задача. Ему предстоит вместе с детьми пройти долгий и трудный путь в «завтра».</a:t>
            </a:r>
            <a:endParaRPr lang="ru-RU" sz="1600" dirty="0">
              <a:latin typeface="Times New Roman"/>
              <a:ea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 </a:t>
            </a:r>
            <a:endParaRPr lang="ru-RU" sz="16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83010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36265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52520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672"/>
            <a:ext cx="8496944" cy="4392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5156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764704"/>
            <a:ext cx="7776864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0171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2204864"/>
            <a:ext cx="7772400" cy="4267200"/>
          </a:xfrm>
        </p:spPr>
        <p:txBody>
          <a:bodyPr/>
          <a:lstStyle/>
          <a:p>
            <a:pPr algn="l"/>
            <a:r>
              <a:rPr lang="ru-RU" sz="2400" b="1" u="sng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PISA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Programme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Student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Assessment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– оценка функциональной грамотности 15-летних учащихся в области математики, чтения и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естествознанияю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400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u="sng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PIRLS</a:t>
            </a:r>
            <a:r>
              <a:rPr lang="ru-RU" sz="2400" u="sng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Progress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Reading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Literacy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)– Международный проект "Исследование качества чтения и понимания текста"  учащимися начальной школы (4 класс)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u="sng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TIMSS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оценка качества математического и естественнонаучного образования в начальной, основной и средней школе (4, 8 и 11 классы)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400" dirty="0">
              <a:solidFill>
                <a:schemeClr val="accent1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260648"/>
            <a:ext cx="8964488" cy="12192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Международные сравнительные исследования ФГ</a:t>
            </a:r>
          </a:p>
          <a:p>
            <a:endParaRPr lang="ru-RU" sz="3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0036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879</Words>
  <Application>Microsoft Office PowerPoint</Application>
  <PresentationFormat>Экран (4:3)</PresentationFormat>
  <Paragraphs>89</Paragraphs>
  <Slides>38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6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45" baseType="lpstr">
      <vt:lpstr>Бумажная</vt:lpstr>
      <vt:lpstr>2_Бумажная</vt:lpstr>
      <vt:lpstr>3_Бумажная</vt:lpstr>
      <vt:lpstr>4_Бумажная</vt:lpstr>
      <vt:lpstr>5_Бумажная</vt:lpstr>
      <vt:lpstr>1_Исполнительная</vt:lpstr>
      <vt:lpstr>Слайд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PISA (Programme for International Student Assessment) – оценка функциональной грамотности 15-летних учащихся в области математики, чтения и естествознанияю.  PIRLS (Progress in International Reading Literacy Study)– Международный проект "Исследование качества чтения и понимания текста"  учащимися начальной школы (4 класс)   TIMSS – оценка качества математического и естественнонаучного образования в начальной, основной и средней школе (4, 8 и 11 классы)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</dc:creator>
  <cp:lastModifiedBy>user8</cp:lastModifiedBy>
  <cp:revision>26</cp:revision>
  <dcterms:created xsi:type="dcterms:W3CDTF">2021-12-08T20:57:36Z</dcterms:created>
  <dcterms:modified xsi:type="dcterms:W3CDTF">2024-01-15T06:14:44Z</dcterms:modified>
</cp:coreProperties>
</file>