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5" r:id="rId23"/>
    <p:sldId id="301" r:id="rId24"/>
    <p:sldId id="302" r:id="rId25"/>
    <p:sldId id="303" r:id="rId26"/>
    <p:sldId id="256" r:id="rId27"/>
    <p:sldId id="263" r:id="rId28"/>
    <p:sldId id="264" r:id="rId29"/>
    <p:sldId id="270" r:id="rId30"/>
    <p:sldId id="279" r:id="rId31"/>
    <p:sldId id="257" r:id="rId32"/>
    <p:sldId id="258" r:id="rId33"/>
    <p:sldId id="266" r:id="rId34"/>
    <p:sldId id="265" r:id="rId35"/>
    <p:sldId id="267" r:id="rId36"/>
    <p:sldId id="269" r:id="rId37"/>
    <p:sldId id="268" r:id="rId38"/>
    <p:sldId id="273" r:id="rId39"/>
    <p:sldId id="259" r:id="rId40"/>
    <p:sldId id="274" r:id="rId41"/>
    <p:sldId id="275" r:id="rId42"/>
    <p:sldId id="261" r:id="rId43"/>
    <p:sldId id="278" r:id="rId44"/>
    <p:sldId id="306" r:id="rId45"/>
    <p:sldId id="307" r:id="rId46"/>
    <p:sldId id="271" r:id="rId47"/>
    <p:sldId id="272" r:id="rId48"/>
    <p:sldId id="277" r:id="rId4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1F17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05D12-B351-480B-8A9C-92AD80C5A2E9}" type="doc">
      <dgm:prSet loTypeId="urn:microsoft.com/office/officeart/2005/8/layout/hList3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2D5A9BE-D6AA-40D9-BD62-42482746F4BF}">
      <dgm:prSet phldrT="[Текст]"/>
      <dgm:spPr/>
      <dgm:t>
        <a:bodyPr/>
        <a:lstStyle/>
        <a:p>
          <a:r>
            <a:rPr lang="ru-RU" dirty="0" smtClean="0"/>
            <a:t>Личностные действия</a:t>
          </a:r>
          <a:endParaRPr lang="ru-RU" dirty="0"/>
        </a:p>
      </dgm:t>
    </dgm:pt>
    <dgm:pt modelId="{FFADFBEC-FD76-4020-A4C0-F6B53576A801}" type="parTrans" cxnId="{8A0D144C-7DC8-41E0-984A-6CDFD4736721}">
      <dgm:prSet/>
      <dgm:spPr/>
      <dgm:t>
        <a:bodyPr/>
        <a:lstStyle/>
        <a:p>
          <a:endParaRPr lang="ru-RU"/>
        </a:p>
      </dgm:t>
    </dgm:pt>
    <dgm:pt modelId="{459C369A-2314-42B6-BBAB-1B0AE801D3CE}" type="sibTrans" cxnId="{8A0D144C-7DC8-41E0-984A-6CDFD4736721}">
      <dgm:prSet/>
      <dgm:spPr/>
      <dgm:t>
        <a:bodyPr/>
        <a:lstStyle/>
        <a:p>
          <a:endParaRPr lang="ru-RU"/>
        </a:p>
      </dgm:t>
    </dgm:pt>
    <dgm:pt modelId="{168BBB84-E353-43F9-A30D-8039E76F0424}">
      <dgm:prSet phldrT="[Текст]" custT="1"/>
      <dgm:spPr/>
      <dgm:t>
        <a:bodyPr/>
        <a:lstStyle/>
        <a:p>
          <a:r>
            <a:rPr lang="ru-RU" sz="2400" b="1" dirty="0" smtClean="0"/>
            <a:t>Само</a:t>
          </a:r>
        </a:p>
        <a:p>
          <a:r>
            <a:rPr lang="ru-RU" sz="2400" b="1" dirty="0" smtClean="0"/>
            <a:t>определение</a:t>
          </a:r>
          <a:endParaRPr lang="ru-RU" sz="2400" b="1" dirty="0"/>
        </a:p>
      </dgm:t>
    </dgm:pt>
    <dgm:pt modelId="{23467A22-2F49-4626-9208-19CB3D8F3D4D}" type="parTrans" cxnId="{85719F5A-B4A5-4D33-8D53-FE3D0D034C2F}">
      <dgm:prSet/>
      <dgm:spPr/>
      <dgm:t>
        <a:bodyPr/>
        <a:lstStyle/>
        <a:p>
          <a:endParaRPr lang="ru-RU"/>
        </a:p>
      </dgm:t>
    </dgm:pt>
    <dgm:pt modelId="{8637C0C2-2243-4F54-BF22-BEFF89D21630}" type="sibTrans" cxnId="{85719F5A-B4A5-4D33-8D53-FE3D0D034C2F}">
      <dgm:prSet/>
      <dgm:spPr/>
      <dgm:t>
        <a:bodyPr/>
        <a:lstStyle/>
        <a:p>
          <a:endParaRPr lang="ru-RU"/>
        </a:p>
      </dgm:t>
    </dgm:pt>
    <dgm:pt modelId="{AAA177C8-0BCF-46DA-A823-52AFEBDFD94C}">
      <dgm:prSet phldrT="[Текст]" custT="1"/>
      <dgm:spPr/>
      <dgm:t>
        <a:bodyPr/>
        <a:lstStyle/>
        <a:p>
          <a:r>
            <a:rPr lang="ru-RU" sz="2400" b="1" dirty="0" err="1" smtClean="0"/>
            <a:t>Смысло</a:t>
          </a:r>
          <a:endParaRPr lang="ru-RU" sz="2400" b="1" dirty="0" smtClean="0"/>
        </a:p>
        <a:p>
          <a:r>
            <a:rPr lang="ru-RU" sz="2400" b="1" dirty="0" smtClean="0"/>
            <a:t>образование</a:t>
          </a:r>
          <a:endParaRPr lang="ru-RU" sz="2400" b="1" dirty="0"/>
        </a:p>
      </dgm:t>
    </dgm:pt>
    <dgm:pt modelId="{38AA8A6F-BCFD-49D6-B119-B00752BBCC7C}" type="parTrans" cxnId="{F967AC79-2B24-4293-B85A-90728FE9FCE3}">
      <dgm:prSet/>
      <dgm:spPr/>
      <dgm:t>
        <a:bodyPr/>
        <a:lstStyle/>
        <a:p>
          <a:endParaRPr lang="ru-RU"/>
        </a:p>
      </dgm:t>
    </dgm:pt>
    <dgm:pt modelId="{E0DE30C7-D084-4175-BFB6-DDC9B83012B4}" type="sibTrans" cxnId="{F967AC79-2B24-4293-B85A-90728FE9FCE3}">
      <dgm:prSet/>
      <dgm:spPr/>
      <dgm:t>
        <a:bodyPr/>
        <a:lstStyle/>
        <a:p>
          <a:endParaRPr lang="ru-RU"/>
        </a:p>
      </dgm:t>
    </dgm:pt>
    <dgm:pt modelId="{1C6F12BE-7739-4448-BCB0-923C1E11E43E}">
      <dgm:prSet phldrT="[Текст]" custT="1"/>
      <dgm:spPr/>
      <dgm:t>
        <a:bodyPr/>
        <a:lstStyle/>
        <a:p>
          <a:r>
            <a:rPr lang="ru-RU" sz="2400" b="1" dirty="0" smtClean="0"/>
            <a:t>Нравственно – этическая ориентация</a:t>
          </a:r>
          <a:endParaRPr lang="ru-RU" sz="2400" b="1" dirty="0"/>
        </a:p>
      </dgm:t>
    </dgm:pt>
    <dgm:pt modelId="{3F8FD964-4356-44C6-B2B8-96AC5BD56508}" type="parTrans" cxnId="{B7AFE4E9-FD05-4614-B9A4-E10FF5E994C4}">
      <dgm:prSet/>
      <dgm:spPr/>
      <dgm:t>
        <a:bodyPr/>
        <a:lstStyle/>
        <a:p>
          <a:endParaRPr lang="ru-RU"/>
        </a:p>
      </dgm:t>
    </dgm:pt>
    <dgm:pt modelId="{137D0E05-22C4-4390-9F3E-C1FFC3AA81AE}" type="sibTrans" cxnId="{B7AFE4E9-FD05-4614-B9A4-E10FF5E994C4}">
      <dgm:prSet/>
      <dgm:spPr/>
      <dgm:t>
        <a:bodyPr/>
        <a:lstStyle/>
        <a:p>
          <a:endParaRPr lang="ru-RU"/>
        </a:p>
      </dgm:t>
    </dgm:pt>
    <dgm:pt modelId="{BC98BDDE-A93F-44E1-85D6-007591869820}" type="pres">
      <dgm:prSet presAssocID="{AC905D12-B351-480B-8A9C-92AD80C5A2E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251D0C-D7DB-436B-89B8-796053FB76CE}" type="pres">
      <dgm:prSet presAssocID="{72D5A9BE-D6AA-40D9-BD62-42482746F4BF}" presName="roof" presStyleLbl="dkBgShp" presStyleIdx="0" presStyleCnt="2"/>
      <dgm:spPr/>
      <dgm:t>
        <a:bodyPr/>
        <a:lstStyle/>
        <a:p>
          <a:endParaRPr lang="ru-RU"/>
        </a:p>
      </dgm:t>
    </dgm:pt>
    <dgm:pt modelId="{8D571327-E043-45D3-9003-9CDA0C50C6B2}" type="pres">
      <dgm:prSet presAssocID="{72D5A9BE-D6AA-40D9-BD62-42482746F4BF}" presName="pillars" presStyleCnt="0"/>
      <dgm:spPr/>
    </dgm:pt>
    <dgm:pt modelId="{775B06D8-BC32-4882-B186-68E036532CCB}" type="pres">
      <dgm:prSet presAssocID="{72D5A9BE-D6AA-40D9-BD62-42482746F4B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C6595-9F16-4BAD-BE49-903FDE1D8720}" type="pres">
      <dgm:prSet presAssocID="{AAA177C8-0BCF-46DA-A823-52AFEBDFD94C}" presName="pillarX" presStyleLbl="node1" presStyleIdx="1" presStyleCnt="3" custScaleX="118844" custLinFactNeighborX="-190" custLinFactNeighborY="-1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DBB5-A874-472E-9ACE-263F292321EF}" type="pres">
      <dgm:prSet presAssocID="{1C6F12BE-7739-4448-BCB0-923C1E11E43E}" presName="pillarX" presStyleLbl="node1" presStyleIdx="2" presStyleCnt="3" custLinFactNeighborX="190" custLinFactNeighborY="-1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33E02-EB32-4D34-96C6-490BDB68FFDD}" type="pres">
      <dgm:prSet presAssocID="{72D5A9BE-D6AA-40D9-BD62-42482746F4BF}" presName="base" presStyleLbl="dkBgShp" presStyleIdx="1" presStyleCnt="2"/>
      <dgm:spPr/>
    </dgm:pt>
  </dgm:ptLst>
  <dgm:cxnLst>
    <dgm:cxn modelId="{85719F5A-B4A5-4D33-8D53-FE3D0D034C2F}" srcId="{72D5A9BE-D6AA-40D9-BD62-42482746F4BF}" destId="{168BBB84-E353-43F9-A30D-8039E76F0424}" srcOrd="0" destOrd="0" parTransId="{23467A22-2F49-4626-9208-19CB3D8F3D4D}" sibTransId="{8637C0C2-2243-4F54-BF22-BEFF89D21630}"/>
    <dgm:cxn modelId="{8A0D144C-7DC8-41E0-984A-6CDFD4736721}" srcId="{AC905D12-B351-480B-8A9C-92AD80C5A2E9}" destId="{72D5A9BE-D6AA-40D9-BD62-42482746F4BF}" srcOrd="0" destOrd="0" parTransId="{FFADFBEC-FD76-4020-A4C0-F6B53576A801}" sibTransId="{459C369A-2314-42B6-BBAB-1B0AE801D3CE}"/>
    <dgm:cxn modelId="{C27B848B-76E0-403C-89E5-4C996AF86A3D}" type="presOf" srcId="{AAA177C8-0BCF-46DA-A823-52AFEBDFD94C}" destId="{3F9C6595-9F16-4BAD-BE49-903FDE1D8720}" srcOrd="0" destOrd="0" presId="urn:microsoft.com/office/officeart/2005/8/layout/hList3"/>
    <dgm:cxn modelId="{B7AFE4E9-FD05-4614-B9A4-E10FF5E994C4}" srcId="{72D5A9BE-D6AA-40D9-BD62-42482746F4BF}" destId="{1C6F12BE-7739-4448-BCB0-923C1E11E43E}" srcOrd="2" destOrd="0" parTransId="{3F8FD964-4356-44C6-B2B8-96AC5BD56508}" sibTransId="{137D0E05-22C4-4390-9F3E-C1FFC3AA81AE}"/>
    <dgm:cxn modelId="{24C57FED-B1CE-48F0-8C3B-89E3CD49835C}" type="presOf" srcId="{168BBB84-E353-43F9-A30D-8039E76F0424}" destId="{775B06D8-BC32-4882-B186-68E036532CCB}" srcOrd="0" destOrd="0" presId="urn:microsoft.com/office/officeart/2005/8/layout/hList3"/>
    <dgm:cxn modelId="{F967AC79-2B24-4293-B85A-90728FE9FCE3}" srcId="{72D5A9BE-D6AA-40D9-BD62-42482746F4BF}" destId="{AAA177C8-0BCF-46DA-A823-52AFEBDFD94C}" srcOrd="1" destOrd="0" parTransId="{38AA8A6F-BCFD-49D6-B119-B00752BBCC7C}" sibTransId="{E0DE30C7-D084-4175-BFB6-DDC9B83012B4}"/>
    <dgm:cxn modelId="{D2EED7B1-BBB5-4C68-A23F-D283B06AAF5D}" type="presOf" srcId="{1C6F12BE-7739-4448-BCB0-923C1E11E43E}" destId="{7A03DBB5-A874-472E-9ACE-263F292321EF}" srcOrd="0" destOrd="0" presId="urn:microsoft.com/office/officeart/2005/8/layout/hList3"/>
    <dgm:cxn modelId="{41E345BF-8FDE-4B15-9327-5C28BA40FB19}" type="presOf" srcId="{72D5A9BE-D6AA-40D9-BD62-42482746F4BF}" destId="{9D251D0C-D7DB-436B-89B8-796053FB76CE}" srcOrd="0" destOrd="0" presId="urn:microsoft.com/office/officeart/2005/8/layout/hList3"/>
    <dgm:cxn modelId="{F63DD90D-63FC-486A-9A61-A8A69397D641}" type="presOf" srcId="{AC905D12-B351-480B-8A9C-92AD80C5A2E9}" destId="{BC98BDDE-A93F-44E1-85D6-007591869820}" srcOrd="0" destOrd="0" presId="urn:microsoft.com/office/officeart/2005/8/layout/hList3"/>
    <dgm:cxn modelId="{50A8BA62-B587-4147-BE9C-3EE6C4821969}" type="presParOf" srcId="{BC98BDDE-A93F-44E1-85D6-007591869820}" destId="{9D251D0C-D7DB-436B-89B8-796053FB76CE}" srcOrd="0" destOrd="0" presId="urn:microsoft.com/office/officeart/2005/8/layout/hList3"/>
    <dgm:cxn modelId="{64FB66FE-5062-4067-BEEC-8D13AECCBC2E}" type="presParOf" srcId="{BC98BDDE-A93F-44E1-85D6-007591869820}" destId="{8D571327-E043-45D3-9003-9CDA0C50C6B2}" srcOrd="1" destOrd="0" presId="urn:microsoft.com/office/officeart/2005/8/layout/hList3"/>
    <dgm:cxn modelId="{B494D8A0-DCC8-408C-AE10-AFDA725A6371}" type="presParOf" srcId="{8D571327-E043-45D3-9003-9CDA0C50C6B2}" destId="{775B06D8-BC32-4882-B186-68E036532CCB}" srcOrd="0" destOrd="0" presId="urn:microsoft.com/office/officeart/2005/8/layout/hList3"/>
    <dgm:cxn modelId="{3FC1EF5C-0E08-42BC-A098-ABE542DE535A}" type="presParOf" srcId="{8D571327-E043-45D3-9003-9CDA0C50C6B2}" destId="{3F9C6595-9F16-4BAD-BE49-903FDE1D8720}" srcOrd="1" destOrd="0" presId="urn:microsoft.com/office/officeart/2005/8/layout/hList3"/>
    <dgm:cxn modelId="{C8E8D757-96C3-4189-A7D5-AB9D934B6B00}" type="presParOf" srcId="{8D571327-E043-45D3-9003-9CDA0C50C6B2}" destId="{7A03DBB5-A874-472E-9ACE-263F292321EF}" srcOrd="2" destOrd="0" presId="urn:microsoft.com/office/officeart/2005/8/layout/hList3"/>
    <dgm:cxn modelId="{B1D999BD-A45A-472F-96CD-318F0DE38420}" type="presParOf" srcId="{BC98BDDE-A93F-44E1-85D6-007591869820}" destId="{3C633E02-EB32-4D34-96C6-490BDB68FFD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251D0C-D7DB-436B-89B8-796053FB76CE}">
      <dsp:nvSpPr>
        <dsp:cNvPr id="0" name=""/>
        <dsp:cNvSpPr/>
      </dsp:nvSpPr>
      <dsp:spPr>
        <a:xfrm>
          <a:off x="0" y="0"/>
          <a:ext cx="7128792" cy="135778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Личностные действия</a:t>
          </a:r>
          <a:endParaRPr lang="ru-RU" sz="5100" kern="1200" dirty="0"/>
        </a:p>
      </dsp:txBody>
      <dsp:txXfrm>
        <a:off x="0" y="0"/>
        <a:ext cx="7128792" cy="1357788"/>
      </dsp:txXfrm>
    </dsp:sp>
    <dsp:sp modelId="{775B06D8-BC32-4882-B186-68E036532CCB}">
      <dsp:nvSpPr>
        <dsp:cNvPr id="0" name=""/>
        <dsp:cNvSpPr/>
      </dsp:nvSpPr>
      <dsp:spPr>
        <a:xfrm>
          <a:off x="1777" y="1357788"/>
          <a:ext cx="2234709" cy="285135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Само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определение</a:t>
          </a:r>
          <a:endParaRPr lang="ru-RU" sz="2400" b="1" kern="1200" dirty="0"/>
        </a:p>
      </dsp:txBody>
      <dsp:txXfrm>
        <a:off x="1777" y="1357788"/>
        <a:ext cx="2234709" cy="2851356"/>
      </dsp:txXfrm>
    </dsp:sp>
    <dsp:sp modelId="{3F9C6595-9F16-4BAD-BE49-903FDE1D8720}">
      <dsp:nvSpPr>
        <dsp:cNvPr id="0" name=""/>
        <dsp:cNvSpPr/>
      </dsp:nvSpPr>
      <dsp:spPr>
        <a:xfrm>
          <a:off x="2232241" y="1324741"/>
          <a:ext cx="2655817" cy="285135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Смысло</a:t>
          </a: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образование</a:t>
          </a:r>
          <a:endParaRPr lang="ru-RU" sz="2400" b="1" kern="1200" dirty="0"/>
        </a:p>
      </dsp:txBody>
      <dsp:txXfrm>
        <a:off x="2232241" y="1324741"/>
        <a:ext cx="2655817" cy="2851356"/>
      </dsp:txXfrm>
    </dsp:sp>
    <dsp:sp modelId="{7A03DBB5-A874-472E-9ACE-263F292321EF}">
      <dsp:nvSpPr>
        <dsp:cNvPr id="0" name=""/>
        <dsp:cNvSpPr/>
      </dsp:nvSpPr>
      <dsp:spPr>
        <a:xfrm>
          <a:off x="4894082" y="1324741"/>
          <a:ext cx="2234709" cy="285135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Нравственно – этическая ориентация</a:t>
          </a:r>
          <a:endParaRPr lang="ru-RU" sz="2400" b="1" kern="1200" dirty="0"/>
        </a:p>
      </dsp:txBody>
      <dsp:txXfrm>
        <a:off x="4894082" y="1324741"/>
        <a:ext cx="2234709" cy="2851356"/>
      </dsp:txXfrm>
    </dsp:sp>
    <dsp:sp modelId="{3C633E02-EB32-4D34-96C6-490BDB68FFDD}">
      <dsp:nvSpPr>
        <dsp:cNvPr id="0" name=""/>
        <dsp:cNvSpPr/>
      </dsp:nvSpPr>
      <dsp:spPr>
        <a:xfrm>
          <a:off x="0" y="4209145"/>
          <a:ext cx="7128792" cy="31681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B07BA-FBB2-4984-A761-98F5271711DB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73B8F-D80A-4610-811E-19EB4DE1C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69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DB21BC-970B-4EE1-806D-F78A256CD52E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41498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2C165E-83C6-49E8-BC82-D7098416B8D2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4123993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484DE8-354E-46E7-A150-D84D75A1997A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34069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73B8F-D80A-4610-811E-19EB4DE1CC9D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12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1BBF7-A240-4837-95B3-A50445A0D6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6A499-4BD3-4987-9546-A7C85B0D8E1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5597F-7EDD-4CD0-8125-3646D0B398C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92B46-52BC-46F7-A736-83AF8593DC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381E8-811E-4889-8FAB-C6C81813613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F46DE-F199-4FD8-A362-42EA70AFCEF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F9B40-6A56-4325-AAD9-D2E7AB3309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C8FF1-C6B7-43D8-86E4-BF25C74748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F3BD2-6487-4421-8908-26916D8A3A7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716A-EBE5-4C16-BB99-C0572B0730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74585-0BF8-4EEB-A515-10365492BA3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931E1C-9D55-44DE-9142-924DC50A623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836712"/>
            <a:ext cx="8848725" cy="720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Введение комплексного учебного курса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«Основы религиозных культур и светской этики»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(ОРКСЭ)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910" r="5260"/>
          <a:stretch>
            <a:fillRect/>
          </a:stretch>
        </p:blipFill>
        <p:spPr>
          <a:xfrm>
            <a:off x="642910" y="2285992"/>
            <a:ext cx="7848600" cy="372268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33400"/>
            <a:ext cx="8424862" cy="1023938"/>
          </a:xfrm>
        </p:spPr>
        <p:txBody>
          <a:bodyPr/>
          <a:lstStyle/>
          <a:p>
            <a:pPr algn="ctr" eaLnBrk="1" hangingPunct="1"/>
            <a:r>
              <a:rPr lang="ru-RU" sz="2900" b="1" smtClean="0"/>
              <a:t>Зачем нужно духовно-нравственное воспитание, развитие ребенка?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143115"/>
            <a:ext cx="8320116" cy="394970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993300"/>
                </a:solidFill>
              </a:rPr>
              <a:t>Духовность</a:t>
            </a:r>
            <a:r>
              <a:rPr lang="ru-RU" dirty="0" smtClean="0">
                <a:solidFill>
                  <a:schemeClr val="folHlink"/>
                </a:solidFill>
              </a:rPr>
              <a:t> -</a:t>
            </a:r>
            <a:r>
              <a:rPr lang="ru-RU" dirty="0" smtClean="0"/>
              <a:t> это «устремление человека к тем или иным высшим ценностям и смыслу, идеалу, стремление человека переделать себя, приблизить свою жизнь к этому идеалу и внутренне освободиться от обыденности»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100" dirty="0" smtClean="0"/>
              <a:t>						толковый словарь В.И.Даля</a:t>
            </a:r>
            <a:r>
              <a:rPr lang="ru-RU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24862" cy="1150938"/>
          </a:xfrm>
        </p:spPr>
        <p:txBody>
          <a:bodyPr/>
          <a:lstStyle/>
          <a:p>
            <a:pPr algn="ctr" eaLnBrk="1" hangingPunct="1"/>
            <a:r>
              <a:rPr lang="ru-RU" sz="2900" b="1" smtClean="0"/>
              <a:t>Зачем нужно духовно-нравственное воспитание, развитие ребенка?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2071678"/>
            <a:ext cx="7962926" cy="416561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folHlink"/>
                </a:solidFill>
              </a:rPr>
              <a:t>   </a:t>
            </a:r>
            <a:r>
              <a:rPr lang="ru-RU" dirty="0" smtClean="0">
                <a:solidFill>
                  <a:srgbClr val="993300"/>
                </a:solidFill>
              </a:rPr>
              <a:t>«</a:t>
            </a:r>
            <a:r>
              <a:rPr lang="ru-RU" sz="3000" b="1" dirty="0" smtClean="0">
                <a:solidFill>
                  <a:srgbClr val="993300"/>
                </a:solidFill>
              </a:rPr>
              <a:t>Духовно- нравственное воспитание-</a:t>
            </a:r>
            <a:r>
              <a:rPr lang="ru-RU" dirty="0" smtClean="0"/>
              <a:t> это создание условий для воспитания человека, который старается жить в согласии со своей совестью».</a:t>
            </a:r>
          </a:p>
          <a:p>
            <a:pPr eaLnBrk="1" hangingPunct="1"/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«Безнравственный человек – значит бессовестный».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100" dirty="0" smtClean="0"/>
              <a:t>							К.Д.Ушинский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371441"/>
            <a:ext cx="7893075" cy="1343047"/>
          </a:xfrm>
        </p:spPr>
        <p:txBody>
          <a:bodyPr/>
          <a:lstStyle/>
          <a:p>
            <a:pPr algn="ctr" eaLnBrk="1" hangingPunct="1"/>
            <a:r>
              <a:rPr lang="ru-RU" sz="2100" b="1" dirty="0" smtClean="0"/>
              <a:t>Почему ввели учебный курс «Основы религиозных культур и светской этики» </a:t>
            </a:r>
            <a:br>
              <a:rPr lang="ru-RU" sz="2100" b="1" dirty="0" smtClean="0"/>
            </a:br>
            <a:r>
              <a:rPr lang="ru-RU" sz="2100" b="1" dirty="0" smtClean="0"/>
              <a:t>в 4 классе?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2071678"/>
            <a:ext cx="7820050" cy="402114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700" b="1" dirty="0" smtClean="0">
                <a:solidFill>
                  <a:srgbClr val="993300"/>
                </a:solidFill>
              </a:rPr>
              <a:t>Установлены доверительные взаимоотношения между учителем начальной школы, учащимися и их родителями.</a:t>
            </a:r>
          </a:p>
          <a:p>
            <a:pPr eaLnBrk="1" hangingPunct="1">
              <a:lnSpc>
                <a:spcPct val="80000"/>
              </a:lnSpc>
            </a:pPr>
            <a:endParaRPr lang="ru-RU" sz="2700" b="1" dirty="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700" b="1" dirty="0" smtClean="0">
                <a:solidFill>
                  <a:srgbClr val="993300"/>
                </a:solidFill>
              </a:rPr>
              <a:t>Отсутствует дополнительная умственная и эмоциональная нагрузка.</a:t>
            </a:r>
          </a:p>
          <a:p>
            <a:pPr eaLnBrk="1" hangingPunct="1">
              <a:lnSpc>
                <a:spcPct val="80000"/>
              </a:lnSpc>
            </a:pPr>
            <a:endParaRPr lang="ru-RU" sz="2700" b="1" dirty="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700" b="1" dirty="0" smtClean="0">
                <a:solidFill>
                  <a:srgbClr val="993300"/>
                </a:solidFill>
              </a:rPr>
              <a:t>Социально-психологические особенности младших подростков.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260350"/>
            <a:ext cx="4968875" cy="792163"/>
          </a:xfrm>
        </p:spPr>
        <p:txBody>
          <a:bodyPr/>
          <a:lstStyle/>
          <a:p>
            <a:pPr algn="ctr" eaLnBrk="1" hangingPunct="1"/>
            <a:r>
              <a:rPr lang="ru-RU" sz="2900" b="1" smtClean="0"/>
              <a:t>Особенности ОРКСЭ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2214553"/>
            <a:ext cx="7607323" cy="3590935"/>
          </a:xfrm>
        </p:spPr>
        <p:txBody>
          <a:bodyPr/>
          <a:lstStyle/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folHlink"/>
                </a:solidFill>
              </a:rPr>
              <a:t>1. </a:t>
            </a:r>
            <a:r>
              <a:rPr lang="ru-RU" sz="3300" b="1" dirty="0" smtClean="0">
                <a:solidFill>
                  <a:srgbClr val="993300"/>
                </a:solidFill>
              </a:rPr>
              <a:t>Модульное построение</a:t>
            </a:r>
            <a:r>
              <a:rPr lang="ru-RU" sz="2800" b="1" dirty="0" smtClean="0">
                <a:solidFill>
                  <a:schemeClr val="folHlink"/>
                </a:solidFill>
              </a:rPr>
              <a:t> </a:t>
            </a: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b="1" dirty="0" smtClean="0">
              <a:solidFill>
                <a:schemeClr val="folHlink"/>
              </a:solidFill>
            </a:endParaRP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- </a:t>
            </a:r>
            <a:r>
              <a:rPr lang="ru-RU" sz="2800" b="1" dirty="0" smtClean="0"/>
              <a:t>«Основы православной культуры»,</a:t>
            </a: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- «Основы исламской культуры», </a:t>
            </a: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- «Основы буддийской культуры», </a:t>
            </a: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- «Основы иудейской культуры», </a:t>
            </a: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- «Основы мировых религиозных культур»,</a:t>
            </a: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- «Основы светской этики».</a:t>
            </a:r>
          </a:p>
        </p:txBody>
      </p:sp>
      <p:pic>
        <p:nvPicPr>
          <p:cNvPr id="15364" name="Picture 5" descr="i"/>
          <p:cNvPicPr>
            <a:picLocks noChangeAspect="1" noChangeArrowheads="1"/>
          </p:cNvPicPr>
          <p:nvPr/>
        </p:nvPicPr>
        <p:blipFill>
          <a:blip r:embed="rId2" cstate="print">
            <a:lum bright="2000"/>
          </a:blip>
          <a:srcRect/>
          <a:stretch>
            <a:fillRect/>
          </a:stretch>
        </p:blipFill>
        <p:spPr bwMode="auto">
          <a:xfrm>
            <a:off x="857224" y="214290"/>
            <a:ext cx="22860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40763" cy="1223963"/>
          </a:xfrm>
        </p:spPr>
        <p:txBody>
          <a:bodyPr/>
          <a:lstStyle/>
          <a:p>
            <a:pPr algn="ctr" eaLnBrk="1" hangingPunct="1"/>
            <a:r>
              <a:rPr lang="ru-RU" sz="2900" b="1" smtClean="0"/>
              <a:t>Особенности ОРКСЭ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071546"/>
            <a:ext cx="5299102" cy="1641488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2. Возможность выбора родителями                                 (законными представителями) </a:t>
            </a:r>
          </a:p>
          <a:p>
            <a:pPr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модуля для обязательного </a:t>
            </a:r>
          </a:p>
          <a:p>
            <a:pPr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	изучения ребенком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357158" y="2857496"/>
            <a:ext cx="67325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52450" indent="-552450" algn="ctr">
              <a:buFont typeface="Wingdings" pitchFamily="2" charset="2"/>
              <a:buAutoNum type="arabicPeriod" startAt="3"/>
            </a:pPr>
            <a:r>
              <a:rPr lang="ru-RU" sz="2000" b="1" dirty="0">
                <a:solidFill>
                  <a:srgbClr val="C00000"/>
                </a:solidFill>
              </a:rPr>
              <a:t>Учебный курс ОРКСЭ является единой  комплексной</a:t>
            </a:r>
          </a:p>
          <a:p>
            <a:pPr marL="552450" indent="-552450" algn="ctr"/>
            <a:r>
              <a:rPr lang="ru-RU" sz="2000" b="1" dirty="0">
                <a:solidFill>
                  <a:srgbClr val="C00000"/>
                </a:solidFill>
              </a:rPr>
              <a:t>        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учебно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- воспитательной системой.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428596" y="4500570"/>
            <a:ext cx="75724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66FF"/>
                </a:solidFill>
              </a:rPr>
              <a:t>4.      </a:t>
            </a:r>
            <a:r>
              <a:rPr lang="ru-RU" sz="2000" b="1" dirty="0">
                <a:solidFill>
                  <a:srgbClr val="0066FF"/>
                </a:solidFill>
              </a:rPr>
              <a:t>Обязательное педагогическое партнерство</a:t>
            </a:r>
          </a:p>
          <a:p>
            <a:pPr algn="ctr">
              <a:buFont typeface="Wingdings" pitchFamily="2" charset="2"/>
              <a:buNone/>
            </a:pPr>
            <a:r>
              <a:rPr lang="ru-RU" sz="2000" b="1" dirty="0">
                <a:solidFill>
                  <a:srgbClr val="0066FF"/>
                </a:solidFill>
              </a:rPr>
              <a:t> учителей и родителей</a:t>
            </a: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 cstate="print"/>
          <a:srcRect r="3177"/>
          <a:stretch>
            <a:fillRect/>
          </a:stretch>
        </p:blipFill>
        <p:spPr bwMode="auto">
          <a:xfrm>
            <a:off x="6500826" y="1071546"/>
            <a:ext cx="264317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424863" cy="1150937"/>
          </a:xfrm>
        </p:spPr>
        <p:txBody>
          <a:bodyPr/>
          <a:lstStyle/>
          <a:p>
            <a:pPr algn="ctr" eaLnBrk="1" hangingPunct="1"/>
            <a:r>
              <a:rPr lang="ru-RU" sz="2900" b="1" smtClean="0"/>
              <a:t>Особенности ОРКСЭ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916113"/>
            <a:ext cx="7696200" cy="4038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C00000"/>
                </a:solidFill>
              </a:rPr>
              <a:t>5. Базовые ценности каждого модуля</a:t>
            </a:r>
            <a:r>
              <a:rPr lang="ru-RU" smtClean="0">
                <a:solidFill>
                  <a:srgbClr val="C00000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>
              <a:solidFill>
                <a:schemeClr val="folHlink"/>
              </a:solidFill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ru-RU" sz="2800" b="1" smtClean="0"/>
              <a:t> Отечество.</a:t>
            </a:r>
          </a:p>
          <a:p>
            <a:pPr lvl="1" eaLnBrk="1" hangingPunct="1">
              <a:buFont typeface="Wingdings" pitchFamily="2" charset="2"/>
              <a:buChar char="q"/>
            </a:pPr>
            <a:endParaRPr lang="ru-RU" sz="2800" b="1" smtClean="0"/>
          </a:p>
          <a:p>
            <a:pPr lvl="1" eaLnBrk="1" hangingPunct="1">
              <a:buFont typeface="Wingdings" pitchFamily="2" charset="2"/>
              <a:buChar char="q"/>
            </a:pPr>
            <a:r>
              <a:rPr lang="ru-RU" sz="2800" b="1" smtClean="0"/>
              <a:t> Семья.</a:t>
            </a:r>
          </a:p>
          <a:p>
            <a:pPr lvl="1" eaLnBrk="1" hangingPunct="1">
              <a:buFont typeface="Wingdings" pitchFamily="2" charset="2"/>
              <a:buChar char="q"/>
            </a:pPr>
            <a:endParaRPr lang="ru-RU" sz="2800" b="1" smtClean="0"/>
          </a:p>
          <a:p>
            <a:pPr lvl="1" eaLnBrk="1" hangingPunct="1">
              <a:buFont typeface="Wingdings" pitchFamily="2" charset="2"/>
              <a:buChar char="q"/>
            </a:pPr>
            <a:r>
              <a:rPr lang="ru-RU" sz="2800" b="1" smtClean="0"/>
              <a:t> Культурная традиция.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950913"/>
          </a:xfrm>
        </p:spPr>
        <p:txBody>
          <a:bodyPr/>
          <a:lstStyle/>
          <a:p>
            <a:pPr algn="ctr" eaLnBrk="1" hangingPunct="1"/>
            <a:r>
              <a:rPr lang="ru-RU" smtClean="0"/>
              <a:t>Межпредметные связи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2000240"/>
            <a:ext cx="7462861" cy="39433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Служит связующим звеном гуманитарного образования и воспитания школьников.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Дополняет «Окружающий мир».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Предваряет изучение предмета «История» и «Обществознание» в 5 классе.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765175"/>
            <a:ext cx="8496300" cy="1223963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Предметные результаты </a:t>
            </a:r>
            <a:br>
              <a:rPr lang="ru-RU" sz="3200" b="1" smtClean="0"/>
            </a:br>
            <a:r>
              <a:rPr lang="ru-RU" sz="3200" b="1" smtClean="0"/>
              <a:t>изучения курса:</a:t>
            </a:r>
            <a:br>
              <a:rPr lang="ru-RU" sz="3200" b="1" smtClean="0"/>
            </a:br>
            <a:endParaRPr lang="ru-RU" sz="3200" b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928802"/>
            <a:ext cx="8178827" cy="445294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300" dirty="0" smtClean="0"/>
              <a:t>   </a:t>
            </a:r>
            <a:endParaRPr lang="ru-RU" sz="23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/>
              <a:t>понимание значения духовности, нравственности, морали, морально ответственного поведения в жизни человека, семьи, общества;</a:t>
            </a:r>
          </a:p>
          <a:p>
            <a:pPr eaLnBrk="1" hangingPunct="1">
              <a:lnSpc>
                <a:spcPct val="80000"/>
              </a:lnSpc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/>
              <a:t>знание основных норм светской и религиозной морали, религиозных заповедей; понимание их значения в жизни человека, семьи, общества;</a:t>
            </a:r>
          </a:p>
          <a:p>
            <a:pPr eaLnBrk="1" hangingPunct="1">
              <a:lnSpc>
                <a:spcPct val="80000"/>
              </a:lnSpc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/>
              <a:t>формирование первоначальных представлений об исторических и культурологических основах традиционных религий и светской этики в России;</a:t>
            </a:r>
          </a:p>
          <a:p>
            <a:pPr eaLnBrk="1" hangingPunct="1">
              <a:lnSpc>
                <a:spcPct val="80000"/>
              </a:lnSpc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/>
              <a:t>формирование уважительного отношения к традиционным религиям и их представителям;</a:t>
            </a:r>
          </a:p>
          <a:p>
            <a:pPr eaLnBrk="1" hangingPunct="1">
              <a:lnSpc>
                <a:spcPct val="80000"/>
              </a:lnSpc>
            </a:pPr>
            <a:endParaRPr lang="ru-RU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285728"/>
            <a:ext cx="8391554" cy="1847872"/>
          </a:xfrm>
          <a:noFill/>
        </p:spPr>
        <p:txBody>
          <a:bodyPr/>
          <a:lstStyle/>
          <a:p>
            <a:pPr algn="ctr" eaLnBrk="1" hangingPunct="1"/>
            <a:r>
              <a:rPr lang="ru-RU" sz="4200" b="1" dirty="0" smtClean="0">
                <a:latin typeface="Arial" charset="0"/>
              </a:rPr>
              <a:t/>
            </a:r>
            <a:br>
              <a:rPr lang="ru-RU" sz="4200" b="1" dirty="0" smtClean="0">
                <a:latin typeface="Arial" charset="0"/>
              </a:rPr>
            </a:br>
            <a:r>
              <a:rPr lang="ru-RU" sz="3200" b="1" dirty="0" smtClean="0"/>
              <a:t>Предметные результаты</a:t>
            </a:r>
            <a:br>
              <a:rPr lang="ru-RU" sz="3200" b="1" dirty="0" smtClean="0"/>
            </a:br>
            <a:r>
              <a:rPr lang="ru-RU" sz="3200" b="1" dirty="0" smtClean="0"/>
              <a:t> изучения курса:</a:t>
            </a: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endParaRPr lang="ru-RU" sz="3200" b="1" dirty="0" smtClean="0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57223" y="1357297"/>
            <a:ext cx="8035951" cy="495142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   </a:t>
            </a:r>
            <a:endParaRPr lang="ru-RU" sz="2000" b="1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формирование первоначального представления об отечественной религиозно-культурной традиции как духовной основе многонационального </a:t>
            </a:r>
            <a:r>
              <a:rPr lang="ru-RU" sz="2000" b="1" dirty="0" err="1" smtClean="0"/>
              <a:t>многоконфессионального</a:t>
            </a:r>
            <a:r>
              <a:rPr lang="ru-RU" sz="2000" b="1" dirty="0" smtClean="0"/>
              <a:t> народа России;</a:t>
            </a:r>
          </a:p>
          <a:p>
            <a:pPr eaLnBrk="1" hangingPunct="1">
              <a:lnSpc>
                <a:spcPct val="90000"/>
              </a:lnSpc>
            </a:pPr>
            <a:endParaRPr lang="ru-RU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знание, понимание и принятие личностью ценностей:    Отечество, семья, религия - как основы традиционной                  культуры многонационального народа России;</a:t>
            </a:r>
          </a:p>
          <a:p>
            <a:pPr eaLnBrk="1" hangingPunct="1">
              <a:lnSpc>
                <a:spcPct val="90000"/>
              </a:lnSpc>
            </a:pPr>
            <a:endParaRPr lang="ru-RU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укрепление веры в Россию, духовной    преемственности поколений;</a:t>
            </a:r>
          </a:p>
          <a:p>
            <a:pPr eaLnBrk="1" hangingPunct="1">
              <a:lnSpc>
                <a:spcPct val="90000"/>
              </a:lnSpc>
            </a:pPr>
            <a:endParaRPr lang="ru-RU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становление внутренней установки личности поступать согласно своей совести.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928802"/>
            <a:ext cx="8250265" cy="401479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700" b="1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ru-RU" sz="2700" b="1" dirty="0" smtClean="0"/>
              <a:t>	-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России; </a:t>
            </a:r>
          </a:p>
          <a:p>
            <a:pPr eaLnBrk="1" hangingPunct="1">
              <a:buFont typeface="Wingdings" pitchFamily="2" charset="2"/>
              <a:buNone/>
            </a:pPr>
            <a:endParaRPr lang="ru-RU" sz="2700" b="1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ru-RU" sz="2700" b="1" dirty="0" smtClean="0"/>
              <a:t> 	- диалогу с представителями других культур и мировоззрений.</a:t>
            </a:r>
          </a:p>
          <a:p>
            <a:pPr eaLnBrk="1" hangingPunct="1"/>
            <a:endParaRPr lang="ru-RU" sz="2700" b="1" dirty="0" smtClean="0"/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755650" y="260350"/>
            <a:ext cx="76327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993300"/>
                </a:solidFill>
                <a:latin typeface="Arial Black" pitchFamily="34" charset="0"/>
              </a:rPr>
              <a:t>Учебный курс ОРКСЭ </a:t>
            </a:r>
            <a:r>
              <a:rPr lang="ru-RU" sz="4400" b="1">
                <a:solidFill>
                  <a:srgbClr val="993300"/>
                </a:solidFill>
                <a:latin typeface="Arial Narrow" pitchFamily="34" charset="0"/>
              </a:rPr>
              <a:t>способствует</a:t>
            </a:r>
          </a:p>
          <a:p>
            <a:pPr algn="ctr"/>
            <a:r>
              <a:rPr lang="ru-RU" sz="2400">
                <a:solidFill>
                  <a:srgbClr val="993300"/>
                </a:solidFill>
                <a:latin typeface="Arial Black" pitchFamily="34" charset="0"/>
              </a:rPr>
              <a:t>формированию у младшего школьника: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"/>
            <a:ext cx="8353425" cy="1557338"/>
          </a:xfrm>
        </p:spPr>
        <p:txBody>
          <a:bodyPr/>
          <a:lstStyle/>
          <a:p>
            <a:pPr algn="ctr" eaLnBrk="1" hangingPunct="1"/>
            <a:r>
              <a:rPr lang="ru-RU" sz="3600" b="1" dirty="0" smtClean="0"/>
              <a:t>Введение ОРКСЭ </a:t>
            </a:r>
            <a:br>
              <a:rPr lang="ru-RU" sz="3600" b="1" dirty="0" smtClean="0"/>
            </a:br>
            <a:r>
              <a:rPr lang="ru-RU" sz="3600" b="1" dirty="0" smtClean="0"/>
              <a:t>в учебный план 4 класса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1500174"/>
            <a:ext cx="8143900" cy="480855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600" b="1" dirty="0" smtClean="0">
                <a:solidFill>
                  <a:srgbClr val="993300"/>
                </a:solidFill>
              </a:rPr>
              <a:t>Зачем нужно духовно-нравственное воспитание и развитие ребенка?</a:t>
            </a:r>
          </a:p>
          <a:p>
            <a:pPr eaLnBrk="1" hangingPunct="1">
              <a:lnSpc>
                <a:spcPct val="80000"/>
              </a:lnSpc>
            </a:pPr>
            <a:endParaRPr lang="ru-RU" sz="2600" b="1" dirty="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600" b="1" dirty="0" smtClean="0">
                <a:solidFill>
                  <a:srgbClr val="993300"/>
                </a:solidFill>
              </a:rPr>
              <a:t>Почему учебный курс «Основы религиозных культур и светской этики» вводится в 4 классе?</a:t>
            </a:r>
          </a:p>
          <a:p>
            <a:pPr eaLnBrk="1" hangingPunct="1">
              <a:lnSpc>
                <a:spcPct val="80000"/>
              </a:lnSpc>
            </a:pPr>
            <a:endParaRPr lang="ru-RU" sz="2600" b="1" dirty="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600" b="1" dirty="0" smtClean="0">
                <a:solidFill>
                  <a:srgbClr val="993300"/>
                </a:solidFill>
              </a:rPr>
              <a:t>Каковы особенности учебного курса «Основы религиозных культур и светской этики» ?</a:t>
            </a:r>
          </a:p>
          <a:p>
            <a:pPr eaLnBrk="1" hangingPunct="1">
              <a:lnSpc>
                <a:spcPct val="80000"/>
              </a:lnSpc>
            </a:pPr>
            <a:endParaRPr lang="ru-RU" sz="2600" b="1" dirty="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600" b="1" dirty="0" smtClean="0">
                <a:solidFill>
                  <a:srgbClr val="993300"/>
                </a:solidFill>
              </a:rPr>
              <a:t>Как будет организовано введение и изучение учебного курса «Основы религиозных культур и светской этики»?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81075"/>
            <a:ext cx="8640763" cy="107950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993300"/>
                </a:solidFill>
              </a:rPr>
              <a:t>Курс ОРКСЭ является</a:t>
            </a:r>
            <a:r>
              <a:rPr lang="ru-RU" sz="3200" b="1" smtClean="0">
                <a:solidFill>
                  <a:schemeClr val="folHlink"/>
                </a:solidFill>
              </a:rPr>
              <a:t/>
            </a:r>
            <a:br>
              <a:rPr lang="ru-RU" sz="3200" b="1" smtClean="0">
                <a:solidFill>
                  <a:schemeClr val="folHlink"/>
                </a:solidFill>
              </a:rPr>
            </a:br>
            <a:r>
              <a:rPr lang="ru-RU" sz="3200" b="1" smtClean="0">
                <a:solidFill>
                  <a:srgbClr val="993300"/>
                </a:solidFill>
              </a:rPr>
              <a:t>культурологическим</a:t>
            </a:r>
            <a:r>
              <a:rPr lang="ru-RU" sz="3200" smtClean="0">
                <a:solidFill>
                  <a:schemeClr val="folHlink"/>
                </a:solidFill>
              </a:rPr>
              <a:t/>
            </a:r>
            <a:br>
              <a:rPr lang="ru-RU" sz="3200" smtClean="0">
                <a:solidFill>
                  <a:schemeClr val="folHlink"/>
                </a:solidFill>
              </a:rPr>
            </a:br>
            <a:endParaRPr lang="ru-RU" sz="3200" smtClean="0">
              <a:solidFill>
                <a:schemeClr val="folHlink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00099" y="2058995"/>
            <a:ext cx="7964513" cy="394177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	</a:t>
            </a:r>
            <a:endParaRPr lang="ru-RU" b="1" smtClean="0">
              <a:solidFill>
                <a:schemeClr val="folHlink"/>
              </a:solidFill>
            </a:endParaRPr>
          </a:p>
          <a:p>
            <a:pPr eaLnBrk="1" hangingPunct="1"/>
            <a:r>
              <a:rPr lang="ru-RU" b="1" smtClean="0"/>
              <a:t>	</a:t>
            </a:r>
            <a:r>
              <a:rPr lang="ru-RU" sz="2800" b="1" smtClean="0"/>
              <a:t>Направлен на развитие у школьников представлений о базовых ценностях человечества.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smtClean="0"/>
          </a:p>
          <a:p>
            <a:pPr eaLnBrk="1" hangingPunct="1"/>
            <a:r>
              <a:rPr lang="ru-RU" sz="2800" b="1" smtClean="0"/>
              <a:t>	Не предусматривает обучение религии</a:t>
            </a:r>
            <a:r>
              <a:rPr lang="ru-RU" b="1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84213" y="620713"/>
            <a:ext cx="777557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Arial Black" pitchFamily="34" charset="0"/>
              </a:rPr>
              <a:t>Учебно-методический комплекс издательства «Просвещение»</a:t>
            </a:r>
            <a:endParaRPr lang="ru-RU" sz="240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773238"/>
            <a:ext cx="1638300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773238"/>
            <a:ext cx="156527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773238"/>
            <a:ext cx="15906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005263"/>
            <a:ext cx="156527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4005263"/>
            <a:ext cx="16002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4005263"/>
            <a:ext cx="1584325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1773238"/>
            <a:ext cx="15128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025" y="4005263"/>
            <a:ext cx="15128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14348" y="357166"/>
            <a:ext cx="7775575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Arial Black" pitchFamily="34" charset="0"/>
              </a:rPr>
              <a:t>Учебно-методический комплекс издательства «Просвещение»</a:t>
            </a:r>
            <a:endParaRPr lang="ru-RU" sz="240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3" y="0"/>
            <a:ext cx="7523189" cy="1547813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Как  организовано изучение ОРКСЭ?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71538" y="1428736"/>
            <a:ext cx="3857650" cy="464345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700" dirty="0" smtClean="0"/>
              <a:t>1. Ведет курс учитель начальных классов, истории.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700" dirty="0" smtClean="0"/>
              <a:t>2. Формы работы: коллективная, групповая, индивидуальная.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700" dirty="0" smtClean="0"/>
              <a:t>3. Проектная деятельность.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700" dirty="0" smtClean="0"/>
              <a:t>4. </a:t>
            </a:r>
            <a:r>
              <a:rPr lang="ru-RU" sz="2700" dirty="0" err="1" smtClean="0"/>
              <a:t>Безотметочная</a:t>
            </a:r>
            <a:r>
              <a:rPr lang="ru-RU" sz="2700" dirty="0" smtClean="0"/>
              <a:t> методика преподавания.</a:t>
            </a:r>
          </a:p>
        </p:txBody>
      </p:sp>
      <p:pic>
        <p:nvPicPr>
          <p:cNvPr id="24580" name="Picture 4" descr="R - Detskoe Televidenie0537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989138"/>
            <a:ext cx="395128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04813"/>
            <a:ext cx="7696200" cy="1143000"/>
          </a:xfrm>
        </p:spPr>
        <p:txBody>
          <a:bodyPr/>
          <a:lstStyle/>
          <a:p>
            <a:pPr algn="ctr" eaLnBrk="1" hangingPunct="1"/>
            <a:r>
              <a:rPr lang="ru-RU" sz="2900" smtClean="0"/>
              <a:t>Результаты выбора родителями модуля  курса ОРКСЭ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00099" y="2771782"/>
            <a:ext cx="3784625" cy="244316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 smtClean="0"/>
              <a:t>	должны быть </a:t>
            </a:r>
            <a:r>
              <a:rPr lang="ru-RU" sz="2400" u="sng" dirty="0" smtClean="0"/>
              <a:t>зафиксированы </a:t>
            </a:r>
            <a:r>
              <a:rPr lang="ru-RU" sz="2400" u="sng" dirty="0" smtClean="0">
                <a:solidFill>
                  <a:srgbClr val="993300"/>
                </a:solidFill>
              </a:rPr>
              <a:t>письменными заявлениями родителей</a:t>
            </a:r>
            <a:r>
              <a:rPr lang="ru-RU" sz="2400" u="sng" dirty="0" smtClean="0">
                <a:solidFill>
                  <a:srgbClr val="B95B22"/>
                </a:solidFill>
              </a:rPr>
              <a:t> </a:t>
            </a:r>
            <a:r>
              <a:rPr lang="ru-RU" sz="2400" dirty="0" smtClean="0"/>
              <a:t>о выборе определённого модуля для обучения своего ребёнка.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33963" y="2781300"/>
            <a:ext cx="3076575" cy="228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>
          <a:xfrm>
            <a:off x="1214414" y="2714620"/>
            <a:ext cx="7243786" cy="2946405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Уважение к минувшему – вот черта, отличающая образованность от дикости…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	</a:t>
            </a:r>
            <a:r>
              <a:rPr lang="ru-RU" sz="2800" dirty="0" smtClean="0"/>
              <a:t>А.С.Пушкин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 l="7910" t="2725" r="5260" b="4634"/>
          <a:stretch>
            <a:fillRect/>
          </a:stretch>
        </p:blipFill>
        <p:spPr bwMode="auto">
          <a:xfrm>
            <a:off x="755650" y="404813"/>
            <a:ext cx="20161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916416" cy="1224137"/>
          </a:xfrm>
        </p:spPr>
        <p:txBody>
          <a:bodyPr/>
          <a:lstStyle/>
          <a:p>
            <a:r>
              <a:rPr lang="ru-RU" altLang="ru-RU" sz="2800" b="1" dirty="0">
                <a:solidFill>
                  <a:srgbClr val="00B050"/>
                </a:solidFill>
              </a:rPr>
              <a:t>Комплексный учебный курс "Основы религиозных культур и светской этики</a:t>
            </a:r>
            <a:r>
              <a:rPr lang="ru-RU" altLang="ru-RU" sz="2800" b="1" dirty="0" smtClean="0">
                <a:solidFill>
                  <a:srgbClr val="00B050"/>
                </a:solidFill>
              </a:rPr>
              <a:t>»</a:t>
            </a:r>
            <a:r>
              <a:rPr lang="ru-RU" altLang="ru-RU" sz="2800" b="1" dirty="0">
                <a:solidFill>
                  <a:srgbClr val="00B050"/>
                </a:solidFill>
              </a:rPr>
              <a:t/>
            </a:r>
            <a:br>
              <a:rPr lang="ru-RU" altLang="ru-RU" sz="2800" b="1" dirty="0">
                <a:solidFill>
                  <a:srgbClr val="00B050"/>
                </a:solidFill>
              </a:rPr>
            </a:b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5" name="Содержимое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000372"/>
            <a:ext cx="7246018" cy="3857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Администратор\Рабочий стол\0c250749f1340c8f4232940eb678e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1142984"/>
            <a:ext cx="4214842" cy="273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97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ФГОС: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Требования к результатам освоения учащимися основной образовательной программы: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-предметным,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 err="1" smtClean="0">
                <a:solidFill>
                  <a:srgbClr val="002060"/>
                </a:solidFill>
              </a:rPr>
              <a:t>метапредметным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-личностным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44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Личностные результаты: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rgbClr val="002060"/>
                </a:solidFill>
              </a:rPr>
              <a:t>готовность и способность к         саморазвитию и личностному самоопределению;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 err="1" smtClean="0">
                <a:solidFill>
                  <a:srgbClr val="002060"/>
                </a:solidFill>
              </a:rPr>
              <a:t>сформированность</a:t>
            </a:r>
            <a:r>
              <a:rPr lang="ru-RU" dirty="0" smtClean="0">
                <a:solidFill>
                  <a:srgbClr val="002060"/>
                </a:solidFill>
              </a:rPr>
              <a:t> системы значимых социальных и межличностных отношений;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ценностно – смысловых установок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28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Универсальные учебные действия</a:t>
            </a:r>
            <a:endParaRPr lang="ru-RU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46286666"/>
              </p:ext>
            </p:extLst>
          </p:nvPr>
        </p:nvGraphicFramePr>
        <p:xfrm>
          <a:off x="1259632" y="1600200"/>
          <a:ext cx="71287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800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879475"/>
          </a:xfrm>
        </p:spPr>
        <p:txBody>
          <a:bodyPr/>
          <a:lstStyle/>
          <a:p>
            <a:pPr algn="ctr" eaLnBrk="1" hangingPunct="1"/>
            <a:r>
              <a:rPr lang="ru-RU" sz="2500" b="1" smtClean="0"/>
              <a:t>Зачем нужно духовно-нравственное воспитание, развитие ребенка?</a:t>
            </a:r>
          </a:p>
        </p:txBody>
      </p:sp>
      <p:pic>
        <p:nvPicPr>
          <p:cNvPr id="5123" name="Picture 8" descr="000shopping_cart_eart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 contrast="-10000"/>
          </a:blip>
          <a:srcRect/>
          <a:stretch>
            <a:fillRect/>
          </a:stretch>
        </p:blipFill>
        <p:spPr>
          <a:xfrm>
            <a:off x="1979613" y="2205038"/>
            <a:ext cx="4951412" cy="3752850"/>
          </a:xfrm>
          <a:noFill/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 rot="10680939" flipV="1">
            <a:off x="1417638" y="5338763"/>
            <a:ext cx="6343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Процесс</a:t>
            </a:r>
          </a:p>
          <a:p>
            <a:pPr algn="ctr"/>
            <a:r>
              <a:rPr lang="ru-RU" b="1"/>
              <a:t> вестернизации</a:t>
            </a:r>
            <a:r>
              <a:rPr lang="ru-RU"/>
              <a:t> </a:t>
            </a:r>
          </a:p>
          <a:p>
            <a:pPr algn="ctr"/>
            <a:r>
              <a:rPr lang="ru-RU"/>
              <a:t>(распространение западных ценностей)</a:t>
            </a: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14348" y="2857496"/>
            <a:ext cx="19828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Переоценка     традиционных духовных ценностей</a:t>
            </a: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 rot="10800000" flipV="1">
            <a:off x="1000100" y="4643446"/>
            <a:ext cx="17716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/>
              <a:t>Разрушение </a:t>
            </a:r>
          </a:p>
          <a:p>
            <a:r>
              <a:rPr lang="ru-RU" b="1"/>
              <a:t>моральных устоев</a:t>
            </a:r>
          </a:p>
        </p:txBody>
      </p:sp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6516688" y="2205038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Утрата</a:t>
            </a:r>
          </a:p>
          <a:p>
            <a:r>
              <a:rPr lang="ru-RU" b="1"/>
              <a:t> идеалов</a:t>
            </a:r>
            <a:r>
              <a:rPr lang="ru-RU"/>
              <a:t> </a:t>
            </a:r>
          </a:p>
        </p:txBody>
      </p:sp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6838950" y="3429000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Потребительская мораль</a:t>
            </a:r>
          </a:p>
        </p:txBody>
      </p:sp>
      <p:sp>
        <p:nvSpPr>
          <p:cNvPr id="5129" name="Rectangle 13"/>
          <p:cNvSpPr>
            <a:spLocks noChangeArrowheads="1"/>
          </p:cNvSpPr>
          <p:nvPr/>
        </p:nvSpPr>
        <p:spPr bwMode="auto">
          <a:xfrm rot="10800000" flipV="1">
            <a:off x="6588125" y="4437063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Процесс индивидуализации</a:t>
            </a:r>
            <a:r>
              <a:rPr lang="ru-RU"/>
              <a:t> </a:t>
            </a:r>
          </a:p>
        </p:txBody>
      </p:sp>
      <p:sp>
        <p:nvSpPr>
          <p:cNvPr id="5130" name="Rectangle 14"/>
          <p:cNvSpPr>
            <a:spLocks noChangeArrowheads="1"/>
          </p:cNvSpPr>
          <p:nvPr/>
        </p:nvSpPr>
        <p:spPr bwMode="auto">
          <a:xfrm>
            <a:off x="2339975" y="1628775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Духовный кризис общества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Нормативно – правовая база введения курса ОРКСЭ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571612"/>
            <a:ext cx="7963818" cy="5097748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1. Распоряжение правительства РФ от 28.01.2012 №84-р «Об утверждении плана мероприятий по введению с 2012-2013 </a:t>
            </a:r>
            <a:r>
              <a:rPr lang="ru-RU" sz="2400" dirty="0" err="1" smtClean="0">
                <a:solidFill>
                  <a:srgbClr val="002060"/>
                </a:solidFill>
              </a:rPr>
              <a:t>у.г</a:t>
            </a:r>
            <a:r>
              <a:rPr lang="ru-RU" sz="2400" dirty="0" smtClean="0">
                <a:solidFill>
                  <a:srgbClr val="002060"/>
                </a:solidFill>
              </a:rPr>
              <a:t>. во всех субъектах РФ комплексного учебного курса «основы религиозных культур и светской этики».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2. Письмо Министерства образования и науки РФ от 09.02.2012 №МД – 102\03 «О введении курса ОРКСЭ с 1 сентября 2012г.»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3. Письмо Министерства образования Московской области от 10.09.2012г. № 9452-08о\07  методические рекомендации «Об обучении основам религиозных культур и светской этики в общеобразовательных учреждениях Российской федерации»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17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13576" cy="129614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Модуль «Основы светской этики»: особенности содержания и технология преподавания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27661"/>
            <a:ext cx="8229600" cy="478112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marL="0" indent="0" algn="r"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Администратор\Рабочий стол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00240"/>
            <a:ext cx="2989275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61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1142984"/>
            <a:ext cx="7787208" cy="4929411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1. Особенности содержания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2. Технологии преподавания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3. Методические                                   рекомендации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7571184" cy="514543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Преподавание курса ОРКСЭ способствует  накоплению у учащихся культурологических </a:t>
            </a:r>
            <a:r>
              <a:rPr lang="ru-RU" sz="2800" dirty="0">
                <a:solidFill>
                  <a:srgbClr val="002060"/>
                </a:solidFill>
              </a:rPr>
              <a:t>знаний, </a:t>
            </a:r>
            <a:r>
              <a:rPr lang="ru-RU" sz="2800" dirty="0" smtClean="0">
                <a:solidFill>
                  <a:srgbClr val="002060"/>
                </a:solidFill>
              </a:rPr>
              <a:t>формированию их общекультурной </a:t>
            </a:r>
            <a:r>
              <a:rPr lang="ru-RU" sz="2800" dirty="0">
                <a:solidFill>
                  <a:srgbClr val="002060"/>
                </a:solidFill>
              </a:rPr>
              <a:t>эрудиции. </a:t>
            </a:r>
            <a:r>
              <a:rPr lang="ru-RU" sz="2800" dirty="0" smtClean="0">
                <a:solidFill>
                  <a:srgbClr val="002060"/>
                </a:solidFill>
              </a:rPr>
              <a:t>Особо значимой в современных социокультурных условиях является развивающая </a:t>
            </a:r>
            <a:r>
              <a:rPr lang="ru-RU" sz="2800" dirty="0" err="1" smtClean="0">
                <a:solidFill>
                  <a:srgbClr val="002060"/>
                </a:solidFill>
              </a:rPr>
              <a:t>внепредметная</a:t>
            </a:r>
            <a:r>
              <a:rPr lang="ru-RU" sz="2800" dirty="0">
                <a:solidFill>
                  <a:srgbClr val="002060"/>
                </a:solidFill>
              </a:rPr>
              <a:t>, внешкольная составляющая </a:t>
            </a:r>
            <a:r>
              <a:rPr lang="ru-RU" sz="2800" dirty="0" smtClean="0">
                <a:solidFill>
                  <a:srgbClr val="002060"/>
                </a:solidFill>
              </a:rPr>
              <a:t>данного </a:t>
            </a:r>
            <a:r>
              <a:rPr lang="ru-RU" sz="2800" dirty="0">
                <a:solidFill>
                  <a:srgbClr val="002060"/>
                </a:solidFill>
              </a:rPr>
              <a:t>курса, его нацеленность на достижение результатов воспитания, оценить которые будет возможно в </a:t>
            </a:r>
            <a:r>
              <a:rPr lang="ru-RU" sz="2800" dirty="0" smtClean="0">
                <a:solidFill>
                  <a:srgbClr val="002060"/>
                </a:solidFill>
              </a:rPr>
              <a:t>будущем.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0882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Методологическая основа курса «Основы светской этики»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- Культурологический подход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Аксиологический подход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</a:t>
            </a:r>
            <a:r>
              <a:rPr lang="ru-RU" dirty="0" smtClean="0">
                <a:solidFill>
                  <a:srgbClr val="002060"/>
                </a:solidFill>
              </a:rPr>
              <a:t> Системно – </a:t>
            </a:r>
            <a:r>
              <a:rPr lang="ru-RU" dirty="0" err="1" smtClean="0">
                <a:solidFill>
                  <a:srgbClr val="002060"/>
                </a:solidFill>
              </a:rPr>
              <a:t>деятельностный</a:t>
            </a:r>
            <a:r>
              <a:rPr lang="ru-RU" dirty="0" smtClean="0">
                <a:solidFill>
                  <a:srgbClr val="002060"/>
                </a:solidFill>
              </a:rPr>
              <a:t> подход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- Диалогическое взаимодействие с учащимися в процессе обучения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85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>
                <a:solidFill>
                  <a:srgbClr val="00B050"/>
                </a:solidFill>
              </a:rPr>
              <a:t>К</a:t>
            </a:r>
            <a:r>
              <a:rPr lang="ru-RU" altLang="ru-RU" sz="3600" b="1" dirty="0" smtClean="0">
                <a:solidFill>
                  <a:srgbClr val="00B050"/>
                </a:solidFill>
              </a:rPr>
              <a:t>ультурологический подход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800" dirty="0">
                <a:solidFill>
                  <a:srgbClr val="002060"/>
                </a:solidFill>
              </a:rPr>
              <a:t>Предмет  вводится  </a:t>
            </a:r>
            <a:r>
              <a:rPr lang="ru-RU" altLang="ru-RU" sz="2800" b="1" dirty="0">
                <a:solidFill>
                  <a:srgbClr val="002060"/>
                </a:solidFill>
              </a:rPr>
              <a:t>в </a:t>
            </a:r>
            <a:r>
              <a:rPr lang="ru-RU" altLang="ru-RU" sz="2800" b="1" u="sng" dirty="0">
                <a:solidFill>
                  <a:srgbClr val="002060"/>
                </a:solidFill>
              </a:rPr>
              <a:t>рамках культурологического подхода </a:t>
            </a:r>
            <a:r>
              <a:rPr lang="ru-RU" altLang="ru-RU" sz="2800" u="sng" dirty="0">
                <a:solidFill>
                  <a:srgbClr val="002060"/>
                </a:solidFill>
              </a:rPr>
              <a:t>– </a:t>
            </a:r>
            <a:r>
              <a:rPr lang="ru-RU" altLang="ru-RU" sz="2800" dirty="0">
                <a:solidFill>
                  <a:srgbClr val="002060"/>
                </a:solidFill>
              </a:rPr>
              <a:t>ключевое слово в названии предмета «культура», а не  религия и не вероучение</a:t>
            </a:r>
            <a:r>
              <a:rPr lang="ru-RU" altLang="ru-RU" sz="2800" dirty="0" smtClean="0">
                <a:solidFill>
                  <a:srgbClr val="002060"/>
                </a:solidFill>
              </a:rPr>
              <a:t>. Носит развивающий просветительский и мировоззренческий  </a:t>
            </a:r>
            <a:r>
              <a:rPr lang="ru-RU" altLang="ru-RU" sz="2800" dirty="0">
                <a:solidFill>
                  <a:srgbClr val="002060"/>
                </a:solidFill>
              </a:rPr>
              <a:t>характер.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10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Системно – </a:t>
            </a:r>
            <a:r>
              <a:rPr lang="ru-RU" sz="3600" b="1" dirty="0" err="1" smtClean="0">
                <a:solidFill>
                  <a:srgbClr val="00B050"/>
                </a:solidFill>
              </a:rPr>
              <a:t>деятельностный</a:t>
            </a:r>
            <a:r>
              <a:rPr lang="ru-RU" sz="3600" b="1" dirty="0" smtClean="0">
                <a:solidFill>
                  <a:srgbClr val="00B050"/>
                </a:solidFill>
              </a:rPr>
              <a:t> подход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</a:rPr>
              <a:t>Р</a:t>
            </a:r>
            <a:r>
              <a:rPr lang="ru-RU" altLang="ru-RU" sz="2400" dirty="0" smtClean="0">
                <a:solidFill>
                  <a:srgbClr val="002060"/>
                </a:solidFill>
              </a:rPr>
              <a:t>аскрывает </a:t>
            </a:r>
            <a:r>
              <a:rPr lang="ru-RU" altLang="ru-RU" sz="2400" dirty="0">
                <a:solidFill>
                  <a:srgbClr val="002060"/>
                </a:solidFill>
              </a:rPr>
              <a:t>основные </a:t>
            </a:r>
            <a:r>
              <a:rPr lang="ru-RU" altLang="ru-RU" sz="2400" dirty="0" err="1">
                <a:solidFill>
                  <a:srgbClr val="002060"/>
                </a:solidFill>
              </a:rPr>
              <a:t>психолого</a:t>
            </a:r>
            <a:r>
              <a:rPr lang="ru-RU" altLang="ru-RU" sz="2400" dirty="0">
                <a:solidFill>
                  <a:srgbClr val="002060"/>
                </a:solidFill>
              </a:rPr>
              <a:t> – педагогические закономерности </a:t>
            </a:r>
          </a:p>
          <a:p>
            <a:pPr marL="0" indent="0"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</a:rPr>
              <a:t>процесса развивающего образования.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Раскрывает структуру учебной деятельности учащихся с учетом общих закономерностей возрастного развития детей.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 основе познавательного развития детей должна быть положена организация учебных действий.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1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Аксиологический подход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8064896" cy="525658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Аксиологически направленное развитие и воспитание школьников </a:t>
            </a:r>
            <a:r>
              <a:rPr lang="ru-RU" altLang="ru-RU" sz="2400" dirty="0">
                <a:solidFill>
                  <a:srgbClr val="002060"/>
                </a:solidFill>
              </a:rPr>
              <a:t>должно рассматриваться как интегрирующий фактор всей системы образования, направленной на формирование ценностно-смысловой сферы учащихся. Специфика аксиологически направленного развития и воспитания  младших школьников  состоит в обеспечении интенсивного </a:t>
            </a:r>
            <a:r>
              <a:rPr lang="ru-RU" altLang="ru-RU" sz="2400" b="1" u="sng" dirty="0">
                <a:solidFill>
                  <a:srgbClr val="002060"/>
                </a:solidFill>
              </a:rPr>
              <a:t>развития ценностно-смысловой сферы </a:t>
            </a:r>
            <a:r>
              <a:rPr lang="ru-RU" altLang="ru-RU" sz="2400" dirty="0">
                <a:solidFill>
                  <a:srgbClr val="002060"/>
                </a:solidFill>
              </a:rPr>
              <a:t>младшего школьника на основе  расширения личного опыта ребенка по реализации ценностных установок в деятельности и общении; формирования у него представлений о гуманистических общечеловеческих ценностях, создании нравственного уклада </a:t>
            </a:r>
            <a:r>
              <a:rPr lang="ru-RU" altLang="ru-RU" sz="2400" dirty="0" smtClean="0">
                <a:solidFill>
                  <a:srgbClr val="002060"/>
                </a:solidFill>
              </a:rPr>
              <a:t>школьной </a:t>
            </a:r>
            <a:r>
              <a:rPr lang="ru-RU" altLang="ru-RU" sz="2400" dirty="0">
                <a:solidFill>
                  <a:srgbClr val="002060"/>
                </a:solidFill>
              </a:rPr>
              <a:t>жизни.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 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8494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064896" cy="99412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Содержание учебника </a:t>
            </a:r>
            <a:r>
              <a:rPr lang="ru-RU" sz="3200" b="1" dirty="0" err="1" smtClean="0">
                <a:solidFill>
                  <a:srgbClr val="00B050"/>
                </a:solidFill>
              </a:rPr>
              <a:t>А.И.Шемшуриной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49482"/>
            <a:ext cx="4320480" cy="5184576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Учебник содержит 34 занятия (урока).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Первое занятие посвящено понятию </a:t>
            </a:r>
            <a:r>
              <a:rPr lang="ru-RU" sz="2400" b="1" dirty="0" smtClean="0">
                <a:solidFill>
                  <a:srgbClr val="002060"/>
                </a:solidFill>
              </a:rPr>
              <a:t>этики как науке о нравственной жизни человека.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Важно что на этом занятии определяются те нравственные основы, на которые учитель и дети будут опираться в течение всего изучаемого курса.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77" y="1556792"/>
            <a:ext cx="3816424" cy="501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696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552728" cy="92211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СОДЕРЖАНИЕ УЧЕБНИКА А.И.ШЕМШУРИНОЙ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77663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565284"/>
            <a:ext cx="3456384" cy="474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15622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893175" cy="1008062"/>
          </a:xfrm>
        </p:spPr>
        <p:txBody>
          <a:bodyPr/>
          <a:lstStyle/>
          <a:p>
            <a:pPr algn="ctr" eaLnBrk="1" hangingPunct="1"/>
            <a:r>
              <a:rPr lang="ru-RU" sz="2500" b="1" smtClean="0"/>
              <a:t>Зачем нужно духовно-нравственное воспитание, развитие ребенка?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785926"/>
            <a:ext cx="8215338" cy="352743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993300"/>
                </a:solidFill>
              </a:rPr>
              <a:t>   Кризисные явления современного  общества</a:t>
            </a:r>
            <a:r>
              <a:rPr lang="ru-RU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b="1" dirty="0" smtClean="0"/>
              <a:t>Алкоголизм.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b="1" dirty="0" smtClean="0"/>
              <a:t>Наркомания.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b="1" dirty="0" smtClean="0"/>
              <a:t>Детская беспризорность.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b="1" dirty="0" smtClean="0"/>
              <a:t>Низкий уровень общественной  морали.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b="1" dirty="0" smtClean="0"/>
              <a:t>Потеря традиционных семейных ценностей.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b="1" dirty="0" smtClean="0"/>
              <a:t>Упадок патриотического воспитания.</a:t>
            </a:r>
          </a:p>
          <a:p>
            <a:pPr eaLnBrk="1" hangingPunct="1">
              <a:lnSpc>
                <a:spcPct val="90000"/>
              </a:lnSpc>
            </a:pPr>
            <a:endParaRPr lang="ru-RU" sz="2600" b="1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836712"/>
            <a:ext cx="7139136" cy="4525963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Учебник </a:t>
            </a:r>
            <a:r>
              <a:rPr lang="ru-RU" sz="2400" b="1" dirty="0">
                <a:solidFill>
                  <a:srgbClr val="002060"/>
                </a:solidFill>
              </a:rPr>
              <a:t>поделен на </a:t>
            </a:r>
            <a:r>
              <a:rPr lang="ru-RU" sz="2400" b="1" dirty="0" smtClean="0">
                <a:solidFill>
                  <a:srgbClr val="002060"/>
                </a:solidFill>
              </a:rPr>
              <a:t>8 разделов по 4 раздела в </a:t>
            </a:r>
            <a:r>
              <a:rPr lang="ru-RU" sz="2400" b="1" dirty="0">
                <a:solidFill>
                  <a:srgbClr val="002060"/>
                </a:solidFill>
              </a:rPr>
              <a:t>каждом </a:t>
            </a:r>
            <a:r>
              <a:rPr lang="ru-RU" sz="2400" b="1" dirty="0" smtClean="0">
                <a:solidFill>
                  <a:srgbClr val="002060"/>
                </a:solidFill>
              </a:rPr>
              <a:t>полугодии. 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19355"/>
            <a:ext cx="2972118" cy="393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34389"/>
            <a:ext cx="3096344" cy="402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272808" cy="70609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СОДЕРЖАНИЕ УЧЕБНИКА А.И.ШЕМШУРИНОЙ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1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2"/>
            <a:ext cx="4104456" cy="4464496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Учебник содержит </a:t>
            </a:r>
            <a:r>
              <a:rPr lang="ru-RU" sz="2800" dirty="0">
                <a:solidFill>
                  <a:srgbClr val="002060"/>
                </a:solidFill>
              </a:rPr>
              <a:t>дополнительные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тексты </a:t>
            </a:r>
            <a:r>
              <a:rPr lang="ru-RU" sz="2800" dirty="0">
                <a:solidFill>
                  <a:srgbClr val="002060"/>
                </a:solidFill>
              </a:rPr>
              <a:t>к </a:t>
            </a:r>
            <a:r>
              <a:rPr lang="ru-RU" sz="2800" dirty="0" smtClean="0">
                <a:solidFill>
                  <a:srgbClr val="002060"/>
                </a:solidFill>
              </a:rPr>
              <a:t>урокам, изречения мыслителей, задания творческого и практического характера, вопросы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для размышления.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74470"/>
            <a:ext cx="3528392" cy="47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552728" cy="92211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СОДЕРЖАНИЕ УЧЕБНИКА А.И.ШЕМШУРИНОЙ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7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</a:t>
            </a:r>
            <a:endParaRPr lang="ru-RU" sz="2400" dirty="0">
              <a:solidFill>
                <a:srgbClr val="FF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91884"/>
            <a:ext cx="3562229" cy="498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268760"/>
            <a:ext cx="316835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3200" dirty="0">
                <a:solidFill>
                  <a:srgbClr val="002060"/>
                </a:solidFill>
              </a:rPr>
              <a:t>О содержании разделов кратко говорится в </a:t>
            </a:r>
            <a:r>
              <a:rPr lang="ru-RU" sz="3200" dirty="0" err="1">
                <a:solidFill>
                  <a:srgbClr val="002060"/>
                </a:solidFill>
              </a:rPr>
              <a:t>шмуцах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552728" cy="92211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СОДЕРЖАНИЕ УЧЕБНИКА А.И.ШЕМШУРИНОЙ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2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Методические пособия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66" y="1500174"/>
            <a:ext cx="7258072" cy="4000528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dirty="0" smtClean="0">
                <a:solidFill>
                  <a:srgbClr val="002060"/>
                </a:solidFill>
              </a:rPr>
              <a:t>программа для учителя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рабочая тетрадь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методические рекомендации для учителя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Documents and Settings\Администратор\Рабочий стол\vosp_i_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786190"/>
            <a:ext cx="4425949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48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Содержание рабочей программы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7280" y="1412776"/>
            <a:ext cx="7829576" cy="4625989"/>
          </a:xfrm>
        </p:spPr>
        <p:txBody>
          <a:bodyPr/>
          <a:lstStyle/>
          <a:p>
            <a:r>
              <a:rPr lang="ru-RU" sz="2800" dirty="0" smtClean="0"/>
              <a:t>Пояснительная записка .</a:t>
            </a:r>
          </a:p>
          <a:p>
            <a:r>
              <a:rPr lang="ru-RU" sz="2800" dirty="0" smtClean="0"/>
              <a:t>Общая характеристика учебного предмета </a:t>
            </a:r>
            <a:r>
              <a:rPr lang="ru-RU" sz="2800" dirty="0" err="1" smtClean="0"/>
              <a:t>ОРКиСЭ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Место комплексного учебного курса в программе обучения и учебном плане.</a:t>
            </a:r>
          </a:p>
          <a:p>
            <a:r>
              <a:rPr lang="ru-RU" sz="2800" dirty="0" smtClean="0"/>
              <a:t>Ценностные ориентиры содержания учебного предмета.</a:t>
            </a:r>
          </a:p>
          <a:p>
            <a:r>
              <a:rPr lang="ru-RU" sz="2800" dirty="0" smtClean="0"/>
              <a:t>Планируемые результаты.</a:t>
            </a:r>
          </a:p>
          <a:p>
            <a:r>
              <a:rPr lang="ru-RU" sz="2800" dirty="0" smtClean="0"/>
              <a:t>Пояснительная записка к рабочей программе «Светская этика»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Содержание рабочей программы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857364"/>
            <a:ext cx="7615262" cy="4268799"/>
          </a:xfrm>
        </p:spPr>
        <p:txBody>
          <a:bodyPr/>
          <a:lstStyle/>
          <a:p>
            <a:r>
              <a:rPr lang="ru-RU" dirty="0" smtClean="0"/>
              <a:t>Цель и задачи модуля.</a:t>
            </a:r>
          </a:p>
          <a:p>
            <a:r>
              <a:rPr lang="ru-RU" dirty="0" smtClean="0"/>
              <a:t>Основное содержание модуля «Светская этика».</a:t>
            </a:r>
          </a:p>
          <a:p>
            <a:r>
              <a:rPr lang="ru-RU" dirty="0" smtClean="0"/>
              <a:t>Требования к уровню подготовки обучающихся.</a:t>
            </a:r>
          </a:p>
          <a:p>
            <a:r>
              <a:rPr lang="ru-RU" dirty="0" smtClean="0"/>
              <a:t>Тематическое планирование учебного материала.              </a:t>
            </a:r>
          </a:p>
          <a:p>
            <a:r>
              <a:rPr lang="ru-RU" dirty="0" smtClean="0"/>
              <a:t>Учебные и учебно-методическое обеспечение.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920880" cy="136815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Диалогическое взаимодействие с учащимися в процессе преподавания модуля «Основы светской этики»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16832"/>
            <a:ext cx="7128792" cy="468052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Технология </a:t>
            </a:r>
            <a:r>
              <a:rPr lang="ru-RU" sz="2000" b="1" u="sng" dirty="0">
                <a:solidFill>
                  <a:srgbClr val="002060"/>
                </a:solidFill>
              </a:rPr>
              <a:t>этического диалога</a:t>
            </a:r>
            <a:r>
              <a:rPr lang="ru-RU" sz="2000" dirty="0">
                <a:solidFill>
                  <a:srgbClr val="002060"/>
                </a:solidFill>
              </a:rPr>
              <a:t>, разработанная </a:t>
            </a:r>
            <a:r>
              <a:rPr lang="ru-RU" sz="2000" dirty="0" err="1" smtClean="0">
                <a:solidFill>
                  <a:srgbClr val="002060"/>
                </a:solidFill>
              </a:rPr>
              <a:t>А.И.Шемшуриной</a:t>
            </a:r>
            <a:r>
              <a:rPr lang="ru-RU" sz="2000" dirty="0" smtClean="0">
                <a:solidFill>
                  <a:srgbClr val="002060"/>
                </a:solidFill>
              </a:rPr>
              <a:t>,  </a:t>
            </a:r>
            <a:r>
              <a:rPr lang="ru-RU" sz="2000" dirty="0">
                <a:solidFill>
                  <a:srgbClr val="002060"/>
                </a:solidFill>
              </a:rPr>
              <a:t>позволяет выстраивать </a:t>
            </a:r>
            <a:r>
              <a:rPr lang="ru-RU" sz="2000" dirty="0" smtClean="0">
                <a:solidFill>
                  <a:srgbClr val="002060"/>
                </a:solidFill>
              </a:rPr>
              <a:t>этические занятия </a:t>
            </a:r>
            <a:r>
              <a:rPr lang="ru-RU" sz="2000" dirty="0">
                <a:solidFill>
                  <a:srgbClr val="002060"/>
                </a:solidFill>
              </a:rPr>
              <a:t>как глубоко осмысленный и творчески продуманный сюжет. Основана на принципах </a:t>
            </a:r>
            <a:r>
              <a:rPr lang="ru-RU" sz="2000" dirty="0" smtClean="0">
                <a:solidFill>
                  <a:srgbClr val="002060"/>
                </a:solidFill>
              </a:rPr>
              <a:t>диалогового взаимодействия</a:t>
            </a:r>
            <a:r>
              <a:rPr lang="ru-RU" sz="2000" dirty="0">
                <a:solidFill>
                  <a:srgbClr val="002060"/>
                </a:solidFill>
              </a:rPr>
              <a:t>: знания – чувства – поведение и включает следующие компоненты: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1.Завязка</a:t>
            </a:r>
            <a:r>
              <a:rPr lang="ru-RU" sz="2000" dirty="0">
                <a:solidFill>
                  <a:srgbClr val="002060"/>
                </a:solidFill>
              </a:rPr>
              <a:t>. Выход на проблему.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2</a:t>
            </a:r>
            <a:r>
              <a:rPr lang="ru-RU" sz="2000" dirty="0">
                <a:solidFill>
                  <a:srgbClr val="002060"/>
                </a:solidFill>
              </a:rPr>
              <a:t>. Активное совместное размышление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над </a:t>
            </a:r>
            <a:r>
              <a:rPr lang="ru-RU" sz="2000" dirty="0">
                <a:solidFill>
                  <a:srgbClr val="002060"/>
                </a:solidFill>
              </a:rPr>
              <a:t>проблемой.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3</a:t>
            </a:r>
            <a:r>
              <a:rPr lang="ru-RU" sz="2000" dirty="0">
                <a:solidFill>
                  <a:srgbClr val="002060"/>
                </a:solidFill>
              </a:rPr>
              <a:t>. Кульминационный момент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4. Нравственный выбор.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5</a:t>
            </a:r>
            <a:r>
              <a:rPr lang="ru-RU" sz="2000" dirty="0">
                <a:solidFill>
                  <a:srgbClr val="002060"/>
                </a:solidFill>
              </a:rPr>
              <a:t>. Развязка. Открытый финал.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6</a:t>
            </a:r>
            <a:r>
              <a:rPr lang="ru-RU" sz="2000" dirty="0">
                <a:solidFill>
                  <a:srgbClr val="002060"/>
                </a:solidFill>
              </a:rPr>
              <a:t>. Рефлексия.</a:t>
            </a:r>
          </a:p>
          <a:p>
            <a:endParaRPr lang="ru-RU" sz="1800" dirty="0"/>
          </a:p>
        </p:txBody>
      </p:sp>
      <p:pic>
        <p:nvPicPr>
          <p:cNvPr id="4" name="Рисунок 3" descr="IMG_484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2664296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58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285728"/>
            <a:ext cx="7571184" cy="550547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Данная технология позволяет выстраивать взаимоотношения с детьми на основе осмысления нравственно-этических категорий.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>
                <a:solidFill>
                  <a:srgbClr val="002060"/>
                </a:solidFill>
              </a:rPr>
              <a:t>процессе диалога учащиеся осуществляют нравственный выбор, открыто защищая и отстаивая собственную </a:t>
            </a:r>
            <a:r>
              <a:rPr lang="ru-RU" sz="2400" dirty="0" smtClean="0">
                <a:solidFill>
                  <a:srgbClr val="002060"/>
                </a:solidFill>
              </a:rPr>
              <a:t>позицию, </a:t>
            </a:r>
            <a:r>
              <a:rPr lang="ru-RU" sz="2400" dirty="0">
                <a:solidFill>
                  <a:srgbClr val="002060"/>
                </a:solidFill>
              </a:rPr>
              <a:t>внутренне осмысливая  происходящее на этическом занятии, совершая нравственный выбор</a:t>
            </a:r>
          </a:p>
        </p:txBody>
      </p:sp>
      <p:pic>
        <p:nvPicPr>
          <p:cNvPr id="4098" name="Picture 2" descr="C:\Documents and Settings\Администратор\Рабочий стол\ros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407655"/>
            <a:ext cx="2339978" cy="3021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634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1547664" y="1124744"/>
            <a:ext cx="6768752" cy="35283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01"/>
              </a:avLst>
            </a:prstTxWarp>
          </a:bodyPr>
          <a:lstStyle/>
          <a:p>
            <a:pPr algn="ctr"/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</a:t>
            </a:r>
            <a:endParaRPr lang="ru-RU" sz="40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ВНИМАНИЕ</a:t>
            </a: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23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33400"/>
            <a:ext cx="8353425" cy="1143000"/>
          </a:xfrm>
        </p:spPr>
        <p:txBody>
          <a:bodyPr/>
          <a:lstStyle/>
          <a:p>
            <a:pPr algn="ctr" eaLnBrk="1" hangingPunct="1"/>
            <a:r>
              <a:rPr lang="ru-RU" sz="2900" b="1" smtClean="0"/>
              <a:t>Зачем нужно духовно-нравственное воспитание, развитие ребенка?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357290" y="2000240"/>
            <a:ext cx="7329510" cy="412592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700" b="1" i="1" smtClean="0">
                <a:solidFill>
                  <a:srgbClr val="993300"/>
                </a:solidFill>
              </a:rPr>
              <a:t>«Что для вас самое главное в жизни?»</a:t>
            </a:r>
          </a:p>
          <a:p>
            <a:pPr eaLnBrk="1" hangingPunct="1"/>
            <a:endParaRPr lang="ru-RU" sz="2800" i="1" smtClean="0">
              <a:solidFill>
                <a:srgbClr val="993300"/>
              </a:solidFill>
            </a:endParaRPr>
          </a:p>
          <a:p>
            <a:pPr eaLnBrk="1" hangingPunct="1"/>
            <a:r>
              <a:rPr lang="ru-RU" sz="2700" b="1" i="1" smtClean="0"/>
              <a:t>Любовь – 58,4%</a:t>
            </a:r>
          </a:p>
          <a:p>
            <a:pPr eaLnBrk="1" hangingPunct="1"/>
            <a:r>
              <a:rPr lang="ru-RU" sz="2700" b="1" i="1" smtClean="0"/>
              <a:t>Деньги – 48,7%</a:t>
            </a:r>
          </a:p>
          <a:p>
            <a:pPr eaLnBrk="1" hangingPunct="1"/>
            <a:r>
              <a:rPr lang="ru-RU" sz="2700" b="1" i="1" smtClean="0"/>
              <a:t>Удовольствия – 46%</a:t>
            </a:r>
          </a:p>
          <a:p>
            <a:pPr eaLnBrk="1" hangingPunct="1"/>
            <a:r>
              <a:rPr lang="ru-RU" sz="2700" b="1" i="1" smtClean="0"/>
              <a:t>Справедливость – 36,3%</a:t>
            </a:r>
          </a:p>
          <a:p>
            <a:pPr eaLnBrk="1" hangingPunct="1"/>
            <a:r>
              <a:rPr lang="ru-RU" sz="2700" b="1" i="1" smtClean="0"/>
              <a:t>Карьера – 27,5%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900" b="1" smtClean="0"/>
              <a:t>Зачем нужно</a:t>
            </a:r>
            <a:br>
              <a:rPr lang="ru-RU" sz="2900" b="1" smtClean="0"/>
            </a:br>
            <a:r>
              <a:rPr lang="ru-RU" sz="2900" b="1" smtClean="0"/>
              <a:t> духовно-нравственное воспитание, развитие ребенка?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00034" y="2143116"/>
            <a:ext cx="421005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300" b="1" smtClean="0"/>
              <a:t>Закон «Об образовании в Российской Федерации»</a:t>
            </a:r>
          </a:p>
          <a:p>
            <a:pPr eaLnBrk="1" hangingPunct="1">
              <a:lnSpc>
                <a:spcPct val="80000"/>
              </a:lnSpc>
            </a:pPr>
            <a:endParaRPr lang="ru-RU" sz="2300" b="1" smtClean="0"/>
          </a:p>
          <a:p>
            <a:pPr eaLnBrk="1" hangingPunct="1">
              <a:lnSpc>
                <a:spcPct val="80000"/>
              </a:lnSpc>
            </a:pPr>
            <a:r>
              <a:rPr lang="ru-RU" sz="2300" b="1" smtClean="0"/>
              <a:t>Федеральный государственный образовательный стандарт начального общего образования</a:t>
            </a:r>
          </a:p>
          <a:p>
            <a:pPr eaLnBrk="1" hangingPunct="1">
              <a:lnSpc>
                <a:spcPct val="80000"/>
              </a:lnSpc>
            </a:pPr>
            <a:endParaRPr lang="ru-RU" sz="2300" b="1" smtClean="0"/>
          </a:p>
          <a:p>
            <a:pPr eaLnBrk="1" hangingPunct="1">
              <a:lnSpc>
                <a:spcPct val="80000"/>
              </a:lnSpc>
            </a:pPr>
            <a:r>
              <a:rPr lang="ru-RU" sz="2300" b="1" smtClean="0"/>
              <a:t>Концепция духовно-нравственного воспитания и развития российских школьников</a:t>
            </a:r>
          </a:p>
          <a:p>
            <a:pPr eaLnBrk="1" hangingPunct="1">
              <a:lnSpc>
                <a:spcPct val="80000"/>
              </a:lnSpc>
            </a:pPr>
            <a:endParaRPr lang="ru-RU" sz="2300" smtClean="0"/>
          </a:p>
        </p:txBody>
      </p:sp>
      <p:pic>
        <p:nvPicPr>
          <p:cNvPr id="8196" name="Picture 7" descr="1265826840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2349500"/>
            <a:ext cx="3922712" cy="325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6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/>
      <p:bldP spid="15667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333375"/>
            <a:ext cx="8856662" cy="1527175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Ключевая роль системы общего  образования  </a:t>
            </a:r>
            <a:br>
              <a:rPr lang="ru-RU" sz="2400" smtClean="0"/>
            </a:br>
            <a:r>
              <a:rPr lang="ru-RU" sz="2400" smtClean="0"/>
              <a:t>в духовно-нравственном воспитании </a:t>
            </a:r>
            <a:br>
              <a:rPr lang="ru-RU" sz="2400" smtClean="0"/>
            </a:br>
            <a:r>
              <a:rPr lang="ru-RU" sz="2400" smtClean="0"/>
              <a:t>подрастающего поколения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9219" name="Picture 7" descr="образовательная сред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5182" y="2214554"/>
            <a:ext cx="3986367" cy="3517909"/>
          </a:xfrm>
          <a:noFill/>
        </p:spPr>
      </p:pic>
      <p:sp>
        <p:nvSpPr>
          <p:cNvPr id="922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86300" y="1905000"/>
            <a:ext cx="4206875" cy="4038600"/>
          </a:xfrm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ru-RU" sz="2700" b="1" i="1" smtClean="0">
                <a:solidFill>
                  <a:srgbClr val="0070C0"/>
                </a:solidFill>
              </a:rPr>
              <a:t>интеллектуальная       сфера</a:t>
            </a:r>
          </a:p>
          <a:p>
            <a:pPr marL="514350" indent="-51435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ru-RU" sz="2700" i="1" smtClean="0">
              <a:solidFill>
                <a:srgbClr val="0070C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ru-RU" sz="2700" b="1" i="1" smtClean="0">
                <a:solidFill>
                  <a:srgbClr val="0070C0"/>
                </a:solidFill>
              </a:rPr>
              <a:t>гражданская сфера</a:t>
            </a:r>
          </a:p>
          <a:p>
            <a:pPr marL="514350" indent="-51435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ru-RU" sz="2700" b="1" i="1" smtClean="0">
              <a:solidFill>
                <a:srgbClr val="0070C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ru-RU" sz="2700" b="1" i="1" smtClean="0">
                <a:solidFill>
                  <a:srgbClr val="0070C0"/>
                </a:solidFill>
              </a:rPr>
              <a:t>культурная сфера</a:t>
            </a:r>
            <a:endParaRPr lang="ru-RU" sz="2700" i="1" smtClean="0">
              <a:solidFill>
                <a:srgbClr val="0070C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ru-RU" sz="2700" i="1" smtClean="0">
              <a:solidFill>
                <a:srgbClr val="0070C0"/>
              </a:solidFill>
            </a:endParaRPr>
          </a:p>
          <a:p>
            <a:pPr marL="514350" indent="-514350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ru-RU" sz="2700" b="1" i="1" smtClean="0">
                <a:solidFill>
                  <a:srgbClr val="0070C0"/>
                </a:solidFill>
              </a:rPr>
              <a:t>духовная сфера</a:t>
            </a:r>
            <a:endParaRPr lang="ru-RU" sz="2700" i="1" smtClean="0">
              <a:solidFill>
                <a:srgbClr val="0070C0"/>
              </a:solidFill>
            </a:endParaRPr>
          </a:p>
          <a:p>
            <a:pPr marL="514350" indent="-514350" eaLnBrk="1" hangingPunct="1">
              <a:buSzTx/>
              <a:buFont typeface="Wingdings" pitchFamily="2" charset="2"/>
              <a:buChar char="§"/>
            </a:pPr>
            <a:endParaRPr lang="ru-RU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b="14935"/>
          <a:stretch>
            <a:fillRect/>
          </a:stretch>
        </p:blipFill>
        <p:spPr>
          <a:xfrm>
            <a:off x="1500166" y="357166"/>
            <a:ext cx="7223490" cy="487840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97887" cy="1150938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Базовые национальные ценности Российского общества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643042" y="1714487"/>
            <a:ext cx="6816746" cy="45942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100" b="1" dirty="0" smtClean="0"/>
              <a:t>	</a:t>
            </a:r>
            <a:r>
              <a:rPr lang="ru-RU" sz="2100" dirty="0" smtClean="0">
                <a:solidFill>
                  <a:srgbClr val="993300"/>
                </a:solidFill>
              </a:rPr>
              <a:t>:</a:t>
            </a:r>
            <a:r>
              <a:rPr lang="ru-RU" sz="2100" dirty="0" smtClean="0"/>
              <a:t> </a:t>
            </a:r>
          </a:p>
          <a:p>
            <a:pPr eaLnBrk="1" hangingPunct="1"/>
            <a:r>
              <a:rPr lang="ru-RU" sz="2800" b="1" dirty="0" smtClean="0"/>
              <a:t>патриотизм; </a:t>
            </a:r>
          </a:p>
          <a:p>
            <a:pPr eaLnBrk="1" hangingPunct="1"/>
            <a:r>
              <a:rPr lang="ru-RU" sz="2800" b="1" dirty="0" smtClean="0"/>
              <a:t>человечество; </a:t>
            </a:r>
          </a:p>
          <a:p>
            <a:pPr eaLnBrk="1" hangingPunct="1"/>
            <a:r>
              <a:rPr lang="ru-RU" sz="2800" b="1" dirty="0" smtClean="0"/>
              <a:t>семья;</a:t>
            </a:r>
          </a:p>
          <a:p>
            <a:pPr eaLnBrk="1" hangingPunct="1"/>
            <a:r>
              <a:rPr lang="ru-RU" sz="2800" b="1" dirty="0" smtClean="0"/>
              <a:t>труд и творчество; </a:t>
            </a:r>
          </a:p>
          <a:p>
            <a:pPr eaLnBrk="1" hangingPunct="1"/>
            <a:r>
              <a:rPr lang="ru-RU" sz="2800" b="1" dirty="0" smtClean="0"/>
              <a:t>традиционные российские религии; </a:t>
            </a:r>
          </a:p>
          <a:p>
            <a:pPr eaLnBrk="1" hangingPunct="1"/>
            <a:r>
              <a:rPr lang="ru-RU" sz="2800" b="1" dirty="0" smtClean="0"/>
              <a:t>искусство и литература;</a:t>
            </a:r>
          </a:p>
          <a:p>
            <a:pPr eaLnBrk="1" hangingPunct="1"/>
            <a:r>
              <a:rPr lang="ru-RU" sz="2800" b="1" dirty="0" smtClean="0"/>
              <a:t>природа.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vetnye-karandashi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Cvetnye-karandashi</Template>
  <TotalTime>728</TotalTime>
  <Words>1333</Words>
  <Application>Microsoft Office PowerPoint</Application>
  <PresentationFormat>Экран (4:3)</PresentationFormat>
  <Paragraphs>239</Paragraphs>
  <Slides>48</Slides>
  <Notes>4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Cvetnye-karandashi</vt:lpstr>
      <vt:lpstr>Введение комплексного учебного курса  «Основы религиозных культур и светской этики» (ОРКСЭ) </vt:lpstr>
      <vt:lpstr>Введение ОРКСЭ  в учебный план 4 класса</vt:lpstr>
      <vt:lpstr>Зачем нужно духовно-нравственное воспитание, развитие ребенка?</vt:lpstr>
      <vt:lpstr>Зачем нужно духовно-нравственное воспитание, развитие ребенка?</vt:lpstr>
      <vt:lpstr>Зачем нужно духовно-нравственное воспитание, развитие ребенка?</vt:lpstr>
      <vt:lpstr>Зачем нужно  духовно-нравственное воспитание, развитие ребенка?</vt:lpstr>
      <vt:lpstr>Ключевая роль системы общего  образования   в духовно-нравственном воспитании  подрастающего поколения </vt:lpstr>
      <vt:lpstr>Слайд 8</vt:lpstr>
      <vt:lpstr>Базовые национальные ценности Российского общества</vt:lpstr>
      <vt:lpstr>Зачем нужно духовно-нравственное воспитание, развитие ребенка?</vt:lpstr>
      <vt:lpstr>Зачем нужно духовно-нравственное воспитание, развитие ребенка?</vt:lpstr>
      <vt:lpstr>Почему ввели учебный курс «Основы религиозных культур и светской этики»  в 4 классе?</vt:lpstr>
      <vt:lpstr>Особенности ОРКСЭ</vt:lpstr>
      <vt:lpstr>Особенности ОРКСЭ</vt:lpstr>
      <vt:lpstr>Особенности ОРКСЭ</vt:lpstr>
      <vt:lpstr>Межпредметные связи</vt:lpstr>
      <vt:lpstr>Предметные результаты  изучения курса: </vt:lpstr>
      <vt:lpstr> Предметные результаты  изучения курса: </vt:lpstr>
      <vt:lpstr>Слайд 19</vt:lpstr>
      <vt:lpstr>Курс ОРКСЭ является культурологическим </vt:lpstr>
      <vt:lpstr>Слайд 21</vt:lpstr>
      <vt:lpstr>Слайд 22</vt:lpstr>
      <vt:lpstr>Как  организовано изучение ОРКСЭ?</vt:lpstr>
      <vt:lpstr>Результаты выбора родителями модуля  курса ОРКСЭ</vt:lpstr>
      <vt:lpstr>Уважение к минувшему – вот черта, отличающая образованность от дикости…        А.С.Пушкин</vt:lpstr>
      <vt:lpstr>Комплексный учебный курс "Основы религиозных культур и светской этики» </vt:lpstr>
      <vt:lpstr>ФГОС:</vt:lpstr>
      <vt:lpstr>Личностные результаты:</vt:lpstr>
      <vt:lpstr>Универсальные учебные действия</vt:lpstr>
      <vt:lpstr>Нормативно – правовая база введения курса ОРКСЭ</vt:lpstr>
      <vt:lpstr>Модуль «Основы светской этики»: особенности содержания и технология преподавания</vt:lpstr>
      <vt:lpstr>Слайд 32</vt:lpstr>
      <vt:lpstr>Слайд 33</vt:lpstr>
      <vt:lpstr>Методологическая основа курса «Основы светской этики»</vt:lpstr>
      <vt:lpstr>Культурологический подход</vt:lpstr>
      <vt:lpstr>Системно – деятельностный подход</vt:lpstr>
      <vt:lpstr>Аксиологический подход</vt:lpstr>
      <vt:lpstr>Содержание учебника А.И.Шемшуриной</vt:lpstr>
      <vt:lpstr>СОДЕРЖАНИЕ УЧЕБНИКА А.И.ШЕМШУРИНОЙ</vt:lpstr>
      <vt:lpstr>СОДЕРЖАНИЕ УЧЕБНИКА А.И.ШЕМШУРИНОЙ</vt:lpstr>
      <vt:lpstr>СОДЕРЖАНИЕ УЧЕБНИКА А.И.ШЕМШУРИНОЙ</vt:lpstr>
      <vt:lpstr>СОДЕРЖАНИЕ УЧЕБНИКА А.И.ШЕМШУРИНОЙ</vt:lpstr>
      <vt:lpstr>Методические пособия</vt:lpstr>
      <vt:lpstr>Содержание рабочей программы</vt:lpstr>
      <vt:lpstr>Содержание рабочей программы</vt:lpstr>
      <vt:lpstr>Диалогическое взаимодействие с учащимися в процессе преподавания модуля «Основы светской этики»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Emine</cp:lastModifiedBy>
  <cp:revision>100</cp:revision>
  <dcterms:created xsi:type="dcterms:W3CDTF">2014-06-02T05:53:25Z</dcterms:created>
  <dcterms:modified xsi:type="dcterms:W3CDTF">2016-06-10T14:21:37Z</dcterms:modified>
</cp:coreProperties>
</file>