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263" r:id="rId4"/>
    <p:sldId id="280" r:id="rId5"/>
    <p:sldId id="281" r:id="rId6"/>
    <p:sldId id="261" r:id="rId7"/>
    <p:sldId id="287" r:id="rId8"/>
    <p:sldId id="288" r:id="rId9"/>
    <p:sldId id="289" r:id="rId10"/>
    <p:sldId id="290" r:id="rId11"/>
    <p:sldId id="265" r:id="rId12"/>
    <p:sldId id="273" r:id="rId13"/>
    <p:sldId id="275" r:id="rId14"/>
    <p:sldId id="276" r:id="rId15"/>
    <p:sldId id="277" r:id="rId16"/>
    <p:sldId id="260" r:id="rId17"/>
    <p:sldId id="282" r:id="rId18"/>
    <p:sldId id="259" r:id="rId19"/>
    <p:sldId id="266" r:id="rId20"/>
    <p:sldId id="283" r:id="rId21"/>
    <p:sldId id="284" r:id="rId22"/>
    <p:sldId id="28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8A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79" autoAdjust="0"/>
    <p:restoredTop sz="99813" autoAdjust="0"/>
  </p:normalViewPr>
  <p:slideViewPr>
    <p:cSldViewPr>
      <p:cViewPr>
        <p:scale>
          <a:sx n="81" d="100"/>
          <a:sy n="81" d="100"/>
        </p:scale>
        <p:origin x="-248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1B5B0-3071-400C-8167-AD1824FB65DE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69158-ED1C-494B-B66D-3BB429F531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20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269158-ED1C-494B-B66D-3BB429F5318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374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1861976"/>
            <a:ext cx="5110336" cy="2196000"/>
          </a:xfrm>
        </p:spPr>
        <p:txBody>
          <a:bodyPr>
            <a:noAutofit/>
          </a:bodyPr>
          <a:lstStyle>
            <a:lvl1pPr>
              <a:defRPr sz="6600" b="1" i="1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4155" y="3886200"/>
            <a:ext cx="4352528" cy="1752600"/>
          </a:xfrm>
        </p:spPr>
        <p:txBody>
          <a:bodyPr>
            <a:normAutofit/>
          </a:bodyPr>
          <a:lstStyle>
            <a:lvl1pPr marL="0" indent="0" algn="ctr">
              <a:buNone/>
              <a:defRPr sz="3600" i="1">
                <a:solidFill>
                  <a:srgbClr val="4343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3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54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41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076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48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160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7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0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84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3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59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24.05.2023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56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764704"/>
            <a:ext cx="5038328" cy="4484902"/>
          </a:xfrm>
        </p:spPr>
        <p:txBody>
          <a:bodyPr>
            <a:noAutofit/>
          </a:bodyPr>
          <a:lstStyle/>
          <a:p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600" dirty="0">
                <a:effectLst/>
              </a:rPr>
              <a:t/>
            </a:r>
            <a:br>
              <a:rPr lang="ru-RU" sz="3600" dirty="0">
                <a:effectLst/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1268760"/>
            <a:ext cx="4895968" cy="4392488"/>
          </a:xfrm>
        </p:spPr>
        <p:txBody>
          <a:bodyPr>
            <a:normAutofit fontScale="92500" lnSpcReduction="10000"/>
          </a:bodyPr>
          <a:lstStyle/>
          <a:p>
            <a:r>
              <a:rPr lang="ru-RU" sz="4800" dirty="0" smtClean="0"/>
              <a:t>«Учебные задания как основа развития  читательской грамотности»</a:t>
            </a:r>
          </a:p>
          <a:p>
            <a:endParaRPr lang="ru-RU" sz="2200" dirty="0" smtClean="0"/>
          </a:p>
          <a:p>
            <a:r>
              <a:rPr lang="ru-RU" sz="2200" dirty="0" smtClean="0"/>
              <a:t>Подготовила учитель русского языка и литературы </a:t>
            </a:r>
            <a:r>
              <a:rPr lang="ru-RU" sz="2200" dirty="0" err="1" smtClean="0"/>
              <a:t>Усеинова</a:t>
            </a:r>
            <a:r>
              <a:rPr lang="ru-RU" sz="2200" dirty="0" smtClean="0"/>
              <a:t> </a:t>
            </a:r>
            <a:r>
              <a:rPr lang="ru-RU" sz="2200" dirty="0" err="1" smtClean="0"/>
              <a:t>Эльнара</a:t>
            </a:r>
            <a:r>
              <a:rPr lang="ru-RU" sz="2200" dirty="0" smtClean="0"/>
              <a:t> </a:t>
            </a:r>
            <a:r>
              <a:rPr lang="ru-RU" sz="2200" dirty="0" err="1" smtClean="0"/>
              <a:t>Серверовна</a:t>
            </a:r>
            <a:endParaRPr lang="ru-RU" sz="2200" dirty="0" smtClean="0"/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38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Прием «Тонкие и толстые вопросы»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0704"/>
                <a:gridCol w="497889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Тонкие вопросы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Толстые вопросы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Кто….?  Что…?  Когда…?  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Может ли…?  Где…?  Верно ли…? 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Как звали….? Согласны ли вы…?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Объясните, почему…? (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объясняющий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Чем различаются…?    (уточняющий)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Предположите, что будет…?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Что, если будет…?  (творческий)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бы вы поступили в данной ситуации? (практический)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вы относитесь к поступку персонажа? (оценочный)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6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Тема «Судьба русских эмигрантов. Б.Зайцев.</a:t>
            </a:r>
            <a:br>
              <a:rPr lang="ru-RU" sz="2400" dirty="0" smtClean="0"/>
            </a:br>
            <a:r>
              <a:rPr lang="ru-RU" sz="2400" dirty="0" smtClean="0"/>
              <a:t> Рассказ «Легкое бремя» 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 </a:t>
            </a:r>
            <a:r>
              <a:rPr lang="ru-RU" dirty="0" smtClean="0"/>
              <a:t>- Кто покидал страну? ( </a:t>
            </a:r>
            <a:r>
              <a:rPr lang="ru-RU" sz="2600" i="1" dirty="0" smtClean="0"/>
              <a:t>ученые, изобретатели, писатели, деятели культуры</a:t>
            </a:r>
            <a:r>
              <a:rPr lang="ru-RU" sz="2600" dirty="0" smtClean="0"/>
              <a:t>)</a:t>
            </a:r>
          </a:p>
          <a:p>
            <a:r>
              <a:rPr lang="ru-RU" dirty="0" smtClean="0"/>
              <a:t>- Найдите фрагмент, в котором указана причина отъезда. </a:t>
            </a:r>
            <a:r>
              <a:rPr lang="ru-RU" sz="2600" i="1" dirty="0" smtClean="0"/>
              <a:t>(« многие русские интеллигенты не смогли принять изменения, произошедшие в России, и были вынуждены эмигрировать за рубеж»</a:t>
            </a:r>
            <a:r>
              <a:rPr lang="ru-RU" sz="2600" dirty="0" smtClean="0"/>
              <a:t>)</a:t>
            </a:r>
          </a:p>
          <a:p>
            <a:r>
              <a:rPr lang="ru-RU" dirty="0" smtClean="0"/>
              <a:t>- Каким  словом названы в тексте интеллигенты, покидавшие страну? Как вы понимаете это слово? </a:t>
            </a:r>
            <a:r>
              <a:rPr lang="ru-RU" sz="2600" i="1" dirty="0" smtClean="0"/>
              <a:t>(«инакомыслящие»)</a:t>
            </a:r>
            <a:endParaRPr lang="ru-RU" sz="2600" dirty="0" smtClean="0"/>
          </a:p>
          <a:p>
            <a:r>
              <a:rPr lang="ru-RU" dirty="0" smtClean="0"/>
              <a:t>- Как называли отплывающие пароходы и почему? </a:t>
            </a:r>
            <a:r>
              <a:rPr lang="ru-RU" sz="2600" i="1" dirty="0" smtClean="0"/>
              <a:t>(«философские пароходы</a:t>
            </a:r>
            <a:r>
              <a:rPr lang="ru-RU" sz="2600" dirty="0" smtClean="0"/>
              <a:t>»</a:t>
            </a:r>
            <a:r>
              <a:rPr lang="ru-RU" dirty="0" smtClean="0"/>
              <a:t>)</a:t>
            </a:r>
          </a:p>
          <a:p>
            <a:r>
              <a:rPr lang="ru-RU" dirty="0" smtClean="0"/>
              <a:t>- В чем видели эмигранты свою задачу в чужой стране</a:t>
            </a:r>
            <a:r>
              <a:rPr lang="ru-RU" sz="2600" dirty="0" smtClean="0"/>
              <a:t>? </a:t>
            </a:r>
            <a:r>
              <a:rPr lang="ru-RU" sz="2600" i="1" dirty="0" smtClean="0"/>
              <a:t>( сохранить образ России в мировом сообществе в своих произведениях, в своем творчестве</a:t>
            </a:r>
            <a:r>
              <a:rPr lang="ru-RU" sz="2600" dirty="0" smtClean="0"/>
              <a:t>)</a:t>
            </a:r>
          </a:p>
          <a:p>
            <a:r>
              <a:rPr lang="ru-RU" dirty="0" smtClean="0"/>
              <a:t>- В чем была их главная трагедия? </a:t>
            </a:r>
            <a:r>
              <a:rPr lang="ru-RU" sz="2600" dirty="0" smtClean="0"/>
              <a:t>( </a:t>
            </a:r>
            <a:r>
              <a:rPr lang="ru-RU" sz="2600" i="1" dirty="0" smtClean="0"/>
              <a:t>возврат на родину невозможен, понимание, что России они не нужны</a:t>
            </a:r>
            <a:r>
              <a:rPr lang="ru-RU" sz="2600" dirty="0" smtClean="0"/>
              <a:t>)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65447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Развитие умения интерпретации 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sz="2800" dirty="0" smtClean="0"/>
              <a:t>Что помогало Зайцеву морально выживать  на чужбине и питало его душевные силы? </a:t>
            </a:r>
            <a:r>
              <a:rPr lang="ru-RU" sz="2100" dirty="0" smtClean="0"/>
              <a:t>(цитата: </a:t>
            </a:r>
            <a:r>
              <a:rPr lang="ru-RU" sz="2100" i="1" dirty="0" smtClean="0"/>
              <a:t>«Живя вне Родины я могу вольно писать о том, что люблю в ней: о своеобразном складе русской жизни, русских монастырях, святых, о</a:t>
            </a:r>
            <a:r>
              <a:rPr lang="ru-RU" i="1" dirty="0" smtClean="0"/>
              <a:t> </a:t>
            </a:r>
            <a:r>
              <a:rPr lang="ru-RU" sz="2100" i="1" dirty="0" smtClean="0"/>
              <a:t>замечательных писателях России»)</a:t>
            </a:r>
            <a:endParaRPr lang="ru-RU" sz="2100" dirty="0" smtClean="0"/>
          </a:p>
          <a:p>
            <a:r>
              <a:rPr lang="ru-RU" dirty="0" smtClean="0"/>
              <a:t> - </a:t>
            </a:r>
            <a:r>
              <a:rPr lang="ru-RU" sz="2600" dirty="0" smtClean="0"/>
              <a:t>Какую истину открывает нам писатель? Согласны ли вы с ним? Поясните свое мнение.</a:t>
            </a:r>
            <a:r>
              <a:rPr lang="ru-RU" sz="2100" i="1" dirty="0" smtClean="0"/>
              <a:t>(«Ничто  в мире зря не делается. Все имеет смысл. Страдания, несчастья, смерти только кажутся необъяснимыми…достижения и падения, радость и горе – всегда научают. Бессмысленного нет»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30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Учебные задачи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 Прием«Работа с вопросником». (Самостоятельное составление вопросов по тексту)</a:t>
            </a:r>
          </a:p>
          <a:p>
            <a:r>
              <a:rPr lang="ru-RU" i="1" dirty="0" smtClean="0"/>
              <a:t> </a:t>
            </a:r>
            <a:r>
              <a:rPr lang="ru-RU" dirty="0" smtClean="0"/>
              <a:t>Прием -  «Чтение с остановками».</a:t>
            </a:r>
          </a:p>
          <a:p>
            <a:pPr>
              <a:buNone/>
            </a:pPr>
            <a:r>
              <a:rPr lang="ru-RU" dirty="0" smtClean="0"/>
              <a:t> (После чтения  определенного фрагмента ученики высказывают предположения о дальнейшем развитии сюжета.)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28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Тема « </a:t>
            </a:r>
            <a:r>
              <a:rPr lang="ru-RU" sz="2800" b="1" dirty="0" smtClean="0"/>
              <a:t>Постановка двоеточия в  бессоюзном сложном предложении»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/>
              <a:t> </a:t>
            </a:r>
            <a:r>
              <a:rPr lang="ru-RU" sz="1400" b="1" dirty="0" smtClean="0"/>
              <a:t>Три золотые куклы</a:t>
            </a:r>
          </a:p>
          <a:p>
            <a:pPr>
              <a:buNone/>
            </a:pPr>
            <a:r>
              <a:rPr lang="ru-RU" sz="1400" dirty="0" smtClean="0"/>
              <a:t>1) Один властелин послал соседу султану в подарок три золотые куклы. 2) Куклы были совершенно одинаковые и с виду, и по размерам, и по весу. 3) </a:t>
            </a:r>
            <a:r>
              <a:rPr lang="ru-RU" sz="1400" b="1" dirty="0" smtClean="0"/>
              <a:t>Однако властелин велел передать: цены у них разные</a:t>
            </a:r>
            <a:r>
              <a:rPr lang="ru-RU" sz="1400" dirty="0" smtClean="0"/>
              <a:t>. 4) Одна кукла дешевле, другая дороже, третья еще дороже. 5) Он просил объяснить, почему это так. 6) Подивился султан подарку и велел придворным разгадать, в чем отличие одной куклы от другой. 7) Придворные осмотрели все куклы –никакой разницы между ними нет.</a:t>
            </a:r>
          </a:p>
          <a:p>
            <a:pPr>
              <a:buNone/>
            </a:pPr>
            <a:r>
              <a:rPr lang="ru-RU" sz="1400" dirty="0" smtClean="0"/>
              <a:t>8)Один бедный юноша попросил передать султану, что он может разгадать тайну кукол. 9) </a:t>
            </a:r>
            <a:r>
              <a:rPr lang="ru-RU" sz="1400" b="1" dirty="0" smtClean="0"/>
              <a:t>Султан велел доставить юношу во дворец: заинтересовало его смелое предложение.</a:t>
            </a:r>
          </a:p>
          <a:p>
            <a:pPr>
              <a:buNone/>
            </a:pPr>
            <a:r>
              <a:rPr lang="ru-RU" sz="1400" dirty="0" smtClean="0"/>
              <a:t>10) Юноша осмотрел кукол и заметил, что у них в ушах просверлены дырочки. 11) Тогда он взял стебелек и сунул его в ухо одной кукле, кончик стебелька вылез у нее изо рта. 12) Потом сунул стебелек в ухо другой кукле, кончик стебелька  высунулся у нее из другого уха. 13) Наконец, он сунул стебелек в ухо третьей кукле, и весь стебелек остался внутри нее.</a:t>
            </a:r>
          </a:p>
          <a:p>
            <a:pPr>
              <a:buNone/>
            </a:pPr>
            <a:r>
              <a:rPr lang="ru-RU" sz="1400" b="1" dirty="0" smtClean="0"/>
              <a:t>Учитель:  </a:t>
            </a:r>
            <a:r>
              <a:rPr lang="ru-RU" sz="1400" b="1" i="1" dirty="0" smtClean="0"/>
              <a:t>- Предположите, как эти факты объяснил юноша.(ответы учащихся)</a:t>
            </a:r>
            <a:endParaRPr lang="ru-RU" sz="1400" b="1" dirty="0" smtClean="0"/>
          </a:p>
          <a:p>
            <a:pPr>
              <a:buNone/>
            </a:pPr>
            <a:r>
              <a:rPr lang="ru-RU" sz="1400" b="1" i="1" dirty="0" smtClean="0"/>
              <a:t>                             (Чтение 2 части текста и сопоставление ответов с оригиналом.)</a:t>
            </a:r>
            <a:endParaRPr lang="ru-RU" sz="1400" b="1" dirty="0" smtClean="0"/>
          </a:p>
          <a:p>
            <a:pPr>
              <a:buNone/>
            </a:pPr>
            <a:r>
              <a:rPr lang="ru-RU" sz="1400" dirty="0" smtClean="0"/>
              <a:t>14) Тогда юноша сказал:</a:t>
            </a:r>
          </a:p>
          <a:p>
            <a:pPr>
              <a:buNone/>
            </a:pPr>
            <a:r>
              <a:rPr lang="ru-RU" sz="1400" dirty="0" smtClean="0"/>
              <a:t>15) –Ваше величество, эти куклы сходны с людьми. 16) </a:t>
            </a:r>
            <a:r>
              <a:rPr lang="ru-RU" sz="1400" b="1" dirty="0" smtClean="0"/>
              <a:t>Люди разделяются на два рода: одни прежде думают, потом говорят; другие прежде говорят, а потом думают</a:t>
            </a:r>
            <a:r>
              <a:rPr lang="ru-RU" sz="1400" dirty="0" smtClean="0"/>
              <a:t>. 17) Первая кукла похожа на того, кто сейчас же расскажет всем и каждому о том, что слышал. 18) Вторая кукла схожа с тем, у кого чужие слова в одно ухо влетают, в другое вылетают. 19) А третья кукла походит на человека, который что не услышит, то словно проглотит. 20) Это человек, достойный доверия, -цена этой куклы самая высокая. 21) Выслушал это султан, обрадовался и приблизил юношу к себе.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8946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ae/3f/c7/ae3fc713ba8562d932b7c9e4ac683a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645024"/>
            <a:ext cx="2923456" cy="2923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dirty="0" smtClean="0"/>
              <a:t>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736" y="1340768"/>
            <a:ext cx="8229600" cy="481399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Извлечение информации:</a:t>
            </a:r>
          </a:p>
          <a:p>
            <a:r>
              <a:rPr lang="ru-RU" dirty="0" smtClean="0"/>
              <a:t>.</a:t>
            </a:r>
            <a:r>
              <a:rPr lang="ru-RU" i="1" dirty="0" smtClean="0"/>
              <a:t> - </a:t>
            </a:r>
            <a:r>
              <a:rPr lang="ru-RU" dirty="0" smtClean="0"/>
              <a:t>Какой подарок и с какой просьбой получил султан</a:t>
            </a:r>
            <a:r>
              <a:rPr lang="ru-RU" sz="2600" dirty="0" smtClean="0"/>
              <a:t>? (</a:t>
            </a:r>
            <a:r>
              <a:rPr lang="ru-RU" sz="2600" i="1" dirty="0" smtClean="0"/>
              <a:t>три золотые куклы</a:t>
            </a:r>
            <a:r>
              <a:rPr lang="ru-RU" sz="2300" i="1" dirty="0" smtClean="0"/>
              <a:t>, с просьбой –объяснить, почему эти куклы стоят по-разному).</a:t>
            </a:r>
            <a:r>
              <a:rPr lang="ru-RU" sz="2300" dirty="0" smtClean="0"/>
              <a:t>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Интерпретация:</a:t>
            </a:r>
          </a:p>
          <a:p>
            <a:r>
              <a:rPr lang="ru-RU" dirty="0" smtClean="0"/>
              <a:t>- Предположите, для чего султану подарили кукол? </a:t>
            </a:r>
            <a:r>
              <a:rPr lang="ru-RU" sz="2600" dirty="0" smtClean="0"/>
              <a:t>(</a:t>
            </a:r>
            <a:r>
              <a:rPr lang="ru-RU" sz="2600" i="1" dirty="0" smtClean="0"/>
              <a:t>в детстве игрушки для развлечения, забавы, а у взрослых –игрушка –путь к мудрости).</a:t>
            </a:r>
            <a:endParaRPr lang="ru-RU" sz="2600" dirty="0" smtClean="0"/>
          </a:p>
          <a:p>
            <a:r>
              <a:rPr lang="ru-RU" i="1" dirty="0" smtClean="0"/>
              <a:t>- </a:t>
            </a:r>
            <a:r>
              <a:rPr lang="ru-RU" dirty="0" smtClean="0"/>
              <a:t>Почему, по вашему мнению,  придворные не смогли выполнить просьбу султана?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Оценивание:</a:t>
            </a:r>
          </a:p>
          <a:p>
            <a:r>
              <a:rPr lang="ru-RU" i="1" dirty="0" smtClean="0"/>
              <a:t>- </a:t>
            </a:r>
            <a:r>
              <a:rPr lang="ru-RU" dirty="0" smtClean="0"/>
              <a:t>Какие качества людей символизируют эти куклы</a:t>
            </a:r>
            <a:r>
              <a:rPr lang="ru-RU" sz="2600" dirty="0" smtClean="0"/>
              <a:t>? (</a:t>
            </a:r>
            <a:r>
              <a:rPr lang="ru-RU" sz="2600" i="1" dirty="0" smtClean="0"/>
              <a:t>первая –болтушка, сплетница; вторая –равнодушная, невнимательная; третья –умеет хранить тайны, можно доверить секреты, культурная)</a:t>
            </a:r>
            <a:endParaRPr lang="ru-RU" sz="2600" dirty="0" smtClean="0"/>
          </a:p>
          <a:p>
            <a:r>
              <a:rPr lang="ru-RU" i="1" dirty="0" smtClean="0"/>
              <a:t>-</a:t>
            </a:r>
            <a:r>
              <a:rPr lang="ru-RU" dirty="0" smtClean="0"/>
              <a:t> Почему третья кукла самая дорогая? </a:t>
            </a:r>
          </a:p>
          <a:p>
            <a:r>
              <a:rPr lang="ru-RU" dirty="0" smtClean="0"/>
              <a:t>- Какова главная мысль текста? Помогают ли слова Пифагора понять идею текста? «Слушая и сохраняя молчание, ты делаешься мудрым: начало премудрости есть молчание». </a:t>
            </a:r>
          </a:p>
          <a:p>
            <a:r>
              <a:rPr lang="ru-RU" dirty="0" smtClean="0"/>
              <a:t>Согласны ли вы с утверждением Пифагора?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50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Учебная задача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800" dirty="0" smtClean="0"/>
          </a:p>
          <a:p>
            <a:r>
              <a:rPr lang="ru-RU" sz="2800" dirty="0" smtClean="0"/>
              <a:t>«Работа с эпиграфом» помогает осмысленному чтению и развивает способность размышлять о прочитанном,  прогнозировать дальнейшую тему урока, текста. 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Анализ формы текста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Autofit/>
          </a:bodyPr>
          <a:lstStyle/>
          <a:p>
            <a:r>
              <a:rPr lang="ru-RU" sz="1400" b="1" dirty="0" smtClean="0"/>
              <a:t>Даря, становлюсь богаче</a:t>
            </a:r>
            <a:endParaRPr lang="ru-RU" sz="1400" dirty="0" smtClean="0"/>
          </a:p>
          <a:p>
            <a:r>
              <a:rPr lang="ru-RU" sz="1400" dirty="0" smtClean="0"/>
              <a:t>         Сорок с лишним лет назад из города </a:t>
            </a:r>
            <a:r>
              <a:rPr lang="ru-RU" sz="1400" dirty="0" err="1" smtClean="0"/>
              <a:t>Бежицы</a:t>
            </a:r>
            <a:r>
              <a:rPr lang="ru-RU" sz="1400" dirty="0" smtClean="0"/>
              <a:t>, теперь это район Брянска, отправилась экспедиция по реке Десне — пять весельных лодок. На корме первой развевались два флага — красный и голубой. На голубом — инициалы флагмана экспедиции «К. П.». А флагманом был Константин Георгиевич Паустовский, уже тогда известный писатель. С ним плыл другой писатель — </a:t>
            </a:r>
            <a:r>
              <a:rPr lang="ru-RU" sz="1400" dirty="0" err="1" smtClean="0"/>
              <a:t>Рувим</a:t>
            </a:r>
            <a:r>
              <a:rPr lang="ru-RU" sz="1400" dirty="0" smtClean="0"/>
              <a:t> Исаевич </a:t>
            </a:r>
            <a:r>
              <a:rPr lang="ru-RU" sz="1400" dirty="0" err="1" smtClean="0"/>
              <a:t>Фраерман</a:t>
            </a:r>
            <a:r>
              <a:rPr lang="ru-RU" sz="1400" dirty="0" smtClean="0"/>
              <a:t>. На остальных четырех лодках с красными флагами на кормах шли московские школьники — члены литературных студий …</a:t>
            </a:r>
          </a:p>
          <a:p>
            <a:r>
              <a:rPr lang="ru-RU" sz="1400" dirty="0" smtClean="0"/>
              <a:t>         Десять дней оказались огромными, наполненными, важными для всей последующей жизни.</a:t>
            </a:r>
          </a:p>
          <a:p>
            <a:r>
              <a:rPr lang="ru-RU" sz="1400" dirty="0" smtClean="0"/>
              <a:t>         А мы с Борисом не меньше, чем своих школьных учителей, запомнили Паустовского и </a:t>
            </a:r>
            <a:r>
              <a:rPr lang="ru-RU" sz="1400" dirty="0" err="1" smtClean="0"/>
              <a:t>Фраермана</a:t>
            </a:r>
            <a:r>
              <a:rPr lang="ru-RU" sz="1400" dirty="0" smtClean="0"/>
              <a:t>…</a:t>
            </a:r>
          </a:p>
          <a:p>
            <a:r>
              <a:rPr lang="ru-RU" sz="1400" dirty="0" smtClean="0"/>
              <a:t>       Они ничему нас не учили. Не наставляли. Во всяком случае словами.. А мы учились. Грести, ставить палатки, готовить на костре, не теряться в трудную минуту, а такие в нашем плавании были. И многому другому. Неизменной спокойной приветливости и уважительности, с которой они обращались друг с другом. </a:t>
            </a:r>
          </a:p>
          <a:p>
            <a:r>
              <a:rPr lang="ru-RU" sz="1400" dirty="0" smtClean="0"/>
              <a:t>        Впрочем, однажды Паустовский и </a:t>
            </a:r>
            <a:r>
              <a:rPr lang="ru-RU" sz="1400" dirty="0" err="1" smtClean="0"/>
              <a:t>Фраерман</a:t>
            </a:r>
            <a:r>
              <a:rPr lang="ru-RU" sz="1400" dirty="0" smtClean="0"/>
              <a:t> рассердились. Мы обедали на берегу у костра. Ели гречневую кашу, поджаренную с салом и луком по рецепту Константина Георгиевича. Каша была вкусная, а хлеб — не очень. Он зачерствел. Дежурные принесли из ближайшей большой деревни свежий..  Один из нас потянулся за свежим хлебом и бросил на землю недоеденный кусок черствого.</a:t>
            </a:r>
          </a:p>
          <a:p>
            <a:r>
              <a:rPr lang="ru-RU" sz="1400" dirty="0" smtClean="0"/>
              <a:t>          Паустовский и </a:t>
            </a:r>
            <a:r>
              <a:rPr lang="ru-RU" sz="1400" dirty="0" err="1" smtClean="0"/>
              <a:t>Фраерман</a:t>
            </a:r>
            <a:r>
              <a:rPr lang="ru-RU" sz="1400" dirty="0" smtClean="0"/>
              <a:t> хмуро переглянулись. А потом Константин Георгиевич негромко сказал, что с детства помнит обычай: уронил нечаянно кусок хлеба, подними и поцелуй. </a:t>
            </a:r>
          </a:p>
          <a:p>
            <a:r>
              <a:rPr lang="ru-RU" sz="1400" dirty="0" smtClean="0"/>
              <a:t>         А больше они ничего не сказали. Но то, что сказали, запомнилось и помнится до сих пор. Как многое другое, что узнали мы от них в этом недолгом путешествии. О природе. О людях. О книгах.</a:t>
            </a:r>
          </a:p>
          <a:p>
            <a:endParaRPr lang="ru-RU" sz="14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33010"/>
            <a:ext cx="66034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Как вы объясните обычай, о котором говорил Паустовский? В чем его ценность?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-, 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2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468052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i="1" dirty="0" smtClean="0"/>
              <a:t>- </a:t>
            </a:r>
            <a:r>
              <a:rPr lang="ru-RU" sz="3600" i="1" dirty="0" smtClean="0"/>
              <a:t>Для чего автор использует прием парцелляции в 4 и последнем абзаце?  Так ли это необходимо?  Будете ли вы</a:t>
            </a:r>
            <a:r>
              <a:rPr lang="ru-RU" sz="3600" i="1" u="sng" dirty="0" smtClean="0"/>
              <a:t> </a:t>
            </a:r>
            <a:r>
              <a:rPr lang="ru-RU" sz="3600" i="1" dirty="0" smtClean="0"/>
              <a:t>сохранять этот прием в своем пересказе? Свое мнение аргументируйте.</a:t>
            </a:r>
            <a:br>
              <a:rPr lang="ru-RU" sz="3600" i="1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/>
              <a:t>- Как вы думаете, возможен ли в первом предложении 4 абзаца  другой порядок слов? Почему автор выбирает именно такой? 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39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Умножение 3">
            <a:hlinkClick r:id="" action="ppaction://hlinkshowjump?jump=endshow"/>
          </p:cNvPr>
          <p:cNvSpPr/>
          <p:nvPr/>
        </p:nvSpPr>
        <p:spPr>
          <a:xfrm>
            <a:off x="8218170" y="5985030"/>
            <a:ext cx="576000" cy="576000"/>
          </a:xfrm>
          <a:prstGeom prst="mathMultiply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003">
            <a:schemeClr val="dk2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668344" y="6039030"/>
            <a:ext cx="468000" cy="468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648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0"/>
          </a:xfrm>
        </p:spPr>
        <p:txBody>
          <a:bodyPr>
            <a:normAutofit/>
          </a:bodyPr>
          <a:lstStyle/>
          <a:p>
            <a:pPr algn="l"/>
            <a:r>
              <a:rPr lang="ru-RU" i="1" dirty="0" smtClean="0"/>
              <a:t>- </a:t>
            </a:r>
            <a:r>
              <a:rPr lang="ru-RU" sz="2800" i="1" dirty="0" smtClean="0"/>
              <a:t>Как вы можете объяснить противоречие текста, содержащееся в 4 абзаце: «Они ничему нас не учили….А мы учились»? или Верно ли утверждение автора, что они ничему их не учили?</a:t>
            </a:r>
            <a:br>
              <a:rPr lang="ru-RU" sz="2800" i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/>
              <a:t>-</a:t>
            </a:r>
            <a:r>
              <a:rPr lang="ru-RU" sz="2800" i="1" dirty="0" smtClean="0"/>
              <a:t> Как вы понимаете смысл 2 абзаца? Что для автора было важным за время путешествия?</a:t>
            </a:r>
            <a:br>
              <a:rPr lang="ru-RU" sz="2800" i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/>
              <a:t>- </a:t>
            </a:r>
            <a:r>
              <a:rPr lang="ru-RU" sz="2800" i="1" dirty="0" smtClean="0"/>
              <a:t>Как вы понимаете смысл названия? Отражает ли он авторскую позицию?  О каком богатстве идет речь?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ytimg.com/vi/SbQ6aJ0kfT4/hqdefault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99" b="7601"/>
          <a:stretch/>
        </p:blipFill>
        <p:spPr bwMode="auto">
          <a:xfrm>
            <a:off x="4283968" y="3573016"/>
            <a:ext cx="457200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1118" y="10855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Читательская</a:t>
            </a:r>
            <a:r>
              <a:rPr lang="ru-RU" dirty="0"/>
              <a:t> </a:t>
            </a:r>
            <a:r>
              <a:rPr lang="ru-RU" b="1" dirty="0"/>
              <a:t>грамотность</a:t>
            </a:r>
            <a:r>
              <a:rPr lang="ru-RU" dirty="0"/>
              <a:t> – способность человека понимать и использовать тексты, размышлять о них и заниматься чтением для того, чтобы достигать своих целей, расширять свои знания и возможности, участвовать в социальной </a:t>
            </a:r>
            <a:r>
              <a:rPr lang="ru-RU" dirty="0" smtClean="0"/>
              <a:t>жизни.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79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832648"/>
          </a:xfrm>
        </p:spPr>
        <p:txBody>
          <a:bodyPr>
            <a:normAutofit fontScale="90000"/>
          </a:bodyPr>
          <a:lstStyle/>
          <a:p>
            <a:pPr algn="l"/>
            <a:r>
              <a:rPr lang="ru-RU" i="1" dirty="0" smtClean="0"/>
              <a:t>- </a:t>
            </a:r>
            <a:r>
              <a:rPr lang="ru-RU" sz="2400" i="1" dirty="0" smtClean="0"/>
              <a:t>Как вы объясните обычай, о котором говорил Паустовский? В чем его ценность?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- Будет ли руководствоваться этим правилом, тот, кому оно было адресовано? Поясните. Станет ли это правилом для вас?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- Как вы относитесь к хлебу? Является ли он для вас не только повседневным продуктом питания?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- Можно ли считать такие поездки школой жизни?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- Согласились ли бы вы  принять участие в подобной экспедиции?     Почему? </a:t>
            </a:r>
            <a:br>
              <a:rPr lang="ru-RU" sz="2400" i="1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i="1" dirty="0" smtClean="0"/>
              <a:t>- Известно, что психологи, давая советы родителям по воспитанию детей, рекомендуют помнить о том, что дети делают не то, о чем им говорят родители, а то, что они делают сами. Как это суждение можно сопоставить с содержанием текста?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446449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Спасибо за внимание.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Ч</a:t>
            </a:r>
            <a:r>
              <a:rPr lang="ru-RU" dirty="0" smtClean="0"/>
              <a:t>итательская </a:t>
            </a:r>
            <a:r>
              <a:rPr lang="ru-RU" dirty="0"/>
              <a:t>грамотность </a:t>
            </a:r>
            <a:r>
              <a:rPr lang="ru-RU" dirty="0" smtClean="0"/>
              <a:t>является </a:t>
            </a:r>
            <a:r>
              <a:rPr lang="ru-RU" dirty="0"/>
              <a:t>ключом к другим видам функциональной грамотности. </a:t>
            </a:r>
            <a:r>
              <a:rPr lang="ru-RU" dirty="0" smtClean="0"/>
              <a:t>Любая </a:t>
            </a:r>
            <a:r>
              <a:rPr lang="ru-RU" dirty="0"/>
              <a:t>задача по другим школьным предметам начинается с текста, пусть и специфического, но требующего применения обычных правил</a:t>
            </a:r>
            <a:r>
              <a:rPr lang="ru-RU" dirty="0" smtClean="0"/>
              <a:t>.</a:t>
            </a:r>
            <a:r>
              <a:rPr lang="ru-RU" dirty="0"/>
              <a:t> Невозможно решить математическую задачу, не прочитав условие, не разобравшись, о чём нас спрашивают.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00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Читательские умения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     I. умения, целиком основанные на тексте:</a:t>
            </a:r>
          </a:p>
          <a:p>
            <a:pPr>
              <a:buNone/>
            </a:pPr>
            <a:r>
              <a:rPr lang="ru-RU" dirty="0" smtClean="0"/>
              <a:t>        – умения находить информацию и формулировать простые непосредственные выводы: </a:t>
            </a:r>
          </a:p>
          <a:p>
            <a:pPr>
              <a:buNone/>
            </a:pPr>
            <a:r>
              <a:rPr lang="ru-RU" dirty="0" smtClean="0"/>
              <a:t>      – найти в тексте информацию, представленную в явном виде;</a:t>
            </a:r>
          </a:p>
          <a:p>
            <a:pPr>
              <a:buNone/>
            </a:pPr>
            <a:r>
              <a:rPr lang="ru-RU" dirty="0" smtClean="0"/>
              <a:t>       – основываясь на тексте, сделать простые выводы;</a:t>
            </a:r>
          </a:p>
          <a:p>
            <a:pPr>
              <a:buNone/>
            </a:pPr>
            <a:r>
              <a:rPr lang="ru-RU" b="1" dirty="0" smtClean="0"/>
              <a:t>     II. умения, основанные на собственных размышления о прочитанном</a:t>
            </a:r>
            <a:r>
              <a:rPr lang="ru-RU" dirty="0" smtClean="0"/>
              <a:t>: интегрировать, интерпретировать и оценивать информацию текста в контексте собственных знаний читателя: </a:t>
            </a:r>
          </a:p>
          <a:p>
            <a:pPr>
              <a:buNone/>
            </a:pPr>
            <a:r>
              <a:rPr lang="ru-RU" dirty="0" smtClean="0"/>
              <a:t>       – устанавливать связи, которые не высказаны автором напрямую;</a:t>
            </a:r>
          </a:p>
          <a:p>
            <a:pPr>
              <a:buNone/>
            </a:pPr>
            <a:r>
              <a:rPr lang="ru-RU" dirty="0" smtClean="0"/>
              <a:t>      – интерпретировать их, соотнося с общей идеей текста; </a:t>
            </a:r>
          </a:p>
          <a:p>
            <a:pPr>
              <a:buNone/>
            </a:pPr>
            <a:r>
              <a:rPr lang="ru-RU" dirty="0" smtClean="0"/>
              <a:t>      - осмысление и оценка сообщений текста.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Читательская грамотность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704" t="14951" r="-704" b="-14951"/>
          <a:stretch/>
        </p:blipFill>
        <p:spPr>
          <a:xfrm>
            <a:off x="863588" y="1394920"/>
            <a:ext cx="7416824" cy="522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97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i="1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Прочитайте текст и выполните задания: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 (1) Стала ко мне в гости ходить кошка. (2) Я всё её задабривал и уговаривал, чтобы перебиралась ко мне жить, а кошка всё дичилась и близко к себе не подпускала. (3) Наконец мне удалось её погладить, и зверь заурчал, запел. (4) Рябчик на неё не лаял, а только тянулся на цепи, скулил: Рябчику очень хотелось познакомиться с кошкой. (5) Теперь кошка целыми днями вертелась около дома, но жить в дом она идти не хотела. (6) Один раз киска не ночевала у себя в норе, она осталась на ночь у Рябчика в будке.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00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№ 1. Установите соответствие между номерами предложений и заданиями к ним: к каждой позиции первого столбца подберите соответствующую позицию из второго столбца </a:t>
            </a:r>
            <a:r>
              <a:rPr lang="ru-RU" sz="2000" i="1" u="sng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(нахождение, извлечение, соотнесение информации</a:t>
            </a:r>
            <a:r>
              <a:rPr lang="ru-RU" sz="2000" i="1" u="sng" dirty="0" smtClean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ea typeface="Calibri"/>
              <a:cs typeface="Times New Roman"/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15058"/>
              </p:ext>
            </p:extLst>
          </p:nvPr>
        </p:nvGraphicFramePr>
        <p:xfrm>
          <a:off x="1979712" y="3428999"/>
          <a:ext cx="5711725" cy="2944368"/>
        </p:xfrm>
        <a:graphic>
          <a:graphicData uri="http://schemas.openxmlformats.org/drawingml/2006/table">
            <a:tbl>
              <a:tblPr firstRow="1" firstCol="1" bandRow="1"/>
              <a:tblGrid>
                <a:gridCol w="4488642"/>
                <a:gridCol w="1223083"/>
              </a:tblGrid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предложения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А) Укажите номер предложения текста, в котором есть слово с безударной чередующейся гласной в корне.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181818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Б) Укажите номер предложения текста, в котором есть одна грамматическая основа.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181818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В) Укажите </a:t>
                      </a:r>
                      <a:r>
                        <a:rPr lang="ru-RU" sz="140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номера предложений</a:t>
                      </a:r>
                      <a:r>
                        <a:rPr lang="ru-RU" sz="1400" baseline="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</a:t>
                      </a:r>
                      <a:r>
                        <a:rPr lang="ru-RU" sz="140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тексте,в</a:t>
                      </a:r>
                      <a:r>
                        <a:rPr lang="ru-RU" sz="140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котором есть </a:t>
                      </a:r>
                      <a:r>
                        <a:rPr lang="ru-RU" sz="140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орфограммы правописания</a:t>
                      </a:r>
                      <a:r>
                        <a:rPr lang="ru-RU" sz="1400" baseline="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не с глаголами</a:t>
                      </a:r>
                      <a:r>
                        <a:rPr lang="ru-RU" sz="1400" dirty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Г) Укажите номер предложения текста, в котором есть три однородных сказуемых.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181818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7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Д) Укажите номер предложения текста, в котором есть два личных местоимения.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2,4,5,6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22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Запишите в таблицу выбранные цифры ответов под соответствующими цифрами заданий.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181818"/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№</a:t>
            </a:r>
            <a:r>
              <a:rPr lang="ru-RU" sz="2400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2.Какое слово в предложении 3 текста употреблено в переносном значении?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Запишите это слово (</a:t>
            </a:r>
            <a:r>
              <a:rPr lang="ru-RU" sz="2400" i="1" u="sng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извлечение информации, интерпретация</a:t>
            </a:r>
            <a:r>
              <a:rPr lang="ru-RU" sz="24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).(запел)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351296"/>
              </p:ext>
            </p:extLst>
          </p:nvPr>
        </p:nvGraphicFramePr>
        <p:xfrm>
          <a:off x="1432242" y="3617817"/>
          <a:ext cx="6279515" cy="490728"/>
        </p:xfrm>
        <a:graphic>
          <a:graphicData uri="http://schemas.openxmlformats.org/drawingml/2006/table">
            <a:tbl>
              <a:tblPr firstRow="1" firstCol="1" bandRow="1"/>
              <a:tblGrid>
                <a:gridCol w="1150111"/>
                <a:gridCol w="1440022"/>
                <a:gridCol w="1440022"/>
                <a:gridCol w="1171727"/>
                <a:gridCol w="107763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                   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00075" algn="l"/>
                          <a:tab pos="651510" algn="ctr"/>
                        </a:tabLst>
                      </a:pPr>
                      <a:r>
                        <a:rPr lang="ru-RU" sz="140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1	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2,4,5,6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2 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8181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4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№3. Выпишите из текста группу(-ы) синонимов (</a:t>
            </a:r>
            <a:r>
              <a:rPr lang="ru-RU" i="1" u="sng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нахождение и извлечение информации).</a:t>
            </a: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(задабривал и уговаривал,)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№ 4. Придумайте название тексту. Объясните свой выбор, записав его одним предложением (</a:t>
            </a:r>
            <a:r>
              <a:rPr lang="ru-RU" i="1" u="sng" dirty="0">
                <a:solidFill>
                  <a:srgbClr val="181818"/>
                </a:solidFill>
                <a:latin typeface="Times New Roman"/>
                <a:ea typeface="Times New Roman"/>
                <a:cs typeface="Times New Roman"/>
              </a:rPr>
              <a:t>осмысление, оценка содержания информации, интерпретация информации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)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Рябчик.Дружба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с кошкой)</a:t>
            </a:r>
            <a:endParaRPr lang="ru-RU" sz="24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       </a:t>
            </a:r>
            <a:endParaRPr lang="ru-RU" sz="24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64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1507</Words>
  <Application>Microsoft Office PowerPoint</Application>
  <PresentationFormat>Экран (4:3)</PresentationFormat>
  <Paragraphs>117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1_Тема Office</vt:lpstr>
      <vt:lpstr>  </vt:lpstr>
      <vt:lpstr>Определение</vt:lpstr>
      <vt:lpstr>Актуальность</vt:lpstr>
      <vt:lpstr>Читательские умения</vt:lpstr>
      <vt:lpstr>Читательская грамотность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 «Тонкие и толстые вопросы»</vt:lpstr>
      <vt:lpstr>Тема «Судьба русских эмигрантов. Б.Зайцев.  Рассказ «Легкое бремя» </vt:lpstr>
      <vt:lpstr>Развитие умения интерпретации </vt:lpstr>
      <vt:lpstr>Учебные задачи</vt:lpstr>
      <vt:lpstr>Тема « Постановка двоеточия в  бессоюзном сложном предложении»</vt:lpstr>
      <vt:lpstr> Вопросы</vt:lpstr>
      <vt:lpstr>Учебная задача </vt:lpstr>
      <vt:lpstr>Анализ формы текста</vt:lpstr>
      <vt:lpstr>- Для чего автор использует прием парцелляции в 4 и последнем абзаце?  Так ли это необходимо?  Будете ли вы сохранять этот прием в своем пересказе? Свое мнение аргументируйте.  - Как вы думаете, возможен ли в первом предложении 4 абзаца  другой порядок слов? Почему автор выбирает именно такой?  </vt:lpstr>
      <vt:lpstr>- Как вы можете объяснить противоречие текста, содержащееся в 4 абзаце: «Они ничему нас не учили….А мы учились»? или Верно ли утверждение автора, что они ничему их не учили?  - Как вы понимаете смысл 2 абзаца? Что для автора было важным за время путешествия?  - Как вы понимаете смысл названия? Отражает ли он авторскую позицию?  О каком богатстве идет речь?</vt:lpstr>
      <vt:lpstr>- Как вы объясните обычай, о котором говорил Паустовский? В чем его ценность? - Будет ли руководствоваться этим правилом, тот, кому оно было адресовано? Поясните. Станет ли это правилом для вас? - Как вы относитесь к хлебу? Является ли он для вас не только повседневным продуктом питания? - Можно ли считать такие поездки школой жизни? - Согласились ли бы вы  принять участие в подобной экспедиции?     Почему?   - Известно, что психологи, давая советы родителям по воспитанию детей, рекомендуют помнить о том, что дети делают не то, о чем им говорят родители, а то, что они делают сами. Как это суждение можно сопоставить с содержанием текста? </vt:lpstr>
      <vt:lpstr>Спасибо за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Пользователь</cp:lastModifiedBy>
  <cp:revision>112</cp:revision>
  <dcterms:created xsi:type="dcterms:W3CDTF">2017-05-18T15:14:23Z</dcterms:created>
  <dcterms:modified xsi:type="dcterms:W3CDTF">2023-05-24T07:32:04Z</dcterms:modified>
</cp:coreProperties>
</file>