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1387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25.05.2023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25.05.2023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Структура оценки математической грамотности.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2667012"/>
          </a:xfrm>
        </p:spPr>
        <p:txBody>
          <a:bodyPr>
            <a:normAutofit fontScale="85000" lnSpcReduction="20000"/>
          </a:bodyPr>
          <a:lstStyle/>
          <a:p>
            <a:pPr>
              <a:buFont typeface="Arial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sz="3600" dirty="0">
                <a:solidFill>
                  <a:schemeClr val="tx1"/>
                </a:solidFill>
              </a:rPr>
              <a:t>Контекст</a:t>
            </a:r>
          </a:p>
          <a:p>
            <a:endParaRPr lang="ru-RU" sz="3600" dirty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sz="3600" dirty="0">
                <a:solidFill>
                  <a:schemeClr val="tx1"/>
                </a:solidFill>
              </a:rPr>
              <a:t>Содержание математического образования</a:t>
            </a:r>
          </a:p>
          <a:p>
            <a:endParaRPr lang="ru-RU" sz="3600" dirty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sz="3600" dirty="0">
                <a:solidFill>
                  <a:schemeClr val="tx1"/>
                </a:solidFill>
              </a:rPr>
              <a:t>Мыслительная деятельность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tx1"/>
                </a:solidFill>
              </a:rPr>
              <a:t>Категории контекстов: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3524268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ru-RU" b="1" dirty="0"/>
              <a:t> </a:t>
            </a:r>
            <a:r>
              <a:rPr lang="ru-RU" b="1" dirty="0">
                <a:solidFill>
                  <a:schemeClr val="tx1"/>
                </a:solidFill>
              </a:rPr>
              <a:t>общественная жизнь</a:t>
            </a:r>
          </a:p>
          <a:p>
            <a:endParaRPr lang="ru-RU" b="1" dirty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b="1" dirty="0">
                <a:solidFill>
                  <a:schemeClr val="tx1"/>
                </a:solidFill>
              </a:rPr>
              <a:t>личная жизнь</a:t>
            </a:r>
          </a:p>
          <a:p>
            <a:endParaRPr lang="ru-RU" b="1" dirty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b="1" dirty="0">
                <a:solidFill>
                  <a:schemeClr val="tx1"/>
                </a:solidFill>
              </a:rPr>
              <a:t>образование/профессиональная деятельность</a:t>
            </a:r>
          </a:p>
          <a:p>
            <a:pPr>
              <a:buFont typeface="Arial" pitchFamily="34" charset="0"/>
              <a:buChar char="•"/>
            </a:pPr>
            <a:endParaRPr lang="ru-RU" b="1" dirty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b="1" dirty="0">
                <a:solidFill>
                  <a:schemeClr val="tx1"/>
                </a:solidFill>
              </a:rPr>
              <a:t>научная деятельность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tx1"/>
                </a:solidFill>
              </a:rPr>
              <a:t>Содержательная область: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3381392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ru-RU" b="1" dirty="0">
                <a:solidFill>
                  <a:schemeClr val="tx1"/>
                </a:solidFill>
              </a:rPr>
              <a:t>изменение и зависимость</a:t>
            </a:r>
          </a:p>
          <a:p>
            <a:pPr>
              <a:buFont typeface="Arial" pitchFamily="34" charset="0"/>
              <a:buChar char="•"/>
            </a:pPr>
            <a:endParaRPr lang="ru-RU" b="1" dirty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b="1" dirty="0">
                <a:solidFill>
                  <a:schemeClr val="tx1"/>
                </a:solidFill>
              </a:rPr>
              <a:t>пространство и форма</a:t>
            </a:r>
          </a:p>
          <a:p>
            <a:endParaRPr lang="ru-RU" b="1" dirty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b="1" dirty="0">
                <a:solidFill>
                  <a:schemeClr val="tx1"/>
                </a:solidFill>
              </a:rPr>
              <a:t>количество</a:t>
            </a:r>
          </a:p>
          <a:p>
            <a:endParaRPr lang="ru-RU" b="1" dirty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b="1" dirty="0">
                <a:solidFill>
                  <a:schemeClr val="tx1"/>
                </a:solidFill>
              </a:rPr>
              <a:t>неопределенность и данные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>
                <a:solidFill>
                  <a:schemeClr val="tx1"/>
                </a:solidFill>
              </a:rPr>
              <a:t>Компетентностные</a:t>
            </a:r>
            <a:r>
              <a:rPr lang="ru-RU" b="1" dirty="0">
                <a:solidFill>
                  <a:schemeClr val="tx1"/>
                </a:solidFill>
              </a:rPr>
              <a:t> области: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5786" y="2643182"/>
            <a:ext cx="7772400" cy="3500462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ru-RU" sz="3200" dirty="0">
                <a:solidFill>
                  <a:schemeClr val="tx1"/>
                </a:solidFill>
              </a:rPr>
              <a:t>формулировать</a:t>
            </a:r>
          </a:p>
          <a:p>
            <a:pPr>
              <a:buFont typeface="Arial" pitchFamily="34" charset="0"/>
              <a:buChar char="•"/>
            </a:pPr>
            <a:r>
              <a:rPr lang="ru-RU" sz="3200" dirty="0">
                <a:solidFill>
                  <a:schemeClr val="tx1"/>
                </a:solidFill>
              </a:rPr>
              <a:t>применять</a:t>
            </a:r>
          </a:p>
          <a:p>
            <a:pPr>
              <a:buFont typeface="Arial" pitchFamily="34" charset="0"/>
              <a:buChar char="•"/>
            </a:pPr>
            <a:r>
              <a:rPr lang="ru-RU" sz="3200" dirty="0">
                <a:solidFill>
                  <a:schemeClr val="tx1"/>
                </a:solidFill>
              </a:rPr>
              <a:t>интерпретировать/оценивать</a:t>
            </a:r>
          </a:p>
          <a:p>
            <a:pPr>
              <a:buFont typeface="Arial" pitchFamily="34" charset="0"/>
              <a:buChar char="•"/>
            </a:pPr>
            <a:r>
              <a:rPr lang="ru-RU" sz="3200" dirty="0">
                <a:solidFill>
                  <a:schemeClr val="tx1"/>
                </a:solidFill>
              </a:rPr>
              <a:t>рассуждать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Уровень </a:t>
            </a:r>
            <a:r>
              <a:rPr lang="ru-RU" dirty="0" err="1">
                <a:solidFill>
                  <a:schemeClr val="tx1"/>
                </a:solidFill>
              </a:rPr>
              <a:t>сформированности</a:t>
            </a:r>
            <a:r>
              <a:rPr lang="ru-RU" dirty="0">
                <a:solidFill>
                  <a:schemeClr val="tx1"/>
                </a:solidFill>
              </a:rPr>
              <a:t> математической грамотности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Недостаточный – от 0 до 3 баллов</a:t>
            </a:r>
          </a:p>
          <a:p>
            <a:r>
              <a:rPr lang="ru-RU" sz="3200" b="1" dirty="0">
                <a:solidFill>
                  <a:srgbClr val="FF0000"/>
                </a:solidFill>
              </a:rPr>
              <a:t>Низкий – от 4 до 7 баллов</a:t>
            </a:r>
          </a:p>
          <a:p>
            <a:r>
              <a:rPr lang="ru-RU" sz="3200" b="1" dirty="0">
                <a:solidFill>
                  <a:srgbClr val="FF0000"/>
                </a:solidFill>
              </a:rPr>
              <a:t>Средний – от 8 до 12 баллов</a:t>
            </a:r>
          </a:p>
          <a:p>
            <a:r>
              <a:rPr lang="ru-RU" sz="3200" b="1" dirty="0">
                <a:solidFill>
                  <a:srgbClr val="FF0000"/>
                </a:solidFill>
              </a:rPr>
              <a:t>Повышенный – от 13 баллов</a:t>
            </a:r>
          </a:p>
          <a:p>
            <a:r>
              <a:rPr lang="ru-RU" sz="3200" b="1" dirty="0">
                <a:solidFill>
                  <a:srgbClr val="FF0000"/>
                </a:solidFill>
              </a:rPr>
              <a:t>Высокий – от 15 баллов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ПРИМЕРЫ ЗАДАНИЙ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/>
              <a:t>5 класс задание низкого уровня сложности</a:t>
            </a:r>
          </a:p>
        </p:txBody>
      </p:sp>
      <p:pic>
        <p:nvPicPr>
          <p:cNvPr id="5" name="Содержимое 4"/>
          <p:cNvPicPr>
            <a:picLocks noGrp="1"/>
          </p:cNvPicPr>
          <p:nvPr>
            <p:ph sz="quarter" idx="1"/>
          </p:nvPr>
        </p:nvPicPr>
        <p:blipFill>
          <a:blip r:embed="rId2" cstate="print"/>
          <a:srcRect l="12507" t="30770" r="17263" b="20513"/>
          <a:stretch>
            <a:fillRect/>
          </a:stretch>
        </p:blipFill>
        <p:spPr bwMode="auto">
          <a:xfrm>
            <a:off x="571472" y="1285860"/>
            <a:ext cx="8572528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/>
          <p:cNvPicPr>
            <a:picLocks noGrp="1"/>
          </p:cNvPicPr>
          <p:nvPr>
            <p:ph sz="quarter" idx="1"/>
          </p:nvPr>
        </p:nvPicPr>
        <p:blipFill>
          <a:blip r:embed="rId2" cstate="print"/>
          <a:srcRect l="14270" t="35042" r="19027" b="39886"/>
          <a:stretch>
            <a:fillRect/>
          </a:stretch>
        </p:blipFill>
        <p:spPr bwMode="auto">
          <a:xfrm>
            <a:off x="914400" y="2500306"/>
            <a:ext cx="7772400" cy="2054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БАНК ЗАДАНИЙ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/>
          <p:cNvPicPr>
            <a:picLocks noGrp="1"/>
          </p:cNvPicPr>
          <p:nvPr>
            <p:ph sz="quarter" idx="1"/>
          </p:nvPr>
        </p:nvPicPr>
        <p:blipFill>
          <a:blip r:embed="rId2" cstate="print"/>
          <a:srcRect l="12186" t="14814" r="14538" b="21938"/>
          <a:stretch>
            <a:fillRect/>
          </a:stretch>
        </p:blipFill>
        <p:spPr bwMode="auto">
          <a:xfrm>
            <a:off x="914400" y="1847891"/>
            <a:ext cx="7772400" cy="3771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 cstate="print"/>
          <a:srcRect l="14431" t="18234" r="16301" b="12536"/>
          <a:stretch>
            <a:fillRect/>
          </a:stretch>
        </p:blipFill>
        <p:spPr bwMode="auto">
          <a:xfrm>
            <a:off x="1928794" y="2271712"/>
            <a:ext cx="6786610" cy="3943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14824" t="20508" r="17642" b="12109"/>
          <a:stretch>
            <a:fillRect/>
          </a:stretch>
        </p:blipFill>
        <p:spPr bwMode="auto">
          <a:xfrm>
            <a:off x="357126" y="785794"/>
            <a:ext cx="8786874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15373" r="16545" b="19922"/>
          <a:stretch>
            <a:fillRect/>
          </a:stretch>
        </p:blipFill>
        <p:spPr bwMode="auto">
          <a:xfrm>
            <a:off x="285720" y="714356"/>
            <a:ext cx="8858280" cy="5857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15959" t="18554" r="19253" b="11132"/>
          <a:stretch>
            <a:fillRect/>
          </a:stretch>
        </p:blipFill>
        <p:spPr bwMode="auto">
          <a:xfrm>
            <a:off x="285720" y="571480"/>
            <a:ext cx="8429652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l="13726" t="13672" r="18191" b="16992"/>
          <a:stretch>
            <a:fillRect/>
          </a:stretch>
        </p:blipFill>
        <p:spPr bwMode="auto">
          <a:xfrm>
            <a:off x="285688" y="785794"/>
            <a:ext cx="8858312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/>
              <a:t>Учебно</a:t>
            </a:r>
            <a:r>
              <a:rPr lang="ru-RU" b="1" dirty="0"/>
              <a:t> -методическое обеспечение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l="15922" t="16602" r="13799" b="22851"/>
          <a:stretch>
            <a:fillRect/>
          </a:stretch>
        </p:blipFill>
        <p:spPr bwMode="auto">
          <a:xfrm>
            <a:off x="0" y="1571612"/>
            <a:ext cx="9144000" cy="4429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 l="14824" t="21485" r="31918" b="18945"/>
          <a:stretch>
            <a:fillRect/>
          </a:stretch>
        </p:blipFill>
        <p:spPr bwMode="auto">
          <a:xfrm>
            <a:off x="1214414" y="928670"/>
            <a:ext cx="6929454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dirty="0">
                <a:solidFill>
                  <a:schemeClr val="tx1"/>
                </a:solidFill>
              </a:rPr>
              <a:t>Математика легко не каждому даётся, </a:t>
            </a:r>
            <a:br>
              <a:rPr lang="ru-RU" sz="3600" dirty="0">
                <a:solidFill>
                  <a:schemeClr val="tx1"/>
                </a:solidFill>
              </a:rPr>
            </a:br>
            <a:r>
              <a:rPr lang="ru-RU" sz="3600" dirty="0">
                <a:solidFill>
                  <a:schemeClr val="tx1"/>
                </a:solidFill>
              </a:rPr>
              <a:t>Но у нас в запасе всегда приём найдется!!!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 l="20315" t="30274" r="21486" b="14062"/>
          <a:stretch>
            <a:fillRect/>
          </a:stretch>
        </p:blipFill>
        <p:spPr bwMode="auto">
          <a:xfrm>
            <a:off x="1000100" y="2428868"/>
            <a:ext cx="7572396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0</TotalTime>
  <Words>113</Words>
  <Application>Microsoft Office PowerPoint</Application>
  <PresentationFormat>Экран (4:3)</PresentationFormat>
  <Paragraphs>38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Cambria</vt:lpstr>
      <vt:lpstr>Franklin Gothic Book</vt:lpstr>
      <vt:lpstr>Perpetua</vt:lpstr>
      <vt:lpstr>Wingdings 2</vt:lpstr>
      <vt:lpstr>Справедливость</vt:lpstr>
      <vt:lpstr>Структура оценки математической грамотности.</vt:lpstr>
      <vt:lpstr>Категории контекстов:</vt:lpstr>
      <vt:lpstr>Содержательная область:</vt:lpstr>
      <vt:lpstr>Компетентностные области:</vt:lpstr>
      <vt:lpstr>Уровень сформированности математической грамотности</vt:lpstr>
      <vt:lpstr>ПРИМЕРЫ ЗАДАНИЙ</vt:lpstr>
      <vt:lpstr>5 класс задание низкого уровня сложности</vt:lpstr>
      <vt:lpstr>Презентация PowerPoint</vt:lpstr>
      <vt:lpstr>БАНК ЗАДАНИЙ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Учебно -методическое обеспечение</vt:lpstr>
      <vt:lpstr>Презентация PowerPoint</vt:lpstr>
      <vt:lpstr>Математика легко не каждому даётся,  Но у нас в запасе всегда приём найдется!!!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Структура оценки математической грамотности.</dc:title>
  <dc:creator>Ирина</dc:creator>
  <cp:lastModifiedBy>катя локтионова</cp:lastModifiedBy>
  <cp:revision>1</cp:revision>
  <dcterms:created xsi:type="dcterms:W3CDTF">2022-01-23T14:21:04Z</dcterms:created>
  <dcterms:modified xsi:type="dcterms:W3CDTF">2023-05-25T12:13:41Z</dcterms:modified>
</cp:coreProperties>
</file>