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32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39CE-9677-4CAA-AFD3-966E276CEE0E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C301-625E-4073-B813-E3867DBA4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39CE-9677-4CAA-AFD3-966E276CEE0E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C301-625E-4073-B813-E3867DBA4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39CE-9677-4CAA-AFD3-966E276CEE0E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C301-625E-4073-B813-E3867DBA4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39CE-9677-4CAA-AFD3-966E276CEE0E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C301-625E-4073-B813-E3867DBA4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1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39CE-9677-4CAA-AFD3-966E276CEE0E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C301-625E-4073-B813-E3867DBA4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39CE-9677-4CAA-AFD3-966E276CEE0E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C301-625E-4073-B813-E3867DBA4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39CE-9677-4CAA-AFD3-966E276CEE0E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C301-625E-4073-B813-E3867DBA4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39CE-9677-4CAA-AFD3-966E276CEE0E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C301-625E-4073-B813-E3867DBA4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39CE-9677-4CAA-AFD3-966E276CEE0E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C301-625E-4073-B813-E3867DBA4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39CE-9677-4CAA-AFD3-966E276CEE0E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C301-625E-4073-B813-E3867DBA4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39CE-9677-4CAA-AFD3-966E276CEE0E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C301-625E-4073-B813-E3867DBA4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39CE-9677-4CAA-AFD3-966E276CEE0E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C301-625E-4073-B813-E3867DBA4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4239CE-9677-4CAA-AFD3-966E276CEE0E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A0C301-625E-4073-B813-E3867DBA4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войная волна 5"/>
          <p:cNvSpPr/>
          <p:nvPr/>
        </p:nvSpPr>
        <p:spPr>
          <a:xfrm>
            <a:off x="341194" y="713064"/>
            <a:ext cx="11395004" cy="5503178"/>
          </a:xfrm>
          <a:prstGeom prst="doubleWave">
            <a:avLst>
              <a:gd name="adj1" fmla="val 6250"/>
              <a:gd name="adj2" fmla="val 8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4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читательской грамотности</a:t>
            </a:r>
            <a:r>
              <a:rPr lang="ru-RU" sz="4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на уроках изобразительного искусства</a:t>
            </a:r>
          </a:p>
          <a:p>
            <a:pPr lvl="0">
              <a:lnSpc>
                <a:spcPct val="107000"/>
              </a:lnSpc>
              <a:spcAft>
                <a:spcPts val="750"/>
              </a:spcAft>
            </a:pP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</a:t>
            </a:r>
          </a:p>
          <a:p>
            <a:pPr lvl="0">
              <a:lnSpc>
                <a:spcPct val="107000"/>
              </a:lnSpc>
              <a:spcAft>
                <a:spcPts val="75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696" y="3464653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8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82772" y="161952"/>
            <a:ext cx="1147253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	Любая </a:t>
            </a:r>
            <a:r>
              <a:rPr lang="ru-RU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работа с текстом или маленьким его фрагментом начинается с того, что художественное высказывание воспринимается детьми на слух или зрительно. У детей не развито воображение и творческое мышление. Как правило, уроки, содержащие элементы читательской грамотности,  включают как зрительную, так и слуховую память. Урок изобразительного искусства не исключение.</a:t>
            </a:r>
            <a:endParaRPr lang="ru-RU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4791" y="1582341"/>
            <a:ext cx="104943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Приемы работы с текстом:</a:t>
            </a:r>
          </a:p>
          <a:p>
            <a:endParaRPr lang="ru-RU" dirty="0"/>
          </a:p>
          <a:p>
            <a:r>
              <a:rPr lang="ru-RU" dirty="0"/>
              <a:t>создать таблицу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дописать предложения, используя слова текста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схема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используя текст, дать  название своей работе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анализ восприятия литературного </a:t>
            </a:r>
            <a:r>
              <a:rPr lang="ru-RU" dirty="0" smtClean="0"/>
              <a:t>произведения.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2772" y="4390420"/>
            <a:ext cx="11472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На примере 5 класса, по программе Б.М. </a:t>
            </a:r>
            <a:r>
              <a:rPr lang="ru-RU" i="1" dirty="0" err="1">
                <a:solidFill>
                  <a:srgbClr val="FF0000"/>
                </a:solidFill>
              </a:rPr>
              <a:t>Неменского</a:t>
            </a:r>
            <a:r>
              <a:rPr lang="ru-RU" i="1" dirty="0">
                <a:solidFill>
                  <a:srgbClr val="FF0000"/>
                </a:solidFill>
              </a:rPr>
              <a:t> , раздела «Связь времен  в народном искусстве» Тема урока «Хохлома» я покажу , как я применяю данные  приемы читательской грамотности на своем  уроке.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9325" y="653534"/>
            <a:ext cx="89344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текстом, создай таблицу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501" y="571500"/>
            <a:ext cx="11204811" cy="6102255"/>
          </a:xfrm>
          <a:ln>
            <a:noFill/>
          </a:ln>
        </p:spPr>
        <p:txBody>
          <a:bodyPr>
            <a:normAutofit fontScale="90000"/>
          </a:bodyPr>
          <a:lstStyle/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2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2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2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2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200" dirty="0" smtClean="0">
                <a:effectLst/>
                <a:latin typeface="Calibri"/>
                <a:ea typeface="Calibri"/>
                <a:cs typeface="Times New Roman"/>
              </a:rPr>
              <a:t>Хохломская </a:t>
            </a: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роспись как традиционный художественный промысел возникла в XVII веке в Нижегородской губернии и получила свое название от крупного торгового села Хохлома, куда на торги свозились все деревянные изделия: блюда, ложки, вазы, солонки, ковши-утицы, детская мебель. Посуду изготавливали из липы, берёзы, ольхи, осины. Фон. «верховой» (когда узор наносится красной или черной краской на золотистую поверхность фона) и «фоновую» (наоборот, красным или черным цветом закрашивают золотой фон, а сами узоры остаются золотыми. Для изделий Хохломы характерное сочетание красного и черного цвета с золотистым. Главным мотивом хохломской росписи является – травка. Травка – это узор из тонких стеблей, цветов и ягод. Кроме растительных узоров, мастера любят изображать рыб, птиц и особенно – петухов. </a:t>
            </a:r>
            <a:br>
              <a:rPr lang="ru-RU" sz="22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200" dirty="0">
                <a:effectLst/>
                <a:latin typeface="Calibri"/>
                <a:ea typeface="Calibri"/>
                <a:cs typeface="Times New Roman"/>
              </a:rPr>
              <a:t>В хохломской росписи используют такие цвета как: золотой, красный, черный, немного зеленого.</a:t>
            </a:r>
            <a:br>
              <a:rPr lang="ru-RU" sz="22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923914"/>
              </p:ext>
            </p:extLst>
          </p:nvPr>
        </p:nvGraphicFramePr>
        <p:xfrm>
          <a:off x="574156" y="4954772"/>
          <a:ext cx="11004699" cy="17526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045013"/>
                <a:gridCol w="2093737"/>
                <a:gridCol w="2307920"/>
                <a:gridCol w="2239090"/>
                <a:gridCol w="2318939"/>
              </a:tblGrid>
              <a:tr h="264227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Родина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Изделия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Узор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Цвет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544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Нижегородская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губерния,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с.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Хохлома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Блюда, ложки, вазы, солонки, ковши-утицы, детская мебель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Черный, </a:t>
                      </a:r>
                      <a:r>
                        <a:rPr lang="ru-RU" sz="2000" dirty="0" smtClean="0">
                          <a:effectLst/>
                        </a:rPr>
                        <a:t>золотой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Травки, ягодки, цветы сказочные, петухи, птицы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Золотой, красный, чёрный, зеленый.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8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4842" y="137617"/>
            <a:ext cx="11000095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algn="ctr" fontAlgn="base">
              <a:lnSpc>
                <a:spcPct val="107000"/>
              </a:lnSpc>
              <a:spcAft>
                <a:spcPts val="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7975" y="404068"/>
            <a:ext cx="7219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Допиши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предложения, используя слова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текста.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842" y="1581149"/>
            <a:ext cx="95321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Возникла  роспись      _____________________________________________________</a:t>
            </a:r>
          </a:p>
          <a:p>
            <a:endParaRPr lang="ru-RU" dirty="0" smtClean="0"/>
          </a:p>
          <a:p>
            <a:r>
              <a:rPr lang="ru-RU" dirty="0" smtClean="0"/>
              <a:t>Из </a:t>
            </a:r>
            <a:r>
              <a:rPr lang="ru-RU" dirty="0"/>
              <a:t>чего изготавливали посуду__________________________________________________</a:t>
            </a:r>
          </a:p>
          <a:p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Деревянные </a:t>
            </a:r>
            <a:r>
              <a:rPr lang="ru-RU" dirty="0"/>
              <a:t>изделия: ___________________________________________________</a:t>
            </a:r>
          </a:p>
          <a:p>
            <a:endParaRPr lang="ru-RU" dirty="0" smtClean="0"/>
          </a:p>
          <a:p>
            <a:r>
              <a:rPr lang="ru-RU" dirty="0" smtClean="0"/>
              <a:t>Основными </a:t>
            </a:r>
            <a:r>
              <a:rPr lang="ru-RU" dirty="0"/>
              <a:t>элементами росписи являются</a:t>
            </a:r>
            <a:r>
              <a:rPr lang="ru-RU" dirty="0" smtClean="0"/>
              <a:t>_______________________________</a:t>
            </a:r>
            <a:endParaRPr lang="ru-RU" dirty="0" smtClean="0"/>
          </a:p>
          <a:p>
            <a:r>
              <a:rPr lang="ru-RU" dirty="0" smtClean="0"/>
              <a:t>Используют </a:t>
            </a:r>
            <a:r>
              <a:rPr lang="ru-RU" dirty="0"/>
              <a:t>такие цвета </a:t>
            </a:r>
            <a:r>
              <a:rPr lang="ru-RU" dirty="0" smtClean="0"/>
              <a:t>как    </a:t>
            </a:r>
            <a:r>
              <a:rPr lang="ru-RU" dirty="0" smtClean="0"/>
              <a:t>_____________________________________________________________________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670" y="3677042"/>
            <a:ext cx="2908130" cy="2908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986" y="889704"/>
            <a:ext cx="3691839" cy="2787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84" y="4155791"/>
            <a:ext cx="1908163" cy="269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6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1002" y="342900"/>
            <a:ext cx="1204099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изделия                                    узор                                     цвет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люда        ложки          солонки                 травка     ягодки     петухи                 красный     зеленый   черный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фон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черный                 золотой         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683703" y="1837189"/>
            <a:ext cx="528506" cy="6795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677798" y="1895912"/>
            <a:ext cx="0" cy="6207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155971" y="1837189"/>
            <a:ext cx="620785" cy="6040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108895" y="1837189"/>
            <a:ext cx="394284" cy="5201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855516" y="1837189"/>
            <a:ext cx="0" cy="6040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171500" y="1837189"/>
            <a:ext cx="497748" cy="4362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370664" y="1620172"/>
            <a:ext cx="935373" cy="821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171500" y="1620172"/>
            <a:ext cx="1412148" cy="737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151002" y="1837189"/>
            <a:ext cx="796954" cy="6040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8422547" y="6509857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8992998" y="1770077"/>
            <a:ext cx="343949" cy="5033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9756396" y="1803633"/>
            <a:ext cx="167780" cy="5536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0159068" y="1770077"/>
            <a:ext cx="469783" cy="4362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4966283" y="3875714"/>
            <a:ext cx="528507" cy="562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241409" y="3875714"/>
            <a:ext cx="545285" cy="562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62" y="3310828"/>
            <a:ext cx="3959819" cy="298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i.pinimg.com/originals/1a/ab/c4/1aabc4f24bb46b1bb3e6c829be6c44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037" y="3482984"/>
            <a:ext cx="3890420" cy="291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4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173" y="151002"/>
            <a:ext cx="1113219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восприятия литературного произведения</a:t>
            </a:r>
          </a:p>
          <a:p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Хохлома»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Посуда не простая,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точно – золотая!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яркими узорчиками,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Ягодками и листочками.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она-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Хохлома.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Ветка плавно изогнулась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колечком завернулась.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листиком трёхпалым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Земляничка цветом алым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Засияла, поднялась,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Сладким соком налилась.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трава как, бахрома…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хохлома!!!!!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1.Какое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 вызвало у вас это стихотворение?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2.Какие картины вы себе представили?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3.Какие цвета вы бы использовали для написания ваших картин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4.По описанию данного стихотворения выполнить рисунок в цвете.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ouvenirs-nn.ru/wp-content/uploads/2022/09/Interesnye-fakty-o-khokhlom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94" y="776176"/>
            <a:ext cx="5792124" cy="473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3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lvl="0" algn="ctr">
              <a:spcBef>
                <a:spcPts val="0"/>
              </a:spcBef>
              <a:spcAft>
                <a:spcPts val="300"/>
              </a:spcAft>
            </a:pPr>
            <a:r>
              <a:rPr lang="ru-RU" sz="15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9117" y="352338"/>
            <a:ext cx="109811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44444"/>
                </a:solidFill>
                <a:latin typeface="Georgia"/>
              </a:rPr>
              <a:t>Вывод :</a:t>
            </a:r>
          </a:p>
          <a:p>
            <a:pPr algn="ctr"/>
            <a:r>
              <a:rPr lang="ru-RU" b="1" dirty="0" smtClean="0">
                <a:solidFill>
                  <a:srgbClr val="444444"/>
                </a:solidFill>
                <a:latin typeface="Georgia"/>
              </a:rPr>
              <a:t>Среди </a:t>
            </a:r>
            <a:r>
              <a:rPr lang="ru-RU" b="1" dirty="0">
                <a:solidFill>
                  <a:srgbClr val="444444"/>
                </a:solidFill>
                <a:latin typeface="Georgia"/>
              </a:rPr>
              <a:t>ключевых элементов работы с текстом выделены следующие.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000" dirty="0">
                <a:solidFill>
                  <a:srgbClr val="444444"/>
                </a:solidFill>
                <a:latin typeface="Georgia"/>
              </a:rPr>
              <a:t>умение найти связь предложений в тексте</a:t>
            </a:r>
            <a:r>
              <a:rPr lang="ru-RU" sz="2000" dirty="0" smtClean="0">
                <a:solidFill>
                  <a:srgbClr val="444444"/>
                </a:solidFill>
                <a:latin typeface="Georgia"/>
              </a:rPr>
              <a:t>;</a:t>
            </a:r>
            <a:endParaRPr lang="ru-RU" sz="2000" dirty="0">
              <a:solidFill>
                <a:srgbClr val="444444"/>
              </a:solidFill>
              <a:latin typeface="Georgia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000" dirty="0">
                <a:solidFill>
                  <a:srgbClr val="444444"/>
                </a:solidFill>
                <a:latin typeface="Georgia"/>
              </a:rPr>
              <a:t>умение анализировать структуру текста;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000" dirty="0" smtClean="0">
                <a:solidFill>
                  <a:srgbClr val="444444"/>
                </a:solidFill>
                <a:latin typeface="Georgia"/>
              </a:rPr>
              <a:t>умение </a:t>
            </a:r>
            <a:r>
              <a:rPr lang="ru-RU" sz="2000" dirty="0">
                <a:solidFill>
                  <a:srgbClr val="444444"/>
                </a:solidFill>
                <a:latin typeface="Georgia"/>
              </a:rPr>
              <a:t>работать с неявно заданной информацией;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000" dirty="0">
                <a:solidFill>
                  <a:srgbClr val="444444"/>
                </a:solidFill>
                <a:latin typeface="Georgia"/>
              </a:rPr>
              <a:t>умение проанализировать информацию условия задачи и структурировать имеющуюся там информацию;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000" dirty="0">
                <a:solidFill>
                  <a:srgbClr val="444444"/>
                </a:solidFill>
                <a:latin typeface="Georgia"/>
              </a:rPr>
              <a:t>умение оценивать достаточность представленной информации или ее избыточность;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000" dirty="0">
                <a:solidFill>
                  <a:srgbClr val="444444"/>
                </a:solidFill>
                <a:latin typeface="Georgia"/>
              </a:rPr>
              <a:t>умение извлечь необходимую информацию для ответа на вопрос;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000" dirty="0">
                <a:solidFill>
                  <a:srgbClr val="444444"/>
                </a:solidFill>
                <a:latin typeface="Georgia"/>
              </a:rPr>
              <a:t>умение устно и письменно осмыслять и оценивать полученную информацию — оценивать получившийся результат.</a:t>
            </a:r>
            <a:endParaRPr lang="ru-RU" sz="2000" b="0" i="0" dirty="0">
              <a:solidFill>
                <a:srgbClr val="444444"/>
              </a:solidFill>
              <a:effectLst/>
              <a:latin typeface="Georgi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895" y="4444229"/>
            <a:ext cx="3868412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6" y="713065"/>
            <a:ext cx="10425815" cy="2678721"/>
          </a:xfrm>
        </p:spPr>
        <p:txBody>
          <a:bodyPr/>
          <a:lstStyle/>
          <a:p>
            <a:pPr marL="0" indent="0" algn="l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Как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учитель, я стараюсь организовать,  восприятие детьми всей информации, заложенной в текст, помочь им представить себе образные картины, нарисованные автором, понять авторскую мысль и по мере возможности увидеть, как все это можно изобразить на листе бумаги.  Сформировать читательские умения и навыки на своих уроках изобразительного искусства.</a:t>
            </a:r>
            <a:r>
              <a:rPr lang="ru-RU" sz="2400" dirty="0">
                <a:effectLst/>
                <a:latin typeface="Times New Roman"/>
                <a:ea typeface="Times New Roman"/>
              </a:rPr>
              <a:t/>
            </a:r>
            <a:br>
              <a:rPr lang="ru-RU" sz="2400" dirty="0">
                <a:effectLst/>
                <a:latin typeface="Times New Roman"/>
                <a:ea typeface="Times New Roman"/>
              </a:rPr>
            </a:br>
            <a:r>
              <a:rPr lang="ru-RU" sz="2400" dirty="0">
                <a:effectLst/>
                <a:latin typeface="Times New Roman"/>
                <a:ea typeface="Times New Roman"/>
              </a:rPr>
              <a:t> </a:t>
            </a:r>
            <a:endParaRPr lang="ru-RU" sz="2400" dirty="0"/>
          </a:p>
        </p:txBody>
      </p:sp>
      <p:pic>
        <p:nvPicPr>
          <p:cNvPr id="1028" name="Picture 4" descr="https://papikpro.com/uploads/posts/2022-12/1671011121_papikpro-com-p-kak-sdelat-poetapno-podelki-rospis-po-dere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84" y="2092780"/>
            <a:ext cx="7396716" cy="516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576</TotalTime>
  <Words>305</Words>
  <Application>Microsoft Office PowerPoint</Application>
  <PresentationFormat>Произвольный</PresentationFormat>
  <Paragraphs>69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   Хохломская роспись как традиционный художественный промысел возникла в XVII веке в Нижегородской губернии и получила свое название от крупного торгового села Хохлома, куда на торги свозились все деревянные изделия: блюда, ложки, вазы, солонки, ковши-утицы, детская мебель. Посуду изготавливали из липы, берёзы, ольхи, осины. Фон. «верховой» (когда узор наносится красной или черной краской на золотистую поверхность фона) и «фоновую» (наоборот, красным или черным цветом закрашивают золотой фон, а сами узоры остаются золотыми. Для изделий Хохломы характерное сочетание красного и черного цвета с золотистым. Главным мотивом хохломской росписи является – травка. Травка – это узор из тонких стеблей, цветов и ягод. Кроме растительных узоров, мастера любят изображать рыб, птиц и особенно – петухов.  В хохломской росписи используют такие цвета как: золотой, красный, черный, немного зеленого.      </vt:lpstr>
      <vt:lpstr>Презентация PowerPoint</vt:lpstr>
      <vt:lpstr>Презентация PowerPoint</vt:lpstr>
      <vt:lpstr>Презентация PowerPoint</vt:lpstr>
      <vt:lpstr> </vt:lpstr>
      <vt:lpstr>Как учитель, я стараюсь организовать,  восприятие детьми всей информации, заложенной в текст, помочь им представить себе образные картины, нарисованные автором, понять авторскую мысль и по мере возможности увидеть, как все это можно изобразить на листе бумаги.  Сформировать читательские умения и навыки на своих уроках изобразительного искусства. 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Администратор1</cp:lastModifiedBy>
  <cp:revision>67</cp:revision>
  <dcterms:created xsi:type="dcterms:W3CDTF">2018-01-01T05:00:44Z</dcterms:created>
  <dcterms:modified xsi:type="dcterms:W3CDTF">2023-03-05T18:02:49Z</dcterms:modified>
</cp:coreProperties>
</file>