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342" y="14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E99AAC4-F5DF-4FFD-9C44-1BEB528D4725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E0EBA20-5154-4A64-95E9-B3C73082E7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20888"/>
            <a:ext cx="7922688" cy="2061756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Взаимоотношения родителя с ребенком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4725144"/>
            <a:ext cx="3511043" cy="126062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 smtClean="0"/>
              <a:t>Подготовила</a:t>
            </a:r>
          </a:p>
          <a:p>
            <a:pPr algn="ctr"/>
            <a:r>
              <a:rPr lang="ru-RU" b="1" dirty="0" smtClean="0"/>
              <a:t> педагог-психолог </a:t>
            </a:r>
          </a:p>
          <a:p>
            <a:pPr algn="ctr"/>
            <a:r>
              <a:rPr lang="ru-RU" b="1" dirty="0" smtClean="0"/>
              <a:t>Гладкова А.И.</a:t>
            </a:r>
          </a:p>
          <a:p>
            <a:pPr algn="ctr"/>
            <a:r>
              <a:rPr lang="ru-RU" b="1" dirty="0" smtClean="0"/>
              <a:t>МБОУ «Зеленогорская СШ»</a:t>
            </a:r>
            <a:endParaRPr lang="ru-RU" b="1" dirty="0"/>
          </a:p>
        </p:txBody>
      </p:sp>
      <p:pic>
        <p:nvPicPr>
          <p:cNvPr id="1026" name="Picture 2" descr="C:\Users\Зеленогоша\Desktop\semya-schast-ivaya-656422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0"/>
            <a:ext cx="2485626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232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4385"/>
              </p:ext>
            </p:extLst>
          </p:nvPr>
        </p:nvGraphicFramePr>
        <p:xfrm>
          <a:off x="395536" y="260648"/>
          <a:ext cx="8352929" cy="6466144"/>
        </p:xfrm>
        <a:graphic>
          <a:graphicData uri="http://schemas.openxmlformats.org/drawingml/2006/table">
            <a:tbl>
              <a:tblPr/>
              <a:tblGrid>
                <a:gridCol w="6230463"/>
                <a:gridCol w="821599"/>
                <a:gridCol w="890066"/>
                <a:gridCol w="410801"/>
              </a:tblGrid>
              <a:tr h="178188">
                <a:tc>
                  <a:txBody>
                    <a:bodyPr/>
                    <a:lstStyle/>
                    <a:p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847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Можете ли Вы: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Могу и всегда так поступаю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Могу, но не всегда так поступаю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Не могу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1. В любой момент оставить все свои дела и заняться ребенком?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85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2. Посоветоваться с ребенком, невзирая на его возраст?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3. Признаться в ошибке, совершенной по отношению к нему?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385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4. Извиниться перед ребенком в случае своей неправоты?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5. Сохранить самообладание, даже если поступок ребенка вывел Вас из себя?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93"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6. Поставить себя на место ребенка?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7. Поверить хотя бы на минуту, что Вы добрая фея (прекрасный принц)?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:8. Рассказать ребенку поучительный случай из детства, представляющий Вас в невыгодном свете?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9. Всегда воздерживаться от употребления слов и выражений, которые могут ранить ребенка?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10. Пообещать ребенку исполнить его желание за хорошее поведение?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325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11. Выделить ребенку один день, когда он может делать, что желает, и вести себя, как хочет, и ни во что не вмешиваться?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6325">
                <a:tc>
                  <a:txBody>
                    <a:bodyPr/>
                    <a:lstStyle/>
                    <a:p>
                      <a:r>
                        <a:rPr lang="ru-RU" sz="1200" b="1">
                          <a:effectLst/>
                          <a:latin typeface="Times New Roman"/>
                          <a:ea typeface="Times New Roman"/>
                        </a:rPr>
                        <a:t>12. Не прореагировать, если Ваш ребенок ударил, грубо толкнул или просто незаслуженно обидел другого ребенка?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17">
                <a:tc>
                  <a:txBody>
                    <a:bodyPr/>
                    <a:lstStyle/>
                    <a:p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13. Устоять против детских просьб и слез, если уверены, что это каприз, мимолетная прихоть?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136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92696"/>
            <a:ext cx="799288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ffectLst/>
                <a:latin typeface="Times New Roman"/>
                <a:ea typeface="Times New Roman"/>
              </a:rPr>
              <a:t>Если Вы набрали от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30 до 39 очков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, значит, ребенок – самая большая ценность в Вашей жизни. Вы стремитесь не только понять, но и узнать его, относитесь к нему с уважением, придерживаетесь прогрессивных принципов воспитания и постоянной линии поведения. Другими словами, Вы действуете правильно и можете надеяться на хорошие результаты. </a:t>
            </a:r>
          </a:p>
          <a:p>
            <a:pPr algn="just"/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Сумма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от 16 до 30 очков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: забота о ребенке для Вас вопрос первостепенной важности. Вы обладаете способностями воспитателя, но на практике не всегда применяете их последовательно и целенаправленно. Порой Вы чересчур строги, в других случаях – излишне мягки; кроме того, Вы склонны компромиссам, которые ослабляют воспитательный эффект. Вам следует серьезно задуматься над своим подходом к воспитанию ребенка.</a:t>
            </a:r>
          </a:p>
          <a:p>
            <a:pPr algn="just"/>
            <a:r>
              <a:rPr lang="ru-RU" dirty="0" smtClean="0">
                <a:effectLst/>
                <a:latin typeface="Times New Roman"/>
                <a:ea typeface="Times New Roman"/>
              </a:rPr>
              <a:t/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Число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очков менее 16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говорит о том, что у Вас серьезные проблемы с воспитанием ребенка. Вам недостает либо знания, либо желания добиться этого, а возможно, того и другого. Советуем обратиться к помощи специалистов - педагогов и психологов, познакомиться с публикациями по вопросам.</a:t>
            </a:r>
            <a:endParaRPr lang="ru-RU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11716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Зеленогоша\Desktop\profilaktichieskaia-psikhologho-piedaghoghichieskaia-proghramma-komplieksnaia-profilaktika-zavisimostiei-sriedstvami-art-tierapii-v-dietskoi-i-podrostkovoi-sriedie_2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61" y="2852936"/>
            <a:ext cx="7356042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00365" y="134873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dirty="0" smtClean="0">
                <a:solidFill>
                  <a:srgbClr val="000000"/>
                </a:solidFill>
                <a:effectLst/>
                <a:latin typeface="PT Sans"/>
              </a:rPr>
              <a:t>Определение эмоционального уровня самооценки, автор А.В. Захарова</a:t>
            </a:r>
            <a:endParaRPr lang="ru-RU" b="0" i="0" dirty="0" smtClean="0">
              <a:solidFill>
                <a:srgbClr val="000000"/>
              </a:solidFill>
              <a:effectLst/>
              <a:latin typeface="PT Sans"/>
            </a:endParaRPr>
          </a:p>
          <a:p>
            <a:pPr algn="ctr"/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Представь, что изображенный на рисунке ряд кружков - это люди. Укажи, где находишься ты.</a:t>
            </a:r>
            <a:endParaRPr lang="ru-RU" b="0" i="0" dirty="0">
              <a:solidFill>
                <a:srgbClr val="000000"/>
              </a:solidFill>
              <a:effectLst/>
              <a:latin typeface="PT Sans"/>
            </a:endParaRPr>
          </a:p>
        </p:txBody>
      </p:sp>
    </p:spTree>
    <p:extLst>
      <p:ext uri="{BB962C8B-B14F-4D97-AF65-F5344CB8AC3E}">
        <p14:creationId xmlns:p14="http://schemas.microsoft.com/office/powerpoint/2010/main" val="320079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1939925"/>
            <a:ext cx="7900987" cy="187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 descr="C:\Users\Зеленогоша\Desktop\1639663757-984294-104334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612883"/>
            <a:ext cx="2987824" cy="24040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21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Зеленогоша\Desktop\7616d063426b03f49abdeb6b08ee3b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33" y="107250"/>
            <a:ext cx="9001000" cy="6490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930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47667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0" u="none" strike="noStrike" dirty="0" smtClean="0">
              <a:solidFill>
                <a:srgbClr val="000000"/>
              </a:solidFill>
              <a:effectLst/>
              <a:latin typeface="Times New Roman"/>
            </a:endParaRPr>
          </a:p>
          <a:p>
            <a:endParaRPr lang="ru-RU" b="1" dirty="0">
              <a:solidFill>
                <a:srgbClr val="0070C0"/>
              </a:solidFill>
              <a:latin typeface="Times New Roman"/>
            </a:endParaRPr>
          </a:p>
          <a:p>
            <a:r>
              <a:rPr lang="ru-RU" b="1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"ЛЮБИМОЕ ЖИВОТНОЕ" </a:t>
            </a:r>
            <a:br>
              <a:rPr lang="ru-RU" b="1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 </a:t>
            </a:r>
            <a:b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Чем серьёзнее вы ответите на этот тест, тем </a:t>
            </a:r>
            <a:r>
              <a:rPr lang="ru-RU" b="0" i="0" u="none" strike="noStrike" dirty="0" err="1" smtClean="0">
                <a:solidFill>
                  <a:srgbClr val="0070C0"/>
                </a:solidFill>
                <a:effectLst/>
                <a:latin typeface="Times New Roman"/>
              </a:rPr>
              <a:t>забавнее</a:t>
            </a: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 всегда результат. Правило немного другое на этот раз: подумать недолго и ответить. </a:t>
            </a:r>
            <a:b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1. Назовите своё любимое животное. Какое оно? Какие у него качества, которые вам в нём нравятся, а какие не нравятся. Лучше описывать качества внутренние (независимость, игривость), чем внешние (длинная шерсть, красивые глаза). </a:t>
            </a:r>
            <a:b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2. Теперь вспомните животное, которое у вас стоит на втором месте по </a:t>
            </a:r>
            <a:r>
              <a:rPr lang="ru-RU" b="0" i="0" u="none" strike="noStrike" dirty="0" err="1" smtClean="0">
                <a:solidFill>
                  <a:srgbClr val="0070C0"/>
                </a:solidFill>
                <a:effectLst/>
                <a:latin typeface="Times New Roman"/>
              </a:rPr>
              <a:t>любимости</a:t>
            </a: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 после животного из вопроса 1. Оно тоже вам очень нравится, но всё же чуть меньше. Какие у него качества? </a:t>
            </a:r>
            <a:b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</a:br>
            <a:r>
              <a:rPr lang="ru-RU" b="0" i="0" u="none" strike="noStrike" dirty="0" smtClean="0">
                <a:solidFill>
                  <a:srgbClr val="0070C0"/>
                </a:solidFill>
                <a:effectLst/>
                <a:latin typeface="Times New Roman"/>
              </a:rPr>
              <a:t>3. Наконец, подумайте о животном, которое стоит на третьем месте. Оно тоже очень хорошее, но первые два вам нравятся больше. А какие его внутренние качества?</a:t>
            </a:r>
            <a:endParaRPr lang="ru-RU" sz="1600" b="0" i="0" dirty="0" smtClean="0">
              <a:solidFill>
                <a:srgbClr val="0070C0"/>
              </a:solidFill>
              <a:effectLst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0345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1235" y="4581128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srgbClr val="0070C0"/>
                </a:solidFill>
                <a:latin typeface="Times New Roman"/>
              </a:rPr>
              <a:t>1.Первое животное, его качества - то, как вы думаете относительно того, как Вас представляют другие люди, каким они Вас видят. </a:t>
            </a:r>
            <a:br>
              <a:rPr lang="ru-RU" dirty="0">
                <a:solidFill>
                  <a:srgbClr val="0070C0"/>
                </a:solidFill>
                <a:latin typeface="Times New Roman"/>
              </a:rPr>
            </a:br>
            <a:r>
              <a:rPr lang="ru-RU" dirty="0">
                <a:solidFill>
                  <a:srgbClr val="0070C0"/>
                </a:solidFill>
                <a:latin typeface="Times New Roman"/>
              </a:rPr>
              <a:t>2. Второе животное - то, как другие люди видят, оценивают Вас на самом деле. </a:t>
            </a:r>
            <a:br>
              <a:rPr lang="ru-RU" dirty="0">
                <a:solidFill>
                  <a:srgbClr val="0070C0"/>
                </a:solidFill>
                <a:latin typeface="Times New Roman"/>
              </a:rPr>
            </a:br>
            <a:r>
              <a:rPr lang="ru-RU" dirty="0">
                <a:solidFill>
                  <a:srgbClr val="0070C0"/>
                </a:solidFill>
                <a:latin typeface="Times New Roman"/>
              </a:rPr>
              <a:t>3. Наконец, третье животное - это то, что вы представляете из себя на самом деле. </a:t>
            </a:r>
            <a:endParaRPr lang="ru-RU" sz="1600" dirty="0">
              <a:solidFill>
                <a:srgbClr val="0070C0"/>
              </a:solidFill>
              <a:latin typeface="Calibri"/>
            </a:endParaRPr>
          </a:p>
        </p:txBody>
      </p:sp>
      <p:pic>
        <p:nvPicPr>
          <p:cNvPr id="6146" name="Picture 2" descr="C:\Users\Зеленогоша\Desktop\62541126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08720"/>
            <a:ext cx="4392488" cy="32943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11873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197</TotalTime>
  <Words>380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Остин</vt:lpstr>
      <vt:lpstr>Взаимоотношения родителя с ребенком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Взаимо- отношения родителя с ребенком</dc:title>
  <dc:creator>Зеленогоша</dc:creator>
  <cp:lastModifiedBy>Зеленогоша</cp:lastModifiedBy>
  <cp:revision>7</cp:revision>
  <dcterms:created xsi:type="dcterms:W3CDTF">2025-04-29T08:51:33Z</dcterms:created>
  <dcterms:modified xsi:type="dcterms:W3CDTF">2025-04-29T12:09:07Z</dcterms:modified>
</cp:coreProperties>
</file>