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7" r:id="rId2"/>
    <p:sldId id="492" r:id="rId3"/>
    <p:sldId id="493" r:id="rId4"/>
    <p:sldId id="495" r:id="rId5"/>
    <p:sldId id="351" r:id="rId6"/>
    <p:sldId id="336" r:id="rId7"/>
    <p:sldId id="352" r:id="rId8"/>
    <p:sldId id="497" r:id="rId9"/>
    <p:sldId id="313" r:id="rId10"/>
    <p:sldId id="292" r:id="rId11"/>
    <p:sldId id="490" r:id="rId12"/>
    <p:sldId id="311" r:id="rId13"/>
    <p:sldId id="499" r:id="rId14"/>
    <p:sldId id="498" r:id="rId15"/>
    <p:sldId id="500" r:id="rId16"/>
    <p:sldId id="501" r:id="rId17"/>
    <p:sldId id="502" r:id="rId18"/>
    <p:sldId id="293" r:id="rId19"/>
  </p:sldIdLst>
  <p:sldSz cx="12192000" cy="6858000"/>
  <p:notesSz cx="6858000" cy="9144000"/>
  <p:embeddedFontLst>
    <p:embeddedFont>
      <p:font typeface="Arial Unicode MS" panose="020B0604020202020204" pitchFamily="34" charset="-128"/>
      <p:regular r:id="rId21"/>
    </p:embeddedFont>
    <p:embeddedFont>
      <p:font typeface="Modak" panose="020B0604020202020204" charset="0"/>
      <p:regular r:id="rId22"/>
    </p:embeddedFont>
    <p:embeddedFont>
      <p:font typeface="맑은 고딕" panose="020B0503020000020004" pitchFamily="34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91A"/>
    <a:srgbClr val="F19C19"/>
    <a:srgbClr val="FDEE58"/>
    <a:srgbClr val="F6CB39"/>
    <a:srgbClr val="FF6C73"/>
    <a:srgbClr val="FFBBBF"/>
    <a:srgbClr val="FBAAAF"/>
    <a:srgbClr val="116391"/>
    <a:srgbClr val="32A5E6"/>
    <a:srgbClr val="4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7" autoAdjust="0"/>
    <p:restoredTop sz="94660"/>
  </p:normalViewPr>
  <p:slideViewPr>
    <p:cSldViewPr snapToGrid="0">
      <p:cViewPr varScale="1">
        <p:scale>
          <a:sx n="47" d="100"/>
          <a:sy n="47" d="100"/>
        </p:scale>
        <p:origin x="-10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2024-11-25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pptmon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://pptmon.com/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pptmon.com/" TargetMode="Externa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pptmon.com/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79163576-6338-494A-A5F6-566F69047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50119883-EB3E-46CC-8E37-277B98ED861C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="" xmlns:a16="http://schemas.microsoft.com/office/drawing/2014/main" id="{BB683083-6062-42D2-A735-97C2DDD21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 flipH="1">
            <a:off x="314435" y="3277920"/>
            <a:ext cx="4943233" cy="3580080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="" xmlns:a16="http://schemas.microsoft.com/office/drawing/2014/main" id="{4849389F-0934-4228-A0C2-368BF47E73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324" y="150130"/>
            <a:ext cx="5554034" cy="2741505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47" name="그림 46">
            <a:extLst>
              <a:ext uri="{FF2B5EF4-FFF2-40B4-BE49-F238E27FC236}">
                <a16:creationId xmlns="" xmlns:a16="http://schemas.microsoft.com/office/drawing/2014/main" id="{9C4B6683-9A1E-46C3-A2BC-3AAD407136B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158" y="166855"/>
            <a:ext cx="5610853" cy="2571049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48" name="그림 47">
            <a:extLst>
              <a:ext uri="{FF2B5EF4-FFF2-40B4-BE49-F238E27FC236}">
                <a16:creationId xmlns="" xmlns:a16="http://schemas.microsoft.com/office/drawing/2014/main" id="{262DF07A-9BA5-410E-BF03-217FB70461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324" y="3673281"/>
            <a:ext cx="5518523" cy="318185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33B15FE8-A684-4240-A1E6-AF17240BE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8"/>
          <a:stretch/>
        </p:blipFill>
        <p:spPr>
          <a:xfrm>
            <a:off x="0" y="4456095"/>
            <a:ext cx="3922436" cy="2401905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9" name="Graphic 3">
            <a:hlinkClick r:id="rId3"/>
            <a:extLst>
              <a:ext uri="{FF2B5EF4-FFF2-40B4-BE49-F238E27FC236}">
                <a16:creationId xmlns="" xmlns:a16="http://schemas.microsoft.com/office/drawing/2014/main" id="{F7913570-6CB2-43A0-A172-2ECC01326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="" xmlns:a16="http://schemas.microsoft.com/office/drawing/2014/main" id="{30030354-0B43-41DE-8E25-2CB0F9E34D0E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="" xmlns:a16="http://schemas.microsoft.com/office/drawing/2014/main" id="{ACD4287D-7672-4652-A744-417EE9EC7326}"/>
              </a:ext>
            </a:extLst>
          </p:cNvPr>
          <p:cNvSpPr/>
          <p:nvPr userDrawn="1"/>
        </p:nvSpPr>
        <p:spPr>
          <a:xfrm>
            <a:off x="934710" y="1249200"/>
            <a:ext cx="4359600" cy="4359600"/>
          </a:xfrm>
          <a:prstGeom prst="roundRect">
            <a:avLst>
              <a:gd name="adj" fmla="val 4303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8" name="그림 개체 틀 12">
            <a:extLst>
              <a:ext uri="{FF2B5EF4-FFF2-40B4-BE49-F238E27FC236}">
                <a16:creationId xmlns="" xmlns:a16="http://schemas.microsoft.com/office/drawing/2014/main" id="{406557D7-B93E-417B-BA04-530B4850F5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17590" y="1428751"/>
            <a:ext cx="4000509" cy="4000498"/>
          </a:xfrm>
          <a:prstGeom prst="roundRect">
            <a:avLst>
              <a:gd name="adj" fmla="val 249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7E93FACD-C964-4C95-8409-6689C09F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r="2801"/>
          <a:stretch/>
        </p:blipFill>
        <p:spPr>
          <a:xfrm>
            <a:off x="8142181" y="0"/>
            <a:ext cx="4049819" cy="2379828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42336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3">
            <a:hlinkClick r:id="rId2"/>
            <a:extLst>
              <a:ext uri="{FF2B5EF4-FFF2-40B4-BE49-F238E27FC236}">
                <a16:creationId xmlns="" xmlns:a16="http://schemas.microsoft.com/office/drawing/2014/main" id="{AB053497-7412-462E-9A58-217B088F6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6" name="TextBox 15">
            <a:hlinkClick r:id="rId5"/>
            <a:extLst>
              <a:ext uri="{FF2B5EF4-FFF2-40B4-BE49-F238E27FC236}">
                <a16:creationId xmlns="" xmlns:a16="http://schemas.microsoft.com/office/drawing/2014/main" id="{83EF7ADA-0630-4725-B462-29BF182754F4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="" xmlns:a16="http://schemas.microsoft.com/office/drawing/2014/main" id="{F51625D2-CF12-4216-A33D-862F5FF9D920}"/>
              </a:ext>
            </a:extLst>
          </p:cNvPr>
          <p:cNvSpPr/>
          <p:nvPr userDrawn="1"/>
        </p:nvSpPr>
        <p:spPr>
          <a:xfrm>
            <a:off x="1013035" y="1065028"/>
            <a:ext cx="4932335" cy="2156400"/>
          </a:xfrm>
          <a:prstGeom prst="roundRect">
            <a:avLst>
              <a:gd name="adj" fmla="val 4004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="" xmlns:a16="http://schemas.microsoft.com/office/drawing/2014/main" id="{729CE2D9-CC87-4D96-BA66-6A0E251523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="" xmlns:a16="http://schemas.microsoft.com/office/drawing/2014/main" id="{ED2FDECD-357E-4979-8CF9-83736B2FCD61}"/>
              </a:ext>
            </a:extLst>
          </p:cNvPr>
          <p:cNvSpPr/>
          <p:nvPr userDrawn="1"/>
        </p:nvSpPr>
        <p:spPr>
          <a:xfrm>
            <a:off x="6156535" y="1065028"/>
            <a:ext cx="4932335" cy="2156400"/>
          </a:xfrm>
          <a:prstGeom prst="roundRect">
            <a:avLst>
              <a:gd name="adj" fmla="val 4004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0" name="그림 개체 틀 17">
            <a:extLst>
              <a:ext uri="{FF2B5EF4-FFF2-40B4-BE49-F238E27FC236}">
                <a16:creationId xmlns="" xmlns:a16="http://schemas.microsoft.com/office/drawing/2014/main" id="{335BF329-1853-4529-B22E-FDA48C0591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="" xmlns:a16="http://schemas.microsoft.com/office/drawing/2014/main" id="{6F4F6FBD-D78C-495E-846F-9D2C8D84E292}"/>
              </a:ext>
            </a:extLst>
          </p:cNvPr>
          <p:cNvSpPr/>
          <p:nvPr userDrawn="1"/>
        </p:nvSpPr>
        <p:spPr>
          <a:xfrm>
            <a:off x="1013035" y="3636572"/>
            <a:ext cx="4932335" cy="2156400"/>
          </a:xfrm>
          <a:prstGeom prst="roundRect">
            <a:avLst>
              <a:gd name="adj" fmla="val 4004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2" name="그림 개체 틀 17">
            <a:extLst>
              <a:ext uri="{FF2B5EF4-FFF2-40B4-BE49-F238E27FC236}">
                <a16:creationId xmlns="" xmlns:a16="http://schemas.microsoft.com/office/drawing/2014/main" id="{130D6439-CED8-4BA6-B2DA-710FC58C8E8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="" xmlns:a16="http://schemas.microsoft.com/office/drawing/2014/main" id="{AC084AFF-CEAA-4B5F-A1C2-534898B7EED3}"/>
              </a:ext>
            </a:extLst>
          </p:cNvPr>
          <p:cNvSpPr/>
          <p:nvPr userDrawn="1"/>
        </p:nvSpPr>
        <p:spPr>
          <a:xfrm>
            <a:off x="6156535" y="3636572"/>
            <a:ext cx="4932335" cy="2156400"/>
          </a:xfrm>
          <a:prstGeom prst="roundRect">
            <a:avLst>
              <a:gd name="adj" fmla="val 4004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4" name="그림 개체 틀 17">
            <a:extLst>
              <a:ext uri="{FF2B5EF4-FFF2-40B4-BE49-F238E27FC236}">
                <a16:creationId xmlns="" xmlns:a16="http://schemas.microsoft.com/office/drawing/2014/main" id="{398E24CD-A72B-440D-8A14-E2D2B5B411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31750">
            <a:noFill/>
          </a:ln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F828C9F2-1D30-43CC-98E4-1D77C1349A2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36" y="4363899"/>
            <a:ext cx="3281464" cy="2494101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0F214732-FF10-43A4-AFB0-F33EA800E14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6931" cy="1819892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3870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414060C4-A87B-4147-902A-BCAF26595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" r="9241"/>
          <a:stretch/>
        </p:blipFill>
        <p:spPr>
          <a:xfrm>
            <a:off x="9436973" y="0"/>
            <a:ext cx="2755027" cy="1849027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4" name="Graphic 3">
            <a:hlinkClick r:id="rId3"/>
            <a:extLst>
              <a:ext uri="{FF2B5EF4-FFF2-40B4-BE49-F238E27FC236}">
                <a16:creationId xmlns="" xmlns:a16="http://schemas.microsoft.com/office/drawing/2014/main" id="{8BF10901-B209-4730-AE1D-DFD0277A6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5" name="TextBox 14">
            <a:hlinkClick r:id="rId6"/>
            <a:extLst>
              <a:ext uri="{FF2B5EF4-FFF2-40B4-BE49-F238E27FC236}">
                <a16:creationId xmlns="" xmlns:a16="http://schemas.microsoft.com/office/drawing/2014/main" id="{A31E2537-7B9C-4490-BB1D-4C3632719FD7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="" xmlns:a16="http://schemas.microsoft.com/office/drawing/2014/main" id="{0E4D2263-68FB-42E0-861A-50DF5C8A0AC4}"/>
              </a:ext>
            </a:extLst>
          </p:cNvPr>
          <p:cNvSpPr/>
          <p:nvPr userDrawn="1"/>
        </p:nvSpPr>
        <p:spPr>
          <a:xfrm>
            <a:off x="696425" y="1027460"/>
            <a:ext cx="3146400" cy="4978703"/>
          </a:xfrm>
          <a:prstGeom prst="roundRect">
            <a:avLst>
              <a:gd name="adj" fmla="val 610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="" xmlns:a16="http://schemas.microsoft.com/office/drawing/2014/main" id="{02ACFA56-6100-457C-810E-B20323AEDCC8}"/>
              </a:ext>
            </a:extLst>
          </p:cNvPr>
          <p:cNvSpPr/>
          <p:nvPr userDrawn="1"/>
        </p:nvSpPr>
        <p:spPr>
          <a:xfrm>
            <a:off x="4522800" y="1027460"/>
            <a:ext cx="3146400" cy="4978703"/>
          </a:xfrm>
          <a:prstGeom prst="roundRect">
            <a:avLst>
              <a:gd name="adj" fmla="val 610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67E4DA7B-2008-4125-8830-A32322124709}"/>
              </a:ext>
            </a:extLst>
          </p:cNvPr>
          <p:cNvSpPr/>
          <p:nvPr userDrawn="1"/>
        </p:nvSpPr>
        <p:spPr>
          <a:xfrm>
            <a:off x="8349175" y="1027460"/>
            <a:ext cx="3146400" cy="4978703"/>
          </a:xfrm>
          <a:prstGeom prst="roundRect">
            <a:avLst>
              <a:gd name="adj" fmla="val 610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1" name="그림 개체 틀 4">
            <a:extLst>
              <a:ext uri="{FF2B5EF4-FFF2-40B4-BE49-F238E27FC236}">
                <a16:creationId xmlns="" xmlns:a16="http://schemas.microsoft.com/office/drawing/2014/main" id="{8D5B6B40-2CAA-40C1-ADFD-952538D497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1117600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="" xmlns:a16="http://schemas.microsoft.com/office/drawing/2014/main" id="{55A50A6C-DBCE-45AA-86C6-DADF6C466F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1117600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="" xmlns:a16="http://schemas.microsoft.com/office/drawing/2014/main" id="{DC82643B-E5F5-4AAF-9581-2D347E2D4E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1117600"/>
            <a:ext cx="2964566" cy="2087722"/>
          </a:xfrm>
          <a:prstGeom prst="roundRect">
            <a:avLst>
              <a:gd name="adj" fmla="val 533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40DBC4D3-83FA-4AFE-83F8-FE0253A67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b="6535"/>
          <a:stretch/>
        </p:blipFill>
        <p:spPr>
          <a:xfrm>
            <a:off x="0" y="4790665"/>
            <a:ext cx="2989368" cy="2067335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96388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E55EC49E-16AF-4977-8A3F-0262A09EA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b="9312"/>
          <a:stretch/>
        </p:blipFill>
        <p:spPr>
          <a:xfrm>
            <a:off x="-1" y="5301130"/>
            <a:ext cx="3208818" cy="1556870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484C82B0-A0C4-4BBF-BA77-3B5A05E68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" r="17449"/>
          <a:stretch/>
        </p:blipFill>
        <p:spPr>
          <a:xfrm>
            <a:off x="9323247" y="-1"/>
            <a:ext cx="2868754" cy="1971267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9A3A42B9-19CF-4E49-828F-A557C5E762AC}"/>
              </a:ext>
            </a:extLst>
          </p:cNvPr>
          <p:cNvSpPr/>
          <p:nvPr userDrawn="1"/>
        </p:nvSpPr>
        <p:spPr>
          <a:xfrm>
            <a:off x="10069800" y="608400"/>
            <a:ext cx="1513899" cy="5641200"/>
          </a:xfrm>
          <a:prstGeom prst="roundRect">
            <a:avLst>
              <a:gd name="adj" fmla="val 1112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="" xmlns:a16="http://schemas.microsoft.com/office/drawing/2014/main" id="{8E2F0D2F-F023-4B74-8BF8-80B7683A4A54}"/>
              </a:ext>
            </a:extLst>
          </p:cNvPr>
          <p:cNvSpPr/>
          <p:nvPr userDrawn="1"/>
        </p:nvSpPr>
        <p:spPr>
          <a:xfrm>
            <a:off x="608301" y="608400"/>
            <a:ext cx="4244400" cy="5641200"/>
          </a:xfrm>
          <a:prstGeom prst="roundRect">
            <a:avLst>
              <a:gd name="adj" fmla="val 4571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2" name="그림 개체 틀 4">
            <a:extLst>
              <a:ext uri="{FF2B5EF4-FFF2-40B4-BE49-F238E27FC236}">
                <a16:creationId xmlns="" xmlns:a16="http://schemas.microsoft.com/office/drawing/2014/main" id="{99B56188-E21E-49C4-B79A-5927A9BA7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="" xmlns:a16="http://schemas.microsoft.com/office/drawing/2014/main" id="{5098896E-7800-45A0-9761-A11FE876F8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6634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4"/>
            <a:extLst>
              <a:ext uri="{FF2B5EF4-FFF2-40B4-BE49-F238E27FC236}">
                <a16:creationId xmlns="" xmlns:a16="http://schemas.microsoft.com/office/drawing/2014/main" id="{93E31999-8A8C-4A35-AD19-C68D705A3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7"/>
            <a:extLst>
              <a:ext uri="{FF2B5EF4-FFF2-40B4-BE49-F238E27FC236}">
                <a16:creationId xmlns="" xmlns:a16="http://schemas.microsoft.com/office/drawing/2014/main" id="{46497A66-8089-4832-B02A-AA92FAA3005E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4891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  <a:extLst>
              <a:ext uri="{FF2B5EF4-FFF2-40B4-BE49-F238E27FC236}">
                <a16:creationId xmlns="" xmlns:a16="http://schemas.microsoft.com/office/drawing/2014/main" id="{4BB744C3-5BE6-4C27-AD63-EAEF4F08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  <a:extLst>
              <a:ext uri="{FF2B5EF4-FFF2-40B4-BE49-F238E27FC236}">
                <a16:creationId xmlns="" xmlns:a16="http://schemas.microsoft.com/office/drawing/2014/main" id="{449C02F0-6601-47D3-9D8A-05A9043D0C00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FCD771F9-E249-43FB-8C90-CD1600346B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582" y="4886757"/>
            <a:ext cx="3558418" cy="1971243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C56CB21F-9ED4-4A57-A49E-BB7FE2A43E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6896" cy="2082299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sp>
        <p:nvSpPr>
          <p:cNvPr id="9" name="사각형: 둥근 모서리 8">
            <a:extLst>
              <a:ext uri="{FF2B5EF4-FFF2-40B4-BE49-F238E27FC236}">
                <a16:creationId xmlns="" xmlns:a16="http://schemas.microsoft.com/office/drawing/2014/main" id="{F98CD684-9753-4612-8CA3-426C93B79924}"/>
              </a:ext>
            </a:extLst>
          </p:cNvPr>
          <p:cNvSpPr/>
          <p:nvPr userDrawn="1"/>
        </p:nvSpPr>
        <p:spPr>
          <a:xfrm>
            <a:off x="869118" y="1017000"/>
            <a:ext cx="3247200" cy="4824000"/>
          </a:xfrm>
          <a:prstGeom prst="roundRect">
            <a:avLst>
              <a:gd name="adj" fmla="val 4810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F734E9C3-BB96-4593-9FD3-F76CACE34071}"/>
              </a:ext>
            </a:extLst>
          </p:cNvPr>
          <p:cNvSpPr/>
          <p:nvPr userDrawn="1"/>
        </p:nvSpPr>
        <p:spPr>
          <a:xfrm>
            <a:off x="4594511" y="1017000"/>
            <a:ext cx="3247200" cy="4824000"/>
          </a:xfrm>
          <a:prstGeom prst="roundRect">
            <a:avLst>
              <a:gd name="adj" fmla="val 4810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11" name="그림 개체 틀 4">
            <a:extLst>
              <a:ext uri="{FF2B5EF4-FFF2-40B4-BE49-F238E27FC236}">
                <a16:creationId xmlns="" xmlns:a16="http://schemas.microsoft.com/office/drawing/2014/main" id="{A5072613-C973-4FDA-875E-A2A4312D50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9588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="" xmlns:a16="http://schemas.microsoft.com/office/drawing/2014/main" id="{F3B9F351-0E50-4E16-9C8C-4B1A34A5F5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8498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31981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="" xmlns:a16="http://schemas.microsoft.com/office/drawing/2014/main" id="{8626C4F1-9447-46A5-A17F-7941C9E50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="" xmlns:a16="http://schemas.microsoft.com/office/drawing/2014/main" id="{6B5DE793-0734-4674-B1AC-1DD295F956BD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4D0E4688-769F-444E-8B1F-3FE8F5FEA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8"/>
          <a:stretch/>
        </p:blipFill>
        <p:spPr>
          <a:xfrm>
            <a:off x="10346267" y="3331827"/>
            <a:ext cx="1767910" cy="1675094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A44F6313-AE75-45C7-952C-BFDC311634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955"/>
            <a:ext cx="3595438" cy="2073045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sp>
        <p:nvSpPr>
          <p:cNvPr id="8" name="사각형: 둥근 모서리 7">
            <a:extLst>
              <a:ext uri="{FF2B5EF4-FFF2-40B4-BE49-F238E27FC236}">
                <a16:creationId xmlns="" xmlns:a16="http://schemas.microsoft.com/office/drawing/2014/main" id="{AEEB8D51-9659-495D-B586-D7387D2EEDBF}"/>
              </a:ext>
            </a:extLst>
          </p:cNvPr>
          <p:cNvSpPr/>
          <p:nvPr userDrawn="1"/>
        </p:nvSpPr>
        <p:spPr>
          <a:xfrm>
            <a:off x="607800" y="611872"/>
            <a:ext cx="10976400" cy="3114000"/>
          </a:xfrm>
          <a:prstGeom prst="roundRect">
            <a:avLst>
              <a:gd name="adj" fmla="val 6158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FBAAAF"/>
              </a:solidFill>
              <a:latin typeface="+mj-lt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="" xmlns:a16="http://schemas.microsoft.com/office/drawing/2014/main" id="{B8E5F868-D4EC-4BC6-8988-E76EEBAFB5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701118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96235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4BF33794-BADB-45C1-B2F3-ADFB8ECC2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 flipH="1">
            <a:off x="0" y="4098296"/>
            <a:ext cx="3704092" cy="2682646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3F7955C2-5B85-41E1-AFE2-96CBEAC6B7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576" y="0"/>
            <a:ext cx="4161782" cy="205428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7BA308D9-E8F8-4BDC-9C8E-0A8377432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32" y="139321"/>
            <a:ext cx="4204358" cy="1926554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4520D83C-0926-4C37-BE16-D460FF6288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5672" y="4473756"/>
            <a:ext cx="4135173" cy="2384244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9" name="그림 개체 틀 11">
            <a:extLst>
              <a:ext uri="{FF2B5EF4-FFF2-40B4-BE49-F238E27FC236}">
                <a16:creationId xmlns="" xmlns:a16="http://schemas.microsoft.com/office/drawing/2014/main" id="{DE8E9775-6813-4E8D-8010-04BDEC5CA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74576" y="819753"/>
            <a:ext cx="2361624" cy="5218494"/>
          </a:xfrm>
          <a:prstGeom prst="roundRect">
            <a:avLst>
              <a:gd name="adj" fmla="val 204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6"/>
            <a:extLst>
              <a:ext uri="{FF2B5EF4-FFF2-40B4-BE49-F238E27FC236}">
                <a16:creationId xmlns="" xmlns:a16="http://schemas.microsoft.com/office/drawing/2014/main" id="{6238CF84-CF81-481C-8387-3C295AE1E6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9"/>
            <a:extLst>
              <a:ext uri="{FF2B5EF4-FFF2-40B4-BE49-F238E27FC236}">
                <a16:creationId xmlns="" xmlns:a16="http://schemas.microsoft.com/office/drawing/2014/main" id="{6BFC96A0-19AF-4077-8DDE-B7724F976DC5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3051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5D803AE7-B591-44D0-ACF1-3ECFAA5DA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/>
          <a:stretch/>
        </p:blipFill>
        <p:spPr>
          <a:xfrm>
            <a:off x="155642" y="0"/>
            <a:ext cx="4025963" cy="2207654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C46227A5-F03A-42D9-B29E-DBF4A7244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61" y="166855"/>
            <a:ext cx="4524197" cy="2073113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FB97AC35-4210-4531-9A75-BF6AD9DC1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66" y="4418370"/>
            <a:ext cx="4403934" cy="2439630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7FB5276E-FD6D-4108-B014-F8AE879C7F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8" y="4120574"/>
            <a:ext cx="4048870" cy="2737426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9" name="Graphic 3">
            <a:hlinkClick r:id="rId6"/>
            <a:extLst>
              <a:ext uri="{FF2B5EF4-FFF2-40B4-BE49-F238E27FC236}">
                <a16:creationId xmlns="" xmlns:a16="http://schemas.microsoft.com/office/drawing/2014/main" id="{319B993F-9ED8-4658-BB71-655B2D19A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="" xmlns:a16="http://schemas.microsoft.com/office/drawing/2014/main" id="{8DB48F90-EC96-46A3-8B00-C2510C0ADC2D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="" xmlns:a16="http://schemas.microsoft.com/office/drawing/2014/main" id="{4BA114CC-2FE9-45C5-B23C-FB6B283E12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4273" y="1109778"/>
            <a:ext cx="6988017" cy="4556788"/>
          </a:xfrm>
          <a:prstGeom prst="roundRect">
            <a:avLst>
              <a:gd name="adj" fmla="val 31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010478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>
            <a:extLst>
              <a:ext uri="{FF2B5EF4-FFF2-40B4-BE49-F238E27FC236}">
                <a16:creationId xmlns="" xmlns:a16="http://schemas.microsoft.com/office/drawing/2014/main" id="{F163A027-17D2-42ED-B83A-3A01CDCAA5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55051" y="1856521"/>
            <a:ext cx="6740399" cy="3865781"/>
          </a:xfrm>
          <a:prstGeom prst="roundRect">
            <a:avLst>
              <a:gd name="adj" fmla="val 1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="" xmlns:a16="http://schemas.microsoft.com/office/drawing/2014/main" id="{1CB0DD26-AE3D-422E-9A80-C23A7FED2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  <a:extLst>
              <a:ext uri="{FF2B5EF4-FFF2-40B4-BE49-F238E27FC236}">
                <a16:creationId xmlns="" xmlns:a16="http://schemas.microsoft.com/office/drawing/2014/main" id="{36E75393-4C5B-4DC6-A3DA-62DADB63DE5B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FFB55213-394B-4E4C-8571-96B5C60F6A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36" y="4923957"/>
            <a:ext cx="3300767" cy="1934043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8163FE7A-3C23-4434-96BA-A9A85694B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7"/>
          <a:stretch/>
        </p:blipFill>
        <p:spPr>
          <a:xfrm>
            <a:off x="86180" y="4657135"/>
            <a:ext cx="4007338" cy="2200865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C8829A45-939E-42A7-BE1C-B440687AC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0"/>
          <a:stretch/>
        </p:blipFill>
        <p:spPr>
          <a:xfrm>
            <a:off x="165600" y="176127"/>
            <a:ext cx="3641159" cy="1407140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B4AC7849-7091-478A-BE4A-FCEDB2B44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"/>
          <a:stretch/>
        </p:blipFill>
        <p:spPr>
          <a:xfrm>
            <a:off x="8385242" y="176126"/>
            <a:ext cx="3806757" cy="236211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4488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1">
            <a:extLst>
              <a:ext uri="{FF2B5EF4-FFF2-40B4-BE49-F238E27FC236}">
                <a16:creationId xmlns="" xmlns:a16="http://schemas.microsoft.com/office/drawing/2014/main" id="{2E21ACB6-71A6-4A57-91B2-8E9E573A9AAC}"/>
              </a:ext>
            </a:extLst>
          </p:cNvPr>
          <p:cNvSpPr/>
          <p:nvPr userDrawn="1"/>
        </p:nvSpPr>
        <p:spPr>
          <a:xfrm>
            <a:off x="6249564" y="1584053"/>
            <a:ext cx="5036400" cy="2426400"/>
          </a:xfrm>
          <a:prstGeom prst="roundRect">
            <a:avLst>
              <a:gd name="adj" fmla="val 610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32A5E6"/>
              </a:solidFill>
              <a:latin typeface="+mj-lt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8CE120D2-3C9A-4A62-BACB-8E9FA29F391C}"/>
              </a:ext>
            </a:extLst>
          </p:cNvPr>
          <p:cNvSpPr/>
          <p:nvPr userDrawn="1"/>
        </p:nvSpPr>
        <p:spPr>
          <a:xfrm>
            <a:off x="918738" y="1584053"/>
            <a:ext cx="5036400" cy="2426400"/>
          </a:xfrm>
          <a:prstGeom prst="roundRect">
            <a:avLst>
              <a:gd name="adj" fmla="val 6106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32A5E6"/>
              </a:solidFill>
              <a:latin typeface="+mj-lt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="" xmlns:a16="http://schemas.microsoft.com/office/drawing/2014/main" id="{C69AAE3E-2436-425A-8DD0-F9B199794B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673692"/>
            <a:ext cx="4857162" cy="2247122"/>
          </a:xfrm>
          <a:prstGeom prst="roundRect">
            <a:avLst>
              <a:gd name="adj" fmla="val 329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="" xmlns:a16="http://schemas.microsoft.com/office/drawing/2014/main" id="{7717FC6A-FEBE-4BA2-8495-8537BB4910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39183" y="1673692"/>
            <a:ext cx="4857162" cy="2247122"/>
          </a:xfrm>
          <a:prstGeom prst="roundRect">
            <a:avLst>
              <a:gd name="adj" fmla="val 329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2"/>
            <a:extLst>
              <a:ext uri="{FF2B5EF4-FFF2-40B4-BE49-F238E27FC236}">
                <a16:creationId xmlns="" xmlns:a16="http://schemas.microsoft.com/office/drawing/2014/main" id="{AA0E65AE-281D-4D27-9081-1C62CDCF7D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="" xmlns:a16="http://schemas.microsoft.com/office/drawing/2014/main" id="{A2B25FB6-7511-45A4-A83F-AEA364E81BF9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4E15FA9F-8600-4F91-968E-1A116069DB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508" y="5122751"/>
            <a:ext cx="2961492" cy="1735249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67BB92E7-C475-410B-BAC7-4B3A28019F1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3014" cy="1818541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8149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762D3D03-DA23-4BBB-BA38-5C897122A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29996A92-830E-40AC-805C-F9B65FBD641A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C8EA5696-9CA4-4E0C-BFD8-66DFA09A8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/>
          <a:stretch/>
        </p:blipFill>
        <p:spPr>
          <a:xfrm>
            <a:off x="155642" y="-1"/>
            <a:ext cx="4992949" cy="2737905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2E5BE7C7-8F43-4CEE-8480-AFEC2552C6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05" y="166855"/>
            <a:ext cx="5610853" cy="2571049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94EF71A1-95C4-4ACA-82E3-DB64548D960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79" y="3727484"/>
            <a:ext cx="5461704" cy="3025599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3DD3EF63-A501-4781-A390-576111EDDE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8" y="3419272"/>
            <a:ext cx="5021358" cy="339492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0301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9AD312ED-49DC-4D03-9FC4-FF15EA6C5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="" xmlns:a16="http://schemas.microsoft.com/office/drawing/2014/main" id="{D901730E-82BC-41E2-8758-B65C3470E9CF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9CA9CAB-7FE9-4FB2-BDB0-50F92CD69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5" name="TextBox 4">
            <a:hlinkClick r:id="rId5"/>
            <a:extLst>
              <a:ext uri="{FF2B5EF4-FFF2-40B4-BE49-F238E27FC236}">
                <a16:creationId xmlns="" xmlns:a16="http://schemas.microsoft.com/office/drawing/2014/main" id="{C8762C37-B41F-4AE4-8D9D-F058336AD5E2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C194FDF6-5BBB-4207-ACAD-82589E848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C5223A3B-9E62-412D-A329-A4CE99488A81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C8BF1642-AA2C-4D10-9F25-C751E933DD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30" y="3932516"/>
            <a:ext cx="4545501" cy="2663379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="" xmlns:a16="http://schemas.microsoft.com/office/drawing/2014/main" id="{5F06A4F6-78A5-4F44-8EFB-C4EFB736A4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9" y="3673281"/>
            <a:ext cx="5518523" cy="318185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D8E732B6-059F-4B80-979E-035B1CEA7D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7" y="176126"/>
            <a:ext cx="5014256" cy="3196055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D62A45F5-5D6E-4AC1-A6CE-8336FE6712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"/>
          <a:stretch/>
        </p:blipFill>
        <p:spPr>
          <a:xfrm>
            <a:off x="6949698" y="176126"/>
            <a:ext cx="5242302" cy="3252874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18609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B571D036-8612-4988-9F21-0997E1189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3370D37A-4FC2-4B02-8840-C8B5483E2C13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FBBAB287-9BEF-446C-BB2B-BA0DB5FF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>
            <a:off x="7006803" y="3277920"/>
            <a:ext cx="4943233" cy="3580080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3EEC9DD0-5D59-44E1-AC67-418B2DC4C9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3" y="150130"/>
            <a:ext cx="5554034" cy="2741505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8F4E8D26-4DE3-43FA-953C-6133B509A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/>
          <a:stretch/>
        </p:blipFill>
        <p:spPr>
          <a:xfrm>
            <a:off x="7326658" y="0"/>
            <a:ext cx="4659139" cy="2944381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="" xmlns:a16="http://schemas.microsoft.com/office/drawing/2014/main" id="{70D0EDFA-D429-472D-AB7B-74B86D8E63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" y="4197472"/>
            <a:ext cx="5021358" cy="2634970"/>
          </a:xfrm>
          <a:prstGeom prst="rect">
            <a:avLst/>
          </a:prstGeom>
          <a:effectLst>
            <a:outerShdw blurRad="2286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0008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8D174249-7865-43DA-B30C-E661E41D3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594E1076-1ABD-4B39-A6F0-C2EE8BD862C4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BEE5654B-9431-40D1-A17E-FE10E72EF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4" b="4620"/>
          <a:stretch/>
        </p:blipFill>
        <p:spPr>
          <a:xfrm>
            <a:off x="8752209" y="4873618"/>
            <a:ext cx="3439791" cy="1984382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1BAC25AB-AAE6-4645-A764-951B96A0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4542"/>
          <a:stretch/>
        </p:blipFill>
        <p:spPr>
          <a:xfrm>
            <a:off x="0" y="-1"/>
            <a:ext cx="4277060" cy="2044253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1831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5A61F5F1-6346-4E67-BA46-F8C6DE31E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777F1E16-827B-4CDB-90DD-22741C2871CC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="" xmlns:a16="http://schemas.microsoft.com/office/drawing/2014/main" id="{9336870C-8ACA-49C4-97E6-CB4DF211B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r="2138"/>
          <a:stretch/>
        </p:blipFill>
        <p:spPr>
          <a:xfrm>
            <a:off x="8630332" y="-1"/>
            <a:ext cx="3561668" cy="2338791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9006EC3D-39D0-469C-B3BC-3D7AEC322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b="5671"/>
          <a:stretch/>
        </p:blipFill>
        <p:spPr>
          <a:xfrm>
            <a:off x="-1" y="4916422"/>
            <a:ext cx="3864071" cy="1941578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2735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F18A9CA4-4FBC-4AFA-85CA-7379925E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="" xmlns:a16="http://schemas.microsoft.com/office/drawing/2014/main" id="{E1156C4D-D0DA-4948-8681-648EABA0D517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EF1FE47B-A3E2-4A1B-94CA-CFF74E600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569"/>
          <a:stretch/>
        </p:blipFill>
        <p:spPr>
          <a:xfrm>
            <a:off x="0" y="0"/>
            <a:ext cx="3805780" cy="2102542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7B874701-4C6B-47D3-9ED5-475DE9385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 b="5943"/>
          <a:stretch/>
        </p:blipFill>
        <p:spPr>
          <a:xfrm>
            <a:off x="8481279" y="4097525"/>
            <a:ext cx="3710722" cy="2760476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90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="" xmlns:a16="http://schemas.microsoft.com/office/drawing/2014/main" id="{15C2EB78-E5BD-4852-8803-3A16FDB4F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="" xmlns:a16="http://schemas.microsoft.com/office/drawing/2014/main" id="{E405F9C1-9D21-478A-8BF6-E812EFC9F1E6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BCD8C903-99DA-4BA3-B990-39B3333A9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r="1776"/>
          <a:stretch/>
        </p:blipFill>
        <p:spPr>
          <a:xfrm>
            <a:off x="7886900" y="-1"/>
            <a:ext cx="4305100" cy="1908153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6A6ABDD8-964C-4CE5-A573-40AB37DDE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b="7017"/>
          <a:stretch/>
        </p:blipFill>
        <p:spPr>
          <a:xfrm>
            <a:off x="0" y="4546913"/>
            <a:ext cx="4220516" cy="2311087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6028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  <a:extLst>
              <a:ext uri="{FF2B5EF4-FFF2-40B4-BE49-F238E27FC236}">
                <a16:creationId xmlns="" xmlns:a16="http://schemas.microsoft.com/office/drawing/2014/main" id="{F3EE768C-C334-4336-B80C-B65E0168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5771192" y="6911951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="" xmlns:a16="http://schemas.microsoft.com/office/drawing/2014/main" id="{9A9D8412-7AA3-48CC-BF89-DCE8AFEF8429}"/>
              </a:ext>
            </a:extLst>
          </p:cNvPr>
          <p:cNvSpPr txBox="1"/>
          <p:nvPr userDrawn="1"/>
        </p:nvSpPr>
        <p:spPr>
          <a:xfrm>
            <a:off x="4181605" y="6967672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="" xmlns:a16="http://schemas.microsoft.com/office/drawing/2014/main" id="{020134BE-9BB5-458B-BEE9-D223D358F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" b="5845"/>
          <a:stretch/>
        </p:blipFill>
        <p:spPr>
          <a:xfrm>
            <a:off x="8042318" y="4632703"/>
            <a:ext cx="4149682" cy="2225297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pic>
        <p:nvPicPr>
          <p:cNvPr id="41" name="그림 40">
            <a:extLst>
              <a:ext uri="{FF2B5EF4-FFF2-40B4-BE49-F238E27FC236}">
                <a16:creationId xmlns="" xmlns:a16="http://schemas.microsoft.com/office/drawing/2014/main" id="{68A49F23-BF62-4462-B2BD-71B96F789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7510"/>
          <a:stretch/>
        </p:blipFill>
        <p:spPr>
          <a:xfrm>
            <a:off x="-1" y="-1"/>
            <a:ext cx="3722335" cy="2309107"/>
          </a:xfrm>
          <a:prstGeom prst="rect">
            <a:avLst/>
          </a:prstGeom>
          <a:effectLst>
            <a:outerShdw blurRad="152400" sx="101000" sy="101000" algn="ctr" rotWithShape="0">
              <a:prstClr val="black">
                <a:alpha val="12000"/>
              </a:prstClr>
            </a:outerShdw>
          </a:effectLst>
        </p:spPr>
      </p:pic>
      <p:sp>
        <p:nvSpPr>
          <p:cNvPr id="8" name="사각형: 둥근 모서리 7">
            <a:extLst>
              <a:ext uri="{FF2B5EF4-FFF2-40B4-BE49-F238E27FC236}">
                <a16:creationId xmlns="" xmlns:a16="http://schemas.microsoft.com/office/drawing/2014/main" id="{A0B3137E-E4A3-4437-9089-D6FF4E98A050}"/>
              </a:ext>
            </a:extLst>
          </p:cNvPr>
          <p:cNvSpPr/>
          <p:nvPr userDrawn="1"/>
        </p:nvSpPr>
        <p:spPr>
          <a:xfrm>
            <a:off x="508465" y="509400"/>
            <a:ext cx="4802400" cy="5839200"/>
          </a:xfrm>
          <a:prstGeom prst="roundRect">
            <a:avLst>
              <a:gd name="adj" fmla="val 3172"/>
            </a:avLst>
          </a:prstGeom>
          <a:solidFill>
            <a:schemeClr val="bg1">
              <a:alpha val="50000"/>
            </a:schemeClr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lvl="0" algn="ctr"/>
            <a:endParaRPr lang="ko-KR" altLang="en-US" sz="2400">
              <a:solidFill>
                <a:srgbClr val="32A5E6"/>
              </a:solidFill>
              <a:latin typeface="+mj-lt"/>
            </a:endParaRPr>
          </a:p>
        </p:txBody>
      </p:sp>
      <p:sp>
        <p:nvSpPr>
          <p:cNvPr id="9" name="그림 개체 틀 12">
            <a:extLst>
              <a:ext uri="{FF2B5EF4-FFF2-40B4-BE49-F238E27FC236}">
                <a16:creationId xmlns="" xmlns:a16="http://schemas.microsoft.com/office/drawing/2014/main" id="{369BBC67-01CD-4135-B549-F2ACFFFF65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9147" y="689690"/>
            <a:ext cx="4441037" cy="5478620"/>
          </a:xfrm>
          <a:prstGeom prst="roundRect">
            <a:avLst>
              <a:gd name="adj" fmla="val 17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012581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8" r:id="rId2"/>
    <p:sldLayoutId id="2147483679" r:id="rId3"/>
    <p:sldLayoutId id="2147483680" r:id="rId4"/>
    <p:sldLayoutId id="2147483677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76" r:id="rId20"/>
    <p:sldLayoutId id="2147483664" r:id="rId2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3976C5A-9BE5-4DC8-9E29-157004B2A43C}"/>
              </a:ext>
            </a:extLst>
          </p:cNvPr>
          <p:cNvSpPr txBox="1"/>
          <p:nvPr/>
        </p:nvSpPr>
        <p:spPr>
          <a:xfrm>
            <a:off x="2431984" y="5010715"/>
            <a:ext cx="7328032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/>
            <a:r>
              <a:rPr lang="ru-RU" altLang="ko-KR" dirty="0">
                <a:latin typeface="+mj-lt"/>
                <a:cs typeface="Arial" panose="020B0604020202020204" pitchFamily="34" charset="0"/>
              </a:rPr>
              <a:t>Составила: </a:t>
            </a:r>
          </a:p>
          <a:p>
            <a:pPr lvl="0" algn="ctr"/>
            <a:r>
              <a:rPr lang="ru-RU" altLang="ko-KR" dirty="0">
                <a:latin typeface="+mj-lt"/>
                <a:cs typeface="Arial" panose="020B0604020202020204" pitchFamily="34" charset="0"/>
              </a:rPr>
              <a:t>педагог-психолог</a:t>
            </a:r>
          </a:p>
          <a:p>
            <a:pPr lvl="0" algn="ctr"/>
            <a:r>
              <a:rPr lang="ru-RU" altLang="ko-KR" dirty="0">
                <a:latin typeface="+mj-lt"/>
                <a:cs typeface="Arial" panose="020B0604020202020204" pitchFamily="34" charset="0"/>
              </a:rPr>
              <a:t>МБОУ «Зеленогорская СШ»</a:t>
            </a:r>
          </a:p>
          <a:p>
            <a:pPr lvl="0" algn="ctr"/>
            <a:r>
              <a:rPr lang="ru-RU" altLang="ko-KR" dirty="0">
                <a:latin typeface="+mj-lt"/>
                <a:cs typeface="Arial" panose="020B0604020202020204" pitchFamily="34" charset="0"/>
              </a:rPr>
              <a:t>Гладкова А,И,</a:t>
            </a:r>
            <a:endParaRPr lang="ko-KR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E1F3ED-69AB-45AA-9A01-7D94082A4D09}"/>
              </a:ext>
            </a:extLst>
          </p:cNvPr>
          <p:cNvSpPr txBox="1"/>
          <p:nvPr/>
        </p:nvSpPr>
        <p:spPr>
          <a:xfrm>
            <a:off x="2645992" y="1824985"/>
            <a:ext cx="7328034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7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ДЕНЬ ПСИХОЛОГИИ</a:t>
            </a:r>
            <a:endParaRPr lang="ko-KR" altLang="en-US" sz="72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543234" y="3156625"/>
            <a:ext cx="494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ИГРА «КРОКОДИЛ»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543234" y="3156625"/>
            <a:ext cx="494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РИСУНОК «ДОМ»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CA15CC-4617-4539-9EAD-43A0511BA450}"/>
              </a:ext>
            </a:extLst>
          </p:cNvPr>
          <p:cNvSpPr txBox="1"/>
          <p:nvPr/>
        </p:nvSpPr>
        <p:spPr>
          <a:xfrm>
            <a:off x="3679114" y="4090193"/>
            <a:ext cx="487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/>
              <a:t>Работа в парах</a:t>
            </a:r>
            <a:endParaRPr lang="ko-KR" altLang="en-US" sz="2800" b="1" dirty="0"/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086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974F32F-824D-4DD7-99E2-86A538A65AF2}"/>
              </a:ext>
            </a:extLst>
          </p:cNvPr>
          <p:cNvSpPr txBox="1"/>
          <p:nvPr/>
        </p:nvSpPr>
        <p:spPr>
          <a:xfrm>
            <a:off x="664112" y="3934820"/>
            <a:ext cx="2229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/>
              <a:t>Эмоции —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в переводе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с латинского </a:t>
            </a:r>
            <a:r>
              <a:rPr lang="en-US" sz="1600" b="1" dirty="0"/>
              <a:t> — </a:t>
            </a:r>
            <a:endParaRPr lang="ru-RU" sz="1600" b="1" dirty="0"/>
          </a:p>
          <a:p>
            <a:pPr algn="l">
              <a:lnSpc>
                <a:spcPct val="100000"/>
              </a:lnSpc>
            </a:pPr>
            <a:r>
              <a:rPr lang="ru-RU" sz="1600" b="1" dirty="0"/>
              <a:t>потрясаю,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волную.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E554DB0A-915B-4724-B5BA-AEB7D554720D}"/>
              </a:ext>
            </a:extLst>
          </p:cNvPr>
          <p:cNvSpPr/>
          <p:nvPr/>
        </p:nvSpPr>
        <p:spPr>
          <a:xfrm>
            <a:off x="1248076" y="3018724"/>
            <a:ext cx="222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01.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82F5AE3-B858-402F-BDBE-2F13D47E7468}"/>
              </a:ext>
            </a:extLst>
          </p:cNvPr>
          <p:cNvSpPr txBox="1"/>
          <p:nvPr/>
        </p:nvSpPr>
        <p:spPr>
          <a:xfrm>
            <a:off x="2976664" y="3923959"/>
            <a:ext cx="2681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/>
              <a:t>Эмоции отражают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субъективное оценочное отношение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к существующим или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возможным ситуациям и объективному миру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936F05A0-A422-434E-852F-F45F24E228D0}"/>
              </a:ext>
            </a:extLst>
          </p:cNvPr>
          <p:cNvSpPr/>
          <p:nvPr/>
        </p:nvSpPr>
        <p:spPr>
          <a:xfrm>
            <a:off x="3736725" y="3018724"/>
            <a:ext cx="222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02.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852F1B7-DE09-46B2-88BB-F1FDCA827D15}"/>
              </a:ext>
            </a:extLst>
          </p:cNvPr>
          <p:cNvSpPr txBox="1"/>
          <p:nvPr/>
        </p:nvSpPr>
        <p:spPr>
          <a:xfrm>
            <a:off x="5966624" y="3877792"/>
            <a:ext cx="2603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/>
              <a:t>когда мы испытываем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положительные эмоции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даже физическое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 </a:t>
            </a:r>
            <a:r>
              <a:rPr lang="ru-RU" sz="1600" b="1" dirty="0" err="1"/>
              <a:t>страдание,и</a:t>
            </a:r>
            <a:r>
              <a:rPr lang="ru-RU" sz="1600" b="1" dirty="0"/>
              <a:t> боль </a:t>
            </a:r>
          </a:p>
          <a:p>
            <a:pPr algn="l">
              <a:lnSpc>
                <a:spcPct val="100000"/>
              </a:lnSpc>
            </a:pPr>
            <a:r>
              <a:rPr lang="ru-RU" sz="1600" b="1" dirty="0"/>
              <a:t>уменьшаются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="" xmlns:a16="http://schemas.microsoft.com/office/drawing/2014/main" id="{D50621E7-3A45-417F-8230-7B33052B40BA}"/>
              </a:ext>
            </a:extLst>
          </p:cNvPr>
          <p:cNvSpPr/>
          <p:nvPr/>
        </p:nvSpPr>
        <p:spPr>
          <a:xfrm>
            <a:off x="6225374" y="3018724"/>
            <a:ext cx="222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03.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F74B57A-EAA2-43A7-9A59-376BF7A48E61}"/>
              </a:ext>
            </a:extLst>
          </p:cNvPr>
          <p:cNvSpPr txBox="1"/>
          <p:nvPr/>
        </p:nvSpPr>
        <p:spPr>
          <a:xfrm>
            <a:off x="8714023" y="3934820"/>
            <a:ext cx="2813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600" b="1" dirty="0"/>
              <a:t>все наши эмоции полезны для нас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A96AA2A0-4B0C-4E10-89CE-EC2D6F6860A1}"/>
              </a:ext>
            </a:extLst>
          </p:cNvPr>
          <p:cNvSpPr/>
          <p:nvPr/>
        </p:nvSpPr>
        <p:spPr>
          <a:xfrm>
            <a:off x="8714024" y="3018724"/>
            <a:ext cx="222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04.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D3C4827-A44A-4BB2-AC02-F6552988F382}"/>
              </a:ext>
            </a:extLst>
          </p:cNvPr>
          <p:cNvSpPr txBox="1"/>
          <p:nvPr/>
        </p:nvSpPr>
        <p:spPr>
          <a:xfrm>
            <a:off x="2006599" y="1918378"/>
            <a:ext cx="81788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3200" b="1" dirty="0">
                <a:highlight>
                  <a:srgbClr val="FF0000"/>
                </a:highlight>
              </a:rPr>
              <a:t>ЭМОЦИИ</a:t>
            </a:r>
            <a:endParaRPr lang="ko-KR" altLang="en-US" sz="3200" b="1" dirty="0">
              <a:highlight>
                <a:srgbClr val="FF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7C560C-413B-2544-85F2-5A08B578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956" y="283577"/>
            <a:ext cx="3628417" cy="24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2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DC439B5-4621-2641-BD02-01774667C004}"/>
              </a:ext>
            </a:extLst>
          </p:cNvPr>
          <p:cNvSpPr/>
          <p:nvPr/>
        </p:nvSpPr>
        <p:spPr>
          <a:xfrm>
            <a:off x="826852" y="1249287"/>
            <a:ext cx="110927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Органы в нашем теле работают не сами по себе.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Все процессы контролируют нервная система и 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сопряженная с ней система гормонов. Эмоции не исключение.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Например, гормон адреналин, вырабатываемый надпочечниками при стрессе, вызывает появление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тревоги, страха, агрессии.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Другие гормоны надпочечников — дофамин, наоборот, называют гормоном радости, наслаждения. И серотонин — гормон уверенности и спокойствия. Его недостаток приводит к депрессии.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Эти гормоны вырабатываются, когда мы делаем для себя, своего организма что-то полезное и 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приятное, балуем его.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Эндокринная система вырабатывает много гормонов, которые по-разному влияют на наши эмоции.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Вот почему здоровье всей эндокринной системы так важно для нашего эмоционального фона.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На наши эмоции влияют не только гормоны, производимые нашим собственным организмом,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но и некоторые вещества, которые мы получаем извне.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Еда не только является источником энергии, но и участвует в выработке важных для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нашего организма гормонов.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Поэтому здоровая, разнообразная еда способствует, таким образом, </a:t>
            </a:r>
          </a:p>
          <a:p>
            <a:pPr algn="ctr"/>
            <a:r>
              <a:rPr lang="ru-RU" dirty="0">
                <a:solidFill>
                  <a:srgbClr val="212529"/>
                </a:solidFill>
                <a:latin typeface="Roboto"/>
              </a:rPr>
              <a:t>здоровью не только физическому, но и психическому.</a:t>
            </a:r>
            <a:endParaRPr lang="ru-RU" b="0" i="0" dirty="0">
              <a:solidFill>
                <a:srgbClr val="212529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5455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16F724-F7B1-2C49-BCE2-6F964A30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92" y="242017"/>
            <a:ext cx="8293015" cy="66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2884868" y="3156625"/>
            <a:ext cx="560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ИГРА «ЕСЛИ БЫ Я»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CA15CC-4617-4539-9EAD-43A0511BA450}"/>
              </a:ext>
            </a:extLst>
          </p:cNvPr>
          <p:cNvSpPr txBox="1"/>
          <p:nvPr/>
        </p:nvSpPr>
        <p:spPr>
          <a:xfrm>
            <a:off x="3679114" y="4090193"/>
            <a:ext cx="487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/>
              <a:t>Эмоции в действии</a:t>
            </a:r>
            <a:endParaRPr lang="ko-KR" altLang="en-US" sz="2800" b="1" dirty="0"/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518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543234" y="3156625"/>
            <a:ext cx="4948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МУЛЬТФИЛЬМ «ГОЛОВОЛОМКА»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74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582399" y="2999096"/>
            <a:ext cx="4948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ТЕСТ</a:t>
            </a:r>
          </a:p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 «МОЙ ТЕМПЕРАМЕНТ»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30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BBA8B1-D7D9-4BA7-81BD-EA7584A7937C}"/>
              </a:ext>
            </a:extLst>
          </p:cNvPr>
          <p:cNvSpPr txBox="1"/>
          <p:nvPr/>
        </p:nvSpPr>
        <p:spPr>
          <a:xfrm>
            <a:off x="3034721" y="1627415"/>
            <a:ext cx="5788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7200" b="0" dirty="0"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altLang="ko-KR" sz="7200" b="0" dirty="0">
                <a:solidFill>
                  <a:srgbClr val="FF0000"/>
                </a:solidFill>
              </a:rPr>
              <a:t>за ВНИМАНИЕ</a:t>
            </a:r>
            <a:r>
              <a:rPr lang="en-US" altLang="ko-KR" sz="7200" b="0" dirty="0">
                <a:solidFill>
                  <a:srgbClr val="FF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309769" y="3166353"/>
            <a:ext cx="613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ИГРА «ЗНАКОМСТВО»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CA15CC-4617-4539-9EAD-43A0511BA450}"/>
              </a:ext>
            </a:extLst>
          </p:cNvPr>
          <p:cNvSpPr txBox="1"/>
          <p:nvPr/>
        </p:nvSpPr>
        <p:spPr>
          <a:xfrm>
            <a:off x="3675522" y="4061009"/>
            <a:ext cx="487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800" b="1" dirty="0"/>
              <a:t>Станем в круг</a:t>
            </a:r>
            <a:endParaRPr lang="ko-KR" altLang="en-US" sz="2800" b="1" dirty="0"/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47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2101175" y="3128310"/>
            <a:ext cx="8443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ПРАВИЛА НАШЕГО ОБЩЕНИЯ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CA15CC-4617-4539-9EAD-43A0511BA450}"/>
              </a:ext>
            </a:extLst>
          </p:cNvPr>
          <p:cNvSpPr txBox="1"/>
          <p:nvPr/>
        </p:nvSpPr>
        <p:spPr>
          <a:xfrm>
            <a:off x="2537384" y="4046057"/>
            <a:ext cx="865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Мы уважаем друг друга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Слушаем когда кто </a:t>
            </a:r>
            <a:r>
              <a:rPr lang="ru-RU" dirty="0" smtClean="0"/>
              <a:t>- то ,не </a:t>
            </a:r>
            <a:r>
              <a:rPr lang="ru-RU" dirty="0"/>
              <a:t>перебиваем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Мы помогаем друг другу и поддерживаем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Мы вежливо обращаемся друг ко другу.</a:t>
            </a:r>
            <a:endParaRPr 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8E8C44C-AD68-6547-B32E-9E291726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053" y="1086111"/>
            <a:ext cx="2106039" cy="18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309769" y="3166353"/>
            <a:ext cx="613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ИГРА «ПОМЕНЯЙСЯ»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5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="" xmlns:a16="http://schemas.microsoft.com/office/drawing/2014/main" id="{4595DB4D-BEBB-46DD-B4AD-8BF61F7AB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615" y="2871281"/>
            <a:ext cx="394852" cy="286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AF0533-8E07-48ED-B815-F9D9D7E92194}"/>
              </a:ext>
            </a:extLst>
          </p:cNvPr>
          <p:cNvSpPr txBox="1"/>
          <p:nvPr/>
        </p:nvSpPr>
        <p:spPr>
          <a:xfrm>
            <a:off x="6971821" y="2305861"/>
            <a:ext cx="46027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highlight>
                  <a:srgbClr val="FF0000"/>
                </a:highlight>
              </a:rPr>
              <a:t>Психология</a:t>
            </a:r>
          </a:p>
          <a:p>
            <a:r>
              <a:rPr lang="ru-RU" sz="2000" dirty="0"/>
              <a:t>это научная дисциплина</a:t>
            </a:r>
            <a:endParaRPr lang="en-US" sz="2000" dirty="0"/>
          </a:p>
          <a:p>
            <a:r>
              <a:rPr lang="ru-RU" sz="2000" dirty="0"/>
              <a:t> которая изучает человеческое </a:t>
            </a:r>
            <a:endParaRPr lang="en-US" sz="2000" dirty="0"/>
          </a:p>
          <a:p>
            <a:r>
              <a:rPr lang="ru-RU" sz="2000" dirty="0"/>
              <a:t>поведение, </a:t>
            </a:r>
            <a:endParaRPr lang="en-US" sz="2000" dirty="0"/>
          </a:p>
          <a:p>
            <a:r>
              <a:rPr lang="ru-RU" sz="2000" dirty="0"/>
              <a:t>познавательные процессы, </a:t>
            </a:r>
            <a:endParaRPr lang="en-US" sz="2000" dirty="0"/>
          </a:p>
          <a:p>
            <a:r>
              <a:rPr lang="ru-RU" sz="2000" dirty="0"/>
              <a:t>эмоции, </a:t>
            </a:r>
            <a:endParaRPr lang="en-US" sz="2000" dirty="0"/>
          </a:p>
          <a:p>
            <a:r>
              <a:rPr lang="ru-RU" sz="2000" dirty="0"/>
              <a:t>развитие личности и </a:t>
            </a:r>
            <a:endParaRPr lang="en-US" sz="2000" dirty="0"/>
          </a:p>
          <a:p>
            <a:r>
              <a:rPr lang="ru-RU" sz="2000" dirty="0"/>
              <a:t>взаимодействие между людьми.</a:t>
            </a:r>
            <a:endParaRPr lang="en-US" sz="2000" dirty="0"/>
          </a:p>
          <a:p>
            <a:r>
              <a:rPr lang="ru-RU" sz="2000" dirty="0"/>
              <a:t> Она стремится понять, объяснить и предсказать разнообразные </a:t>
            </a:r>
            <a:endParaRPr lang="en-US" sz="2000" dirty="0"/>
          </a:p>
          <a:p>
            <a:r>
              <a:rPr lang="ru-RU" sz="2000" dirty="0"/>
              <a:t>аспекты человеческой </a:t>
            </a:r>
            <a:endParaRPr lang="en-US" sz="2000" dirty="0"/>
          </a:p>
          <a:p>
            <a:r>
              <a:rPr lang="ru-RU" sz="2000" dirty="0"/>
              <a:t>психики и поведения.</a:t>
            </a:r>
            <a:endParaRPr lang="en-US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E6F76D-C0C4-254C-A544-A6D7E7F9C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61" y="1677286"/>
            <a:ext cx="4185220" cy="336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52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731EF0-8963-48BE-A9B6-B60C5B4B9252}"/>
              </a:ext>
            </a:extLst>
          </p:cNvPr>
          <p:cNvSpPr txBox="1"/>
          <p:nvPr/>
        </p:nvSpPr>
        <p:spPr>
          <a:xfrm>
            <a:off x="5959966" y="1151054"/>
            <a:ext cx="562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4000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ПСИХОЛОГ </a:t>
            </a:r>
            <a:r>
              <a:rPr lang="ru-RU" altLang="ko-KR" sz="2800" dirty="0">
                <a:latin typeface="+mj-lt"/>
                <a:cs typeface="Arial" panose="020B0604020202020204" pitchFamily="34" charset="0"/>
              </a:rPr>
              <a:t>-</a:t>
            </a:r>
            <a:endParaRPr lang="en-US" altLang="ko-K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BE7C36-1191-8047-BEE6-51664349F4F8}"/>
              </a:ext>
            </a:extLst>
          </p:cNvPr>
          <p:cNvSpPr/>
          <p:nvPr/>
        </p:nvSpPr>
        <p:spPr>
          <a:xfrm>
            <a:off x="5576764" y="371915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51313"/>
                </a:solidFill>
                <a:latin typeface="Mulish"/>
              </a:rPr>
              <a:t>Говоря простым языком, психологи исследуют,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как человеческая психика реагирует </a:t>
            </a:r>
            <a:endParaRPr lang="ru-RU" dirty="0" smtClean="0">
              <a:solidFill>
                <a:srgbClr val="151313"/>
              </a:solidFill>
              <a:latin typeface="Mulish"/>
            </a:endParaRPr>
          </a:p>
          <a:p>
            <a:r>
              <a:rPr lang="ru-RU" dirty="0" smtClean="0">
                <a:solidFill>
                  <a:srgbClr val="151313"/>
                </a:solidFill>
                <a:latin typeface="Mulish"/>
              </a:rPr>
              <a:t>на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окружающий мир: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взаимодействия с объектами, </a:t>
            </a:r>
            <a:endParaRPr lang="ru-RU" dirty="0" smtClean="0">
              <a:solidFill>
                <a:srgbClr val="151313"/>
              </a:solidFill>
              <a:latin typeface="Mulish"/>
            </a:endParaRPr>
          </a:p>
          <a:p>
            <a:r>
              <a:rPr lang="ru-RU" dirty="0" smtClean="0">
                <a:solidFill>
                  <a:srgbClr val="151313"/>
                </a:solidFill>
                <a:latin typeface="Mulish"/>
              </a:rPr>
              <a:t>общение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с другими людьми, реакцию на те </a:t>
            </a:r>
            <a:r>
              <a:rPr lang="ru-RU" dirty="0" smtClean="0">
                <a:solidFill>
                  <a:srgbClr val="151313"/>
                </a:solidFill>
                <a:latin typeface="Mulish"/>
              </a:rPr>
              <a:t>или</a:t>
            </a:r>
          </a:p>
          <a:p>
            <a:r>
              <a:rPr lang="ru-RU" dirty="0" smtClean="0">
                <a:solidFill>
                  <a:srgbClr val="151313"/>
                </a:solidFill>
                <a:latin typeface="Mulish"/>
              </a:rPr>
              <a:t>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иные события.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Что человек ощущает?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Что скажет и о чем подумает?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Как отреагирует? Этими вопросами задается психолог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8D63204-6021-E04E-9601-20D4D4F9653C}"/>
              </a:ext>
            </a:extLst>
          </p:cNvPr>
          <p:cNvSpPr/>
          <p:nvPr/>
        </p:nvSpPr>
        <p:spPr>
          <a:xfrm>
            <a:off x="5576764" y="19949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51313"/>
                </a:solidFill>
                <a:latin typeface="Mulish"/>
              </a:rPr>
              <a:t>это специалист, который изучает формы, </a:t>
            </a:r>
            <a:endParaRPr lang="ru-RU" dirty="0" smtClean="0">
              <a:solidFill>
                <a:srgbClr val="151313"/>
              </a:solidFill>
              <a:latin typeface="Mulish"/>
            </a:endParaRPr>
          </a:p>
          <a:p>
            <a:r>
              <a:rPr lang="ru-RU" dirty="0" smtClean="0">
                <a:solidFill>
                  <a:srgbClr val="151313"/>
                </a:solidFill>
                <a:latin typeface="Mulish"/>
              </a:rPr>
              <a:t>особенности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и </a:t>
            </a:r>
            <a:r>
              <a:rPr lang="ru-RU" dirty="0" smtClean="0">
                <a:solidFill>
                  <a:srgbClr val="151313"/>
                </a:solidFill>
                <a:latin typeface="Mulish"/>
              </a:rPr>
              <a:t> закономерности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психической </a:t>
            </a:r>
            <a:endParaRPr lang="ru-RU" dirty="0" smtClean="0">
              <a:solidFill>
                <a:srgbClr val="151313"/>
              </a:solidFill>
              <a:latin typeface="Mulish"/>
            </a:endParaRPr>
          </a:p>
          <a:p>
            <a:r>
              <a:rPr lang="ru-RU" dirty="0" smtClean="0">
                <a:solidFill>
                  <a:srgbClr val="151313"/>
                </a:solidFill>
                <a:latin typeface="Mulish"/>
              </a:rPr>
              <a:t>деятельности </a:t>
            </a:r>
            <a:r>
              <a:rPr lang="ru-RU" dirty="0">
                <a:solidFill>
                  <a:srgbClr val="151313"/>
                </a:solidFill>
                <a:latin typeface="Mulish"/>
              </a:rPr>
              <a:t>человека.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Кроме того, психолог — тот, кто помогает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психически здоровым людям, </a:t>
            </a:r>
          </a:p>
          <a:p>
            <a:r>
              <a:rPr lang="ru-RU" dirty="0">
                <a:solidFill>
                  <a:srgbClr val="151313"/>
                </a:solidFill>
                <a:latin typeface="Mulish"/>
              </a:rPr>
              <a:t>которые столкнулись с психологическими проблемами.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02DA36-AAC6-E840-978C-6D7A4398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23" y="1504997"/>
            <a:ext cx="4427981" cy="35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54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타원 15">
            <a:extLst>
              <a:ext uri="{FF2B5EF4-FFF2-40B4-BE49-F238E27FC236}">
                <a16:creationId xmlns="" xmlns:a16="http://schemas.microsoft.com/office/drawing/2014/main" id="{D99E577D-E7B8-4AA0-804D-86FC67EA6F89}"/>
              </a:ext>
            </a:extLst>
          </p:cNvPr>
          <p:cNvSpPr/>
          <p:nvPr/>
        </p:nvSpPr>
        <p:spPr>
          <a:xfrm>
            <a:off x="5577569" y="2963764"/>
            <a:ext cx="1145833" cy="1089942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90500" sx="101000" sy="101000" algn="ctr" rotWithShape="0">
              <a:prstClr val="black">
                <a:alpha val="7000"/>
              </a:prstClr>
            </a:outerShdw>
          </a:effectLst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rgbClr val="F19C19"/>
              </a:solidFill>
              <a:latin typeface="+mj-lt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FB903626-67D6-412F-B26B-98D15540E6BF}"/>
              </a:ext>
            </a:extLst>
          </p:cNvPr>
          <p:cNvSpPr/>
          <p:nvPr/>
        </p:nvSpPr>
        <p:spPr>
          <a:xfrm>
            <a:off x="1268709" y="4201269"/>
            <a:ext cx="30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может выявить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ученика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помочь преодолеть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конфликт со сверстниками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преподавателями.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="" xmlns:a16="http://schemas.microsoft.com/office/drawing/2014/main" id="{241EC710-48DE-46C8-B634-AD7C98D75529}"/>
              </a:ext>
            </a:extLst>
          </p:cNvPr>
          <p:cNvGrpSpPr/>
          <p:nvPr/>
        </p:nvGrpSpPr>
        <p:grpSpPr>
          <a:xfrm>
            <a:off x="5838091" y="3154116"/>
            <a:ext cx="511634" cy="524832"/>
            <a:chOff x="2772242" y="1560385"/>
            <a:chExt cx="376198" cy="385905"/>
          </a:xfrm>
          <a:solidFill>
            <a:srgbClr val="F19C19"/>
          </a:solidFill>
        </p:grpSpPr>
        <p:sp>
          <p:nvSpPr>
            <p:cNvPr id="19" name="자유형: 도형 18">
              <a:extLst>
                <a:ext uri="{FF2B5EF4-FFF2-40B4-BE49-F238E27FC236}">
                  <a16:creationId xmlns="" xmlns:a16="http://schemas.microsoft.com/office/drawing/2014/main" id="{A992AF09-7807-4CD0-8ADB-0621A9CE2C9B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="" xmlns:a16="http://schemas.microsoft.com/office/drawing/2014/main" id="{C4C2F652-F284-4122-A8D9-AFBDC2430097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="" xmlns:a16="http://schemas.microsoft.com/office/drawing/2014/main" id="{14F56D43-71CC-44A0-AD97-F6DF1F8DF681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="" xmlns:a16="http://schemas.microsoft.com/office/drawing/2014/main" id="{D7E9C728-6332-40DD-923D-6A8BB7DC1F13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="" xmlns:a16="http://schemas.microsoft.com/office/drawing/2014/main" id="{A4DBCB35-9E2A-40F0-81F9-D9AC653946AA}"/>
              </a:ext>
            </a:extLst>
          </p:cNvPr>
          <p:cNvSpPr/>
          <p:nvPr/>
        </p:nvSpPr>
        <p:spPr>
          <a:xfrm>
            <a:off x="2319313" y="2879386"/>
            <a:ext cx="1259660" cy="1174319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90500" sx="101000" sy="101000" algn="ctr" rotWithShape="0">
              <a:prstClr val="black">
                <a:alpha val="7000"/>
              </a:prstClr>
            </a:outerShdw>
          </a:effectLst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rgbClr val="F19C19"/>
              </a:solidFill>
              <a:latin typeface="+mj-lt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6F7751C1-F709-4CC5-A393-0FD55F20A8D9}"/>
              </a:ext>
            </a:extLst>
          </p:cNvPr>
          <p:cNvSpPr/>
          <p:nvPr/>
        </p:nvSpPr>
        <p:spPr>
          <a:xfrm>
            <a:off x="4129672" y="4279445"/>
            <a:ext cx="3998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специалист, работающий в сфере 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 и оказывающий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психологическую поддержку детям,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подросткам,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их родителям и педагогам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="" xmlns:a16="http://schemas.microsoft.com/office/drawing/2014/main" id="{4FF9D6BB-9387-4191-A0D9-A1CB338B0993}"/>
              </a:ext>
            </a:extLst>
          </p:cNvPr>
          <p:cNvGrpSpPr/>
          <p:nvPr/>
        </p:nvGrpSpPr>
        <p:grpSpPr>
          <a:xfrm>
            <a:off x="2748355" y="3148772"/>
            <a:ext cx="401576" cy="535520"/>
            <a:chOff x="3471472" y="902398"/>
            <a:chExt cx="295275" cy="393763"/>
          </a:xfrm>
          <a:solidFill>
            <a:srgbClr val="F19C19"/>
          </a:solidFill>
        </p:grpSpPr>
        <p:sp>
          <p:nvSpPr>
            <p:cNvPr id="30" name="자유형: 도형 29">
              <a:extLst>
                <a:ext uri="{FF2B5EF4-FFF2-40B4-BE49-F238E27FC236}">
                  <a16:creationId xmlns="" xmlns:a16="http://schemas.microsoft.com/office/drawing/2014/main" id="{DC99EF92-A6A6-407E-BE00-F7FF9BFAC548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="" xmlns:a16="http://schemas.microsoft.com/office/drawing/2014/main" id="{8E83A45F-2E02-4DCF-A478-055D4ABC09E3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8" name="타원 37">
            <a:extLst>
              <a:ext uri="{FF2B5EF4-FFF2-40B4-BE49-F238E27FC236}">
                <a16:creationId xmlns="" xmlns:a16="http://schemas.microsoft.com/office/drawing/2014/main" id="{7FCFA545-A0CA-44ED-86E2-8CE39856AA0F}"/>
              </a:ext>
            </a:extLst>
          </p:cNvPr>
          <p:cNvSpPr/>
          <p:nvPr/>
        </p:nvSpPr>
        <p:spPr>
          <a:xfrm>
            <a:off x="8721998" y="2963764"/>
            <a:ext cx="1150688" cy="1089942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190500" sx="101000" sy="101000" algn="ctr" rotWithShape="0">
              <a:prstClr val="black">
                <a:alpha val="7000"/>
              </a:prstClr>
            </a:outerShdw>
          </a:effectLst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rgbClr val="F19C19"/>
              </a:solidFill>
              <a:latin typeface="+mj-lt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="" xmlns:a16="http://schemas.microsoft.com/office/drawing/2014/main" id="{FAC40F1E-E61A-482C-95A5-70C37D2D2F72}"/>
              </a:ext>
            </a:extLst>
          </p:cNvPr>
          <p:cNvSpPr/>
          <p:nvPr/>
        </p:nvSpPr>
        <p:spPr>
          <a:xfrm>
            <a:off x="7742785" y="4324380"/>
            <a:ext cx="3998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помогает ученикам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пройти адаптацию,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влиться в коллектив,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снять напряжение перед экзаменом,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определиться с будущей профессией</a:t>
            </a:r>
            <a:r>
              <a:rPr lang="ru-RU" sz="1600" dirty="0"/>
              <a:t>.</a:t>
            </a:r>
            <a:endParaRPr lang="en-US" altLang="ko-KR" sz="2000" dirty="0">
              <a:latin typeface="+mj-lt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="" xmlns:a16="http://schemas.microsoft.com/office/drawing/2014/main" id="{0A7D76DC-891D-4F08-AF99-FB6777C9E3F6}"/>
              </a:ext>
            </a:extLst>
          </p:cNvPr>
          <p:cNvGrpSpPr/>
          <p:nvPr/>
        </p:nvGrpSpPr>
        <p:grpSpPr>
          <a:xfrm>
            <a:off x="8959998" y="3150975"/>
            <a:ext cx="531118" cy="531114"/>
            <a:chOff x="752656" y="1562597"/>
            <a:chExt cx="390525" cy="390525"/>
          </a:xfrm>
          <a:solidFill>
            <a:srgbClr val="F19C19"/>
          </a:solidFill>
        </p:grpSpPr>
        <p:sp>
          <p:nvSpPr>
            <p:cNvPr id="41" name="자유형: 도형 40">
              <a:extLst>
                <a:ext uri="{FF2B5EF4-FFF2-40B4-BE49-F238E27FC236}">
                  <a16:creationId xmlns="" xmlns:a16="http://schemas.microsoft.com/office/drawing/2014/main" id="{16B6DC20-3849-46E7-922D-D4406761D061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="" xmlns:a16="http://schemas.microsoft.com/office/drawing/2014/main" id="{6BED33EB-1DAF-43F2-8B8D-B809917BB29B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="" xmlns:a16="http://schemas.microsoft.com/office/drawing/2014/main" id="{80EE8FC5-500B-4791-8695-1123D4F3F3F0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="" xmlns:a16="http://schemas.microsoft.com/office/drawing/2014/main" id="{5753B192-1CF0-43ED-961F-6B0940842782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="" xmlns:a16="http://schemas.microsoft.com/office/drawing/2014/main" id="{10C0D380-3B9C-4926-9DD9-E6D3B80F8AC8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F7CCA27-AAE5-4D2A-BB67-67B78C79A57A}"/>
              </a:ext>
            </a:extLst>
          </p:cNvPr>
          <p:cNvSpPr txBox="1"/>
          <p:nvPr/>
        </p:nvSpPr>
        <p:spPr>
          <a:xfrm>
            <a:off x="2039521" y="2105585"/>
            <a:ext cx="8178802" cy="646331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8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3600" dirty="0">
                <a:highlight>
                  <a:srgbClr val="FF0000"/>
                </a:highlight>
              </a:rPr>
              <a:t>ПЕДАГОГ- ПСИХОЛОГ  </a:t>
            </a:r>
            <a:endParaRPr lang="ko-KR" altLang="en-US" sz="3600" dirty="0">
              <a:highlight>
                <a:srgbClr val="FF00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43604A-89F9-EB4C-AD22-2EA6B18F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22" y="272720"/>
            <a:ext cx="2881808" cy="16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5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FE2534-D492-4487-B219-76CB3045F912}"/>
              </a:ext>
            </a:extLst>
          </p:cNvPr>
          <p:cNvSpPr txBox="1"/>
          <p:nvPr/>
        </p:nvSpPr>
        <p:spPr>
          <a:xfrm>
            <a:off x="3309769" y="3166353"/>
            <a:ext cx="613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ИГРА «ПРИВЕТСТВИЕ»</a:t>
            </a:r>
            <a:endParaRPr lang="ko-KR" altLang="en-US" sz="4000" b="1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="" xmlns:a16="http://schemas.microsoft.com/office/drawing/2014/main" id="{2107764A-07B7-41FF-A419-9E754E7A04DD}"/>
              </a:ext>
            </a:extLst>
          </p:cNvPr>
          <p:cNvGrpSpPr/>
          <p:nvPr/>
        </p:nvGrpSpPr>
        <p:grpSpPr>
          <a:xfrm>
            <a:off x="5621676" y="1611614"/>
            <a:ext cx="870317" cy="991193"/>
            <a:chOff x="6830083" y="5571172"/>
            <a:chExt cx="342900" cy="390525"/>
          </a:xfrm>
          <a:solidFill>
            <a:schemeClr val="tx1"/>
          </a:solidFill>
        </p:grpSpPr>
        <p:sp>
          <p:nvSpPr>
            <p:cNvPr id="10" name="자유형: 도형 9">
              <a:extLst>
                <a:ext uri="{FF2B5EF4-FFF2-40B4-BE49-F238E27FC236}">
                  <a16:creationId xmlns="" xmlns:a16="http://schemas.microsoft.com/office/drawing/2014/main" id="{97E939FB-F920-40B4-B903-3E0E4BC2E294}"/>
                </a:ext>
              </a:extLst>
            </p:cNvPr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="" xmlns:a16="http://schemas.microsoft.com/office/drawing/2014/main" id="{2FF157D8-8211-4C8C-911C-BA9E4BEEC78D}"/>
                </a:ext>
              </a:extLst>
            </p:cNvPr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endParaRPr lang="ko-KR" altLang="en-US" sz="32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32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641E19-3B39-49F8-BE55-7E9384DF9CF7}"/>
              </a:ext>
            </a:extLst>
          </p:cNvPr>
          <p:cNvSpPr txBox="1"/>
          <p:nvPr/>
        </p:nvSpPr>
        <p:spPr>
          <a:xfrm>
            <a:off x="2219652" y="1635362"/>
            <a:ext cx="7460866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4000" dirty="0">
                <a:highlight>
                  <a:srgbClr val="FF0000"/>
                </a:highlight>
                <a:latin typeface="+mj-lt"/>
                <a:cs typeface="Arial" panose="020B0604020202020204" pitchFamily="34" charset="0"/>
              </a:rPr>
              <a:t>ОБЩЕНИЕ</a:t>
            </a:r>
            <a:endParaRPr lang="ko-KR" altLang="en-US" sz="4000" dirty="0">
              <a:highlight>
                <a:srgbClr val="FF0000"/>
              </a:highlight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91FF153-8A90-F340-A9A9-A3B91B9E80E1}"/>
              </a:ext>
            </a:extLst>
          </p:cNvPr>
          <p:cNvSpPr/>
          <p:nvPr/>
        </p:nvSpPr>
        <p:spPr>
          <a:xfrm>
            <a:off x="1501301" y="2491160"/>
            <a:ext cx="98022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Общение представляет собой сложный процесс взаимодействия между </a:t>
            </a:r>
          </a:p>
          <a:p>
            <a:pPr algn="ctr"/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людьми, обусловленный потребностью в совместной деятельности. </a:t>
            </a:r>
          </a:p>
          <a:p>
            <a:pPr algn="ctr"/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В ходе этого взаимодействия осуществляется передача и прием сообщений с </a:t>
            </a:r>
            <a:endParaRPr lang="ru-RU" dirty="0" smtClean="0">
              <a:solidFill>
                <a:srgbClr val="151618"/>
              </a:solidFill>
              <a:latin typeface="Futura New" panose="020B0602020204020303" pitchFamily="34" charset="-79"/>
              <a:cs typeface="Futura New" panose="020B0602020204020303" pitchFamily="34" charset="-79"/>
            </a:endParaRPr>
          </a:p>
          <a:p>
            <a:pPr algn="ctr"/>
            <a:r>
              <a:rPr lang="ru-RU" dirty="0" smtClean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использованием </a:t>
            </a:r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как вербальных (СЛОВА), так и невербальных средств</a:t>
            </a:r>
          </a:p>
          <a:p>
            <a:pPr algn="ctr"/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(МИМИКА и </a:t>
            </a:r>
            <a:r>
              <a:rPr lang="ru-RU" sz="2800" b="1" dirty="0"/>
              <a:t>жесты</a:t>
            </a:r>
            <a:r>
              <a:rPr lang="en-US" dirty="0"/>
              <a:t> </a:t>
            </a:r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) 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EF56E1B-3FD4-0A47-A7C2-84AD228C8631}"/>
              </a:ext>
            </a:extLst>
          </p:cNvPr>
          <p:cNvSpPr/>
          <p:nvPr/>
        </p:nvSpPr>
        <p:spPr>
          <a:xfrm>
            <a:off x="1686126" y="4129952"/>
            <a:ext cx="9432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В процессе общения люди обмениваются разнообразной информацией, </a:t>
            </a:r>
            <a:endParaRPr lang="ru-RU" dirty="0" smtClean="0">
              <a:solidFill>
                <a:srgbClr val="151618"/>
              </a:solidFill>
              <a:latin typeface="Futura New" panose="020B0602020204020303" pitchFamily="34" charset="-79"/>
              <a:cs typeface="Futura New" panose="020B0602020204020303" pitchFamily="34" charset="-79"/>
            </a:endParaRPr>
          </a:p>
          <a:p>
            <a:pPr algn="ctr"/>
            <a:r>
              <a:rPr lang="ru-RU" dirty="0" smtClean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включающей </a:t>
            </a:r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в себя знания о мире, богатый накопленный опыт, умения, </a:t>
            </a:r>
            <a:endParaRPr lang="ru-RU" dirty="0" smtClean="0">
              <a:solidFill>
                <a:srgbClr val="151618"/>
              </a:solidFill>
              <a:latin typeface="Futura New" panose="020B0602020204020303" pitchFamily="34" charset="-79"/>
              <a:cs typeface="Futura New" panose="020B0602020204020303" pitchFamily="34" charset="-79"/>
            </a:endParaRPr>
          </a:p>
          <a:p>
            <a:pPr algn="ctr"/>
            <a:r>
              <a:rPr lang="ru-RU" dirty="0" smtClean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способности</a:t>
            </a:r>
            <a:r>
              <a:rPr lang="ru-RU" dirty="0">
                <a:solidFill>
                  <a:srgbClr val="151618"/>
                </a:solidFill>
                <a:latin typeface="Futura New" panose="020B0602020204020303" pitchFamily="34" charset="-79"/>
                <a:cs typeface="Futura New" panose="020B0602020204020303" pitchFamily="34" charset="-79"/>
              </a:rPr>
              <a:t>, а также практические навыки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46649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ak - Quicksand">
      <a:majorFont>
        <a:latin typeface="Modak"/>
        <a:ea typeface="Arial Unicode MS"/>
        <a:cs typeface=""/>
      </a:majorFont>
      <a:minorFont>
        <a:latin typeface="Quicksan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 cap="flat">
          <a:noFill/>
          <a:prstDash val="solid"/>
          <a:miter/>
        </a:ln>
        <a:effectLst>
          <a:outerShdw blurRad="190500" sx="101000" sy="101000" algn="ctr" rotWithShape="0">
            <a:prstClr val="black">
              <a:alpha val="7000"/>
            </a:prstClr>
          </a:outerShdw>
        </a:effectLst>
      </a:spPr>
      <a:bodyPr rtlCol="0" anchor="ctr"/>
      <a:lstStyle>
        <a:defPPr algn="ctr">
          <a:defRPr sz="2400" dirty="0">
            <a:solidFill>
              <a:srgbClr val="F19C19"/>
            </a:solidFill>
            <a:latin typeface="+mj-lt"/>
          </a:defRPr>
        </a:defPPr>
      </a:lstStyle>
    </a:spDef>
    <a:lnDef>
      <a:spPr>
        <a:ln>
          <a:solidFill>
            <a:srgbClr val="B86C4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342</Words>
  <Application>Microsoft Office PowerPoint</Application>
  <PresentationFormat>Произвольный</PresentationFormat>
  <Paragraphs>113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Futura New</vt:lpstr>
      <vt:lpstr>Arial Unicode MS</vt:lpstr>
      <vt:lpstr>Modak</vt:lpstr>
      <vt:lpstr>Quicksand</vt:lpstr>
      <vt:lpstr>Roboto</vt:lpstr>
      <vt:lpstr>Mulish</vt:lpstr>
      <vt:lpstr>맑은 고딕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Зеленогоша</cp:lastModifiedBy>
  <cp:revision>196</cp:revision>
  <dcterms:created xsi:type="dcterms:W3CDTF">2019-04-06T05:20:47Z</dcterms:created>
  <dcterms:modified xsi:type="dcterms:W3CDTF">2024-11-25T08:19:22Z</dcterms:modified>
</cp:coreProperties>
</file>