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7" r:id="rId2"/>
    <p:sldId id="449" r:id="rId3"/>
    <p:sldId id="287" r:id="rId4"/>
    <p:sldId id="490" r:id="rId5"/>
    <p:sldId id="491" r:id="rId6"/>
    <p:sldId id="492" r:id="rId7"/>
    <p:sldId id="436" r:id="rId8"/>
    <p:sldId id="441" r:id="rId9"/>
    <p:sldId id="489" r:id="rId10"/>
    <p:sldId id="435" r:id="rId11"/>
    <p:sldId id="443" r:id="rId12"/>
    <p:sldId id="493" r:id="rId13"/>
    <p:sldId id="446" r:id="rId14"/>
  </p:sldIdLst>
  <p:sldSz cx="12192000" cy="6858000"/>
  <p:notesSz cx="6858000" cy="9144000"/>
  <p:embeddedFontLst>
    <p:embeddedFont>
      <p:font typeface="맑은 고딕" panose="020B0503020000020004" pitchFamily="34" charset="-127"/>
      <p:regular r:id="rId17"/>
      <p:bold r:id="rId18"/>
    </p:embeddedFont>
    <p:embeddedFont>
      <p:font typeface="Rubik Black" pitchFamily="2" charset="-79"/>
      <p:regular r:id="rId19"/>
      <p:bold r:id="rId20"/>
      <p:italic r:id="rId21"/>
      <p:boldItalic r:id="rId22"/>
    </p:embeddedFont>
    <p:embeddedFont>
      <p:font typeface="Rubik Light" pitchFamily="2" charset="-79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Wingdings 2" pitchFamily="2" charset="2"/>
      <p:regular r:id="rId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3E8"/>
    <a:srgbClr val="FB4848"/>
    <a:srgbClr val="FBC11A"/>
    <a:srgbClr val="31CE5A"/>
    <a:srgbClr val="414042"/>
    <a:srgbClr val="FFBC00"/>
    <a:srgbClr val="FF9E00"/>
    <a:srgbClr val="FFAA15"/>
    <a:srgbClr val="FF8C00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4" autoAdjust="0"/>
    <p:restoredTop sz="94674"/>
  </p:normalViewPr>
  <p:slideViewPr>
    <p:cSldViewPr snapToGrid="0">
      <p:cViewPr varScale="1">
        <p:scale>
          <a:sx n="124" d="100"/>
          <a:sy n="124" d="100"/>
        </p:scale>
        <p:origin x="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2025. 4. 13.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01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0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0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0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5C5D20C-7A84-4DDF-BAE1-162AE7801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485" y="0"/>
            <a:ext cx="3508515" cy="202130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1A21B3A-E92D-4124-A5D5-8B6126724B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960" y="4812912"/>
            <a:ext cx="3777039" cy="20450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4155B9F-924A-4E54-B641-5367588980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77039" cy="13501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1D989D0-0A7E-4A36-BDD3-A25C1C4FFE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7022"/>
            <a:ext cx="3160319" cy="1920978"/>
          </a:xfrm>
          <a:prstGeom prst="rect">
            <a:avLst/>
          </a:prstGeom>
        </p:spPr>
      </p:pic>
      <p:pic>
        <p:nvPicPr>
          <p:cNvPr id="20" name="Graphic 3">
            <a:hlinkClick r:id="rId6"/>
            <a:extLst>
              <a:ext uri="{FF2B5EF4-FFF2-40B4-BE49-F238E27FC236}">
                <a16:creationId xmlns:a16="http://schemas.microsoft.com/office/drawing/2014/main" id="{B01F26C9-600B-458C-9456-DCEF3E4D9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9"/>
            <a:extLst>
              <a:ext uri="{FF2B5EF4-FFF2-40B4-BE49-F238E27FC236}">
                <a16:creationId xmlns:a16="http://schemas.microsoft.com/office/drawing/2014/main" id="{B0478045-7481-4A14-967E-45E2BE9A5BF9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B2D02E29-4F4F-4C85-A38F-E34DFD7F46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801" y="159657"/>
            <a:ext cx="11964398" cy="424542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3017B57B-2ED2-4060-BE66-2791349219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9208" y="4757057"/>
            <a:ext cx="10053584" cy="192383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522E35A-0CE1-49BE-925F-E5641F1CB0D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726" y="313818"/>
            <a:ext cx="1724790" cy="1718843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F4DFB96-F202-4C24-94C3-E49ADC3464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4310" y="1173240"/>
            <a:ext cx="4003976" cy="40039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147DA024-A3AA-469C-A211-514A887EF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E973B5FC-4E7B-499F-840A-816C0F25CFBF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15DFEB8-BB1A-449D-BA7F-F8876147AD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069" y="5309483"/>
            <a:ext cx="2859931" cy="154851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E90BA53-91E7-4D45-BEC4-DB8D00DED7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59931" cy="102231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AA5EE7BF-FB06-42EB-B015-FBBFA98FD1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67" r="74414" b="40254"/>
          <a:stretch/>
        </p:blipFill>
        <p:spPr>
          <a:xfrm flipV="1">
            <a:off x="0" y="4375504"/>
            <a:ext cx="2538727" cy="253644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8E1936B-0257-43F9-929F-8FB3EFB9D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rot="16200000">
            <a:off x="9645152" y="4437627"/>
            <a:ext cx="3058292" cy="181416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6E20655C-26D0-43CA-9640-9D405E66E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5400000" flipV="1">
            <a:off x="184685" y="-48154"/>
            <a:ext cx="1635892" cy="181550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9FEA027-2259-4339-9C9E-63EBC81EC4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>
            <a:off x="7524623" y="310449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05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4A5139E8-E845-4610-8D77-68E940D364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A1F5A9A9-F96E-44AB-AF66-045C74F42771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330AE58-9066-4239-98F3-DC2A92C4CD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92" y="0"/>
            <a:ext cx="2656608" cy="153051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F1CD941-A3A8-4DA9-A6C0-31F16661E3B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3457"/>
            <a:ext cx="2392958" cy="145454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E860B6C-8733-47EB-889E-D9B661298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67" r="74414" b="40254"/>
          <a:stretch/>
        </p:blipFill>
        <p:spPr>
          <a:xfrm flipH="1" flipV="1">
            <a:off x="9609195" y="4375504"/>
            <a:ext cx="2538727" cy="253644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C0CFED-1885-464A-8F3E-312488C10B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rot="5400000" flipH="1">
            <a:off x="-555522" y="4437627"/>
            <a:ext cx="3058292" cy="181416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CED3352-DF78-4CE7-A7FE-0A460D6E3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16200000" flipH="1" flipV="1">
            <a:off x="10327345" y="-48154"/>
            <a:ext cx="1635892" cy="181550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F845F4A-8683-4C8A-B775-12D3F69C6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H="1">
            <a:off x="50800" y="310449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83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AC2356-9B42-4A64-9F42-BA951F9707AD}"/>
              </a:ext>
            </a:extLst>
          </p:cNvPr>
          <p:cNvSpPr/>
          <p:nvPr userDrawn="1"/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rgbClr val="3E53E8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6689D8A8-44B9-48D1-84D0-2834AF4238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D43DDB89-D0C1-4584-BF46-9DDEF6B3356E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AEE6311-11C4-4C7B-AB72-B151594019A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703186"/>
            <a:ext cx="2004488" cy="115481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362FC8F-8119-4704-A35D-CE8E6B357C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157900" cy="1168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7E53D43-1652-4AF0-A570-CD6A68A1A5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034101" y="6086637"/>
            <a:ext cx="2157899" cy="77136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50C7E4-D739-48EB-8240-D64A8421C0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386445" y="0"/>
            <a:ext cx="1805555" cy="109749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F74A9D3-F1A9-4E20-9F53-E223D953C4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9" t="1503" r="74414"/>
          <a:stretch/>
        </p:blipFill>
        <p:spPr>
          <a:xfrm rot="16200000">
            <a:off x="639068" y="3315463"/>
            <a:ext cx="2903467" cy="418160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4D6D749-33C3-4183-9D45-329DDEEEE5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1" r="69580"/>
          <a:stretch/>
        </p:blipFill>
        <p:spPr>
          <a:xfrm rot="5400000">
            <a:off x="-526902" y="830597"/>
            <a:ext cx="3058292" cy="181416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BE2A1E9-2308-48EC-8172-51A83E3561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3728" b="5631"/>
          <a:stretch/>
        </p:blipFill>
        <p:spPr>
          <a:xfrm>
            <a:off x="10295104" y="4795434"/>
            <a:ext cx="1635892" cy="181550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948560F-9747-41A0-A921-898137B9E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1782" r="1073" b="53227"/>
          <a:stretch/>
        </p:blipFill>
        <p:spPr>
          <a:xfrm>
            <a:off x="7747851" y="131615"/>
            <a:ext cx="444414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61E9FBD-7EE7-4EED-85D3-828B65186C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12200" y="1066800"/>
            <a:ext cx="2794000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1C805D5-2421-4540-98DB-4B159969477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47236" y="1066800"/>
            <a:ext cx="2794000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5CE1ED2-3394-4BE8-96A5-0BDAF0662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FC09EFD4-282B-41F4-BC9B-4571D63B6E98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7D83E80-BEA7-4392-AEF5-CF27D3D516F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004488" cy="115481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1492647-33C5-4201-B670-2DDAE0A940B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89600"/>
            <a:ext cx="2157900" cy="11684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8DC67A3-E5DD-45E9-9807-9E08280382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4101" y="0"/>
            <a:ext cx="2157899" cy="77136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AE7FCFF-BE7C-4F3F-8463-6D239CF2B15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86445" y="5760506"/>
            <a:ext cx="1805555" cy="109749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BF87CF1-AF1B-4821-B6A6-7EF618E8F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9" t="1503" r="74414"/>
          <a:stretch/>
        </p:blipFill>
        <p:spPr>
          <a:xfrm rot="5400000" flipH="1">
            <a:off x="8649465" y="3315463"/>
            <a:ext cx="2903467" cy="418160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9E5D64A4-A4D0-4C0C-BE1F-169FFBBE6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1" r="69580"/>
          <a:stretch/>
        </p:blipFill>
        <p:spPr>
          <a:xfrm rot="16200000" flipH="1">
            <a:off x="9660610" y="830597"/>
            <a:ext cx="3058292" cy="181416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C5AC0A8-BDF5-487D-ABE4-C5AEFA0AA0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3728" b="5631"/>
          <a:stretch/>
        </p:blipFill>
        <p:spPr>
          <a:xfrm flipH="1">
            <a:off x="261004" y="4795434"/>
            <a:ext cx="1635892" cy="181550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B3F2378F-F52A-4B77-B9DB-493DC93E0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1782" r="1073" b="53227"/>
          <a:stretch/>
        </p:blipFill>
        <p:spPr>
          <a:xfrm flipH="1">
            <a:off x="0" y="131615"/>
            <a:ext cx="444414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8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D9A4C558-28B3-4C77-B6D2-ECC0FED4C81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51709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42901367-7CBB-4B74-8D10-A925410C49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51709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C068C007-9CA7-43E6-9DB3-14887ADD74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51709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0DE3902C-94A2-4972-8A4C-68EFF4D84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8394156B-6752-402A-BDC9-059083381B25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24A7642F-C5DF-4621-BD6F-E0D7A59A58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87512" y="5703186"/>
            <a:ext cx="2004488" cy="115481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6D700D0-076F-4E66-BE82-1F7148C5B0E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34100" y="0"/>
            <a:ext cx="2157900" cy="11684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E4CD25B-7B98-4C70-BD23-EE529C93CE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086637"/>
            <a:ext cx="2157899" cy="77136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B8A5DF4-6F32-4FD6-8F76-972A0A05E36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805555" cy="109749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EAF1BA-FF1F-4B46-883A-A1D0215846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9" t="1503" r="74414"/>
          <a:stretch/>
        </p:blipFill>
        <p:spPr>
          <a:xfrm rot="5400000" flipV="1">
            <a:off x="639068" y="-639069"/>
            <a:ext cx="2903467" cy="418160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80C1D17D-04D5-45F2-9585-387DA675F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1" r="69580"/>
          <a:stretch/>
        </p:blipFill>
        <p:spPr>
          <a:xfrm rot="16200000" flipV="1">
            <a:off x="-526902" y="4213242"/>
            <a:ext cx="3058292" cy="18141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082AE71-0160-40F8-BCC4-E222057D59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3728" b="5631"/>
          <a:stretch/>
        </p:blipFill>
        <p:spPr>
          <a:xfrm flipV="1">
            <a:off x="10295104" y="247062"/>
            <a:ext cx="1635892" cy="181550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7F499DDC-62CA-4F21-BB33-A20A11F9A0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1782" r="1073" b="53227"/>
          <a:stretch/>
        </p:blipFill>
        <p:spPr>
          <a:xfrm flipV="1">
            <a:off x="7747851" y="4740673"/>
            <a:ext cx="444414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510E0E0B-AC5A-4250-8F45-7B3DA40EF1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29319C01-DEC5-40B5-8786-C41CF9EA924D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7D9A7C6-A430-4825-9CCF-97A2C308CA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512" y="0"/>
            <a:ext cx="2004488" cy="115481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D093301-A64D-43EC-942C-F188400C465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100" y="5689600"/>
            <a:ext cx="2157900" cy="1168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ACD8A14-D509-4084-9AB4-F6BDA10373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57899" cy="77136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B036A20-06EE-454F-966F-FF2E0C25461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0506"/>
            <a:ext cx="1805555" cy="109749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9553F41-FD96-47E8-8A5A-A80405F57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9" t="1503" r="74414"/>
          <a:stretch/>
        </p:blipFill>
        <p:spPr>
          <a:xfrm rot="16200000" flipH="1" flipV="1">
            <a:off x="8649465" y="-639069"/>
            <a:ext cx="2903467" cy="418160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C7511C9-150D-4D12-A6C6-1918C37B8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701" r="69580"/>
          <a:stretch/>
        </p:blipFill>
        <p:spPr>
          <a:xfrm rot="5400000" flipH="1" flipV="1">
            <a:off x="9660610" y="4213242"/>
            <a:ext cx="3058292" cy="181416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D8E824D-37F6-41FA-9D8A-E02B7FA425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3728" b="5631"/>
          <a:stretch/>
        </p:blipFill>
        <p:spPr>
          <a:xfrm flipH="1" flipV="1">
            <a:off x="261004" y="247062"/>
            <a:ext cx="1635892" cy="181550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3E4E0B11-EA3D-456D-A273-98A37FC63C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1782" r="1073" b="53227"/>
          <a:stretch/>
        </p:blipFill>
        <p:spPr>
          <a:xfrm flipH="1" flipV="1">
            <a:off x="0" y="4740673"/>
            <a:ext cx="444414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4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4FFE8B39-D5B2-4472-82B9-F3C916C33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C05286E3-47D6-487C-B112-80D2EFC2C244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3ED4166-D8B7-4627-B06E-1ACB86AD293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1" y="-1"/>
            <a:ext cx="3307215" cy="17907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9B02542-353D-4DE5-B43C-B1F807C806D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884786" y="5675802"/>
            <a:ext cx="3307214" cy="1182198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B1BDB66A-2B1F-45B7-A2EB-2074832A87F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263774" y="1066800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18000E30-B03E-44FD-86D8-5A40BBA36006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204615" y="1066800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32507330-501F-439B-A191-5CEA618E35B6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33988" y="353760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C1CC559B-0E3D-4688-8DAF-6AB6E7EDB59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674829" y="353760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766809B8-34C6-4F6B-B1AD-E1AB53B4B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7" r="74414"/>
          <a:stretch/>
        </p:blipFill>
        <p:spPr>
          <a:xfrm rot="16200000" flipV="1">
            <a:off x="8602543" y="3268543"/>
            <a:ext cx="2933486" cy="424542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FF845C5-FFFA-4B13-B49D-81B614FD0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>
            <a:off x="0" y="5043840"/>
            <a:ext cx="3058292" cy="181416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07CABB8C-AE54-4290-8E32-42E2C61235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5400000">
            <a:off x="10466302" y="-89805"/>
            <a:ext cx="1635892" cy="181550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AD24B94E-F7E6-4C29-B59D-98E474871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t="-1495" r="531" b="53227"/>
          <a:stretch/>
        </p:blipFill>
        <p:spPr>
          <a:xfrm rot="16200000">
            <a:off x="-1229894" y="1229892"/>
            <a:ext cx="4509000" cy="20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26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60E7B503-06CB-4CF8-A6DD-8FE12799E4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F0EF41A3-2CDC-40B9-89AC-490CD6FF0482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52EB05F-EB2E-433C-936B-E1A58C5A23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95017"/>
            <a:ext cx="3060127" cy="176298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B44ACFD-F0F2-4E15-9654-F485DD1041E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435570" y="0"/>
            <a:ext cx="2756430" cy="1675477"/>
          </a:xfrm>
          <a:prstGeom prst="rect">
            <a:avLst/>
          </a:prstGeom>
        </p:spPr>
      </p:pic>
      <p:sp>
        <p:nvSpPr>
          <p:cNvPr id="20" name="그림 개체 틀 11">
            <a:extLst>
              <a:ext uri="{FF2B5EF4-FFF2-40B4-BE49-F238E27FC236}">
                <a16:creationId xmlns:a16="http://schemas.microsoft.com/office/drawing/2014/main" id="{2F9C286D-942B-49D6-AD33-7AB3E00741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624D5A2E-C501-41BE-9316-78598DFEC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7" r="74414"/>
          <a:stretch/>
        </p:blipFill>
        <p:spPr>
          <a:xfrm rot="5400000">
            <a:off x="8602543" y="-655973"/>
            <a:ext cx="2933486" cy="424542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3911A50-442F-4CC5-B17A-E11EB36352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V="1">
            <a:off x="0" y="-2"/>
            <a:ext cx="3058292" cy="18141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AA6D4E0-1167-4E67-BBB5-450273E9C3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16200000" flipV="1">
            <a:off x="10466302" y="5132300"/>
            <a:ext cx="1635892" cy="181550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1FB67BCC-9DB1-4809-B491-79043B835B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t="-1495" r="531" b="53227"/>
          <a:stretch/>
        </p:blipFill>
        <p:spPr>
          <a:xfrm rot="5400000" flipV="1">
            <a:off x="-1229894" y="3578895"/>
            <a:ext cx="4509000" cy="20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91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8D8019D0-126C-49C7-BAC4-A9A55633BE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05F464E-8656-4F68-9D4D-54E79095A6A4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F7B88D2-A4C4-4866-8BEE-BEEC6DD350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851973" y="0"/>
            <a:ext cx="3340026" cy="192423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CAAECC9-0DEC-45B8-9D6B-94ECFFEBF0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572696"/>
            <a:ext cx="3595655" cy="1285304"/>
          </a:xfrm>
          <a:prstGeom prst="rect">
            <a:avLst/>
          </a:prstGeom>
        </p:spPr>
      </p:pic>
      <p:sp>
        <p:nvSpPr>
          <p:cNvPr id="18" name="그림 개체 틀 5">
            <a:extLst>
              <a:ext uri="{FF2B5EF4-FFF2-40B4-BE49-F238E27FC236}">
                <a16:creationId xmlns:a16="http://schemas.microsoft.com/office/drawing/2014/main" id="{9AD6C058-6C1A-4506-BDCC-3788CCE207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7AA69041-9F13-418B-B35C-B013278C9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7" r="74414"/>
          <a:stretch/>
        </p:blipFill>
        <p:spPr>
          <a:xfrm rot="5400000" flipH="1" flipV="1">
            <a:off x="655971" y="3268543"/>
            <a:ext cx="2933486" cy="424542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191CB10-C6B1-4D5B-A7FD-68F3EE89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H="1">
            <a:off x="9133708" y="5043840"/>
            <a:ext cx="3058292" cy="18141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AF9C852-656A-45E4-95A7-AC1A8A5ED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16200000" flipH="1">
            <a:off x="89806" y="-89805"/>
            <a:ext cx="1635892" cy="181550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73B8979-B9DE-4C67-B5AE-BDB0589CDC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t="-1495" r="531" b="53227"/>
          <a:stretch/>
        </p:blipFill>
        <p:spPr>
          <a:xfrm rot="5400000" flipH="1">
            <a:off x="8912894" y="1229892"/>
            <a:ext cx="4509000" cy="20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42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C60FF6C3-A8FB-4321-90C4-1C306FD7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22C0BDA4-39D1-4F1E-A427-7B7205A7FCB1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1CFD3B1-97DA-44E1-8BA3-0EF3F747653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96346" y="4911124"/>
            <a:ext cx="3595654" cy="19468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5C00264-921B-437E-94BC-630661B0048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008551" cy="1828727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643BA1F5-E2F1-4841-96A8-BA34B3D30B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1383FB27-329F-4F3D-895C-7C253FFAF2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7" r="74414"/>
          <a:stretch/>
        </p:blipFill>
        <p:spPr>
          <a:xfrm rot="16200000" flipH="1">
            <a:off x="655971" y="-655973"/>
            <a:ext cx="2933486" cy="424542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7CFABC2-CB7C-47B1-9F8A-28B414A578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H="1" flipV="1">
            <a:off x="9133708" y="-2"/>
            <a:ext cx="3058292" cy="181416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93E0865-50E8-41CA-B995-9F39A161C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5400000" flipH="1" flipV="1">
            <a:off x="89806" y="5132300"/>
            <a:ext cx="1635892" cy="181550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2B1C497-0BB6-4863-BCEC-934405920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t="-1495" r="531" b="53227"/>
          <a:stretch/>
        </p:blipFill>
        <p:spPr>
          <a:xfrm rot="16200000" flipH="1" flipV="1">
            <a:off x="8912894" y="3578895"/>
            <a:ext cx="4509000" cy="20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77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5C5D20C-7A84-4DDF-BAE1-162AE7801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83485" y="4836694"/>
            <a:ext cx="3508515" cy="202130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1A21B3A-E92D-4124-A5D5-8B6126724B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414960" y="0"/>
            <a:ext cx="3777039" cy="20450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4155B9F-924A-4E54-B641-5367588980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507858"/>
            <a:ext cx="3777039" cy="13501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1D989D0-0A7E-4A36-BDD3-A25C1C4FFE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160319" cy="1920978"/>
          </a:xfrm>
          <a:prstGeom prst="rect">
            <a:avLst/>
          </a:prstGeom>
        </p:spPr>
      </p:pic>
      <p:pic>
        <p:nvPicPr>
          <p:cNvPr id="20" name="Graphic 3">
            <a:hlinkClick r:id="rId6"/>
            <a:extLst>
              <a:ext uri="{FF2B5EF4-FFF2-40B4-BE49-F238E27FC236}">
                <a16:creationId xmlns:a16="http://schemas.microsoft.com/office/drawing/2014/main" id="{B01F26C9-600B-458C-9456-DCEF3E4D9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9"/>
            <a:extLst>
              <a:ext uri="{FF2B5EF4-FFF2-40B4-BE49-F238E27FC236}">
                <a16:creationId xmlns:a16="http://schemas.microsoft.com/office/drawing/2014/main" id="{B0478045-7481-4A14-967E-45E2BE9A5BF9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26601579-9AB5-4F5E-9571-16E13EF5299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13801" y="2435463"/>
            <a:ext cx="11964398" cy="424542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2E52C920-C053-4635-8131-41167790762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69208" y="159657"/>
            <a:ext cx="10053584" cy="19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65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CF256C15-1DED-4DDD-AA76-2123F8D917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A0DAFAA-97A2-4958-A4CB-97AAC404EFAD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E7F3B1CE-9FA6-4F9F-AD82-C896727A2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961AEB5-2337-4451-9509-0C824F578F28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5C5D20C-7A84-4DDF-BAE1-162AE7801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836694"/>
            <a:ext cx="3508515" cy="202130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1A21B3A-E92D-4124-A5D5-8B6126724B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" y="0"/>
            <a:ext cx="3777039" cy="20450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4155B9F-924A-4E54-B641-5367588980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414961" y="5507858"/>
            <a:ext cx="3777039" cy="13501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1D989D0-0A7E-4A36-BDD3-A25C1C4FFE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031681" y="0"/>
            <a:ext cx="3160319" cy="1920978"/>
          </a:xfrm>
          <a:prstGeom prst="rect">
            <a:avLst/>
          </a:prstGeom>
        </p:spPr>
      </p:pic>
      <p:pic>
        <p:nvPicPr>
          <p:cNvPr id="20" name="Graphic 3">
            <a:hlinkClick r:id="rId6"/>
            <a:extLst>
              <a:ext uri="{FF2B5EF4-FFF2-40B4-BE49-F238E27FC236}">
                <a16:creationId xmlns:a16="http://schemas.microsoft.com/office/drawing/2014/main" id="{B01F26C9-600B-458C-9456-DCEF3E4D9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9"/>
            <a:extLst>
              <a:ext uri="{FF2B5EF4-FFF2-40B4-BE49-F238E27FC236}">
                <a16:creationId xmlns:a16="http://schemas.microsoft.com/office/drawing/2014/main" id="{B0478045-7481-4A14-967E-45E2BE9A5BF9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6AE15327-0C59-472C-8D1F-05B82B58A87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13801" y="2435463"/>
            <a:ext cx="11964398" cy="4245428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7970D666-9A53-43AD-AFF7-40925F2D29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69208" y="159657"/>
            <a:ext cx="10053584" cy="19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82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9E741858-678C-4046-9D6C-7CF24248F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FE03332-6355-470F-BED6-E9364F1A31F9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C6BC200-B520-43E7-B1B2-924FC110C23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859931" cy="154851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663E190-7D4C-4EC0-8E94-67161C07672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332069" y="5835688"/>
            <a:ext cx="2859931" cy="102231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325E75-2D97-478E-BED8-BC8C1AE02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86" r="73596" b="39645"/>
          <a:stretch/>
        </p:blipFill>
        <p:spPr>
          <a:xfrm rot="5400000">
            <a:off x="9613210" y="127692"/>
            <a:ext cx="2566779" cy="25908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301A5FD-782B-4C48-BCEE-2B6F0D6F94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>
            <a:off x="142108" y="4904138"/>
            <a:ext cx="3058292" cy="181416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773E48A-CAB6-4DB8-9605-F0967AC58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>
            <a:off x="10414000" y="4943207"/>
            <a:ext cx="1635892" cy="181550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29CB237-AD65-4A2D-A75F-F8F5C42A5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H="1">
            <a:off x="251070" y="139702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67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32336743-DDE3-4889-874C-10DC3FCD6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AE2E8405-C6CD-4430-BB63-5EA3302A54A6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43A233A-F1F9-40DC-9E58-0782491F118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327490"/>
            <a:ext cx="2656608" cy="153051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9756C88-9DDE-4B69-B2E4-2F1D8360BA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799042" y="0"/>
            <a:ext cx="2392958" cy="145454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1D33035-3C94-4355-AE6C-C794066DA1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86" r="73596" b="39645"/>
          <a:stretch/>
        </p:blipFill>
        <p:spPr>
          <a:xfrm rot="16200000" flipH="1">
            <a:off x="154119" y="127692"/>
            <a:ext cx="2566779" cy="25908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E323F9-B2B6-44C6-9609-BAEEEE0202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H="1">
            <a:off x="9133708" y="4904138"/>
            <a:ext cx="3058292" cy="181416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581EE56-CDB4-4FB6-91C4-A2C7A9F9B4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flipH="1">
            <a:off x="284216" y="4943207"/>
            <a:ext cx="1635892" cy="181550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4D6D67B-60FF-4ED7-A3EB-54C7667E6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>
            <a:off x="7510539" y="139702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02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E07F4B9-81AF-40A7-8826-11BE32CDE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9FC15E86-A9B4-4556-B96B-32AB1A29D9C8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7EAE77C-ECA2-43FE-83A1-9DF655C54AF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656608" cy="153051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21BD1BE-F32C-4F90-BF0F-D20FF65D45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9042" y="5403457"/>
            <a:ext cx="2392958" cy="145454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4A12F38-9764-4919-A0F0-3FD16D1FE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86" r="73596" b="39645"/>
          <a:stretch/>
        </p:blipFill>
        <p:spPr>
          <a:xfrm rot="16200000" flipV="1">
            <a:off x="9613210" y="4179920"/>
            <a:ext cx="2566779" cy="25908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BBB201A-F4A9-4741-BF7E-586A9463F2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V="1">
            <a:off x="142108" y="180114"/>
            <a:ext cx="3058292" cy="181416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7D41EBB-B831-42FB-851C-2A57C742A8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flipV="1">
            <a:off x="10414000" y="139702"/>
            <a:ext cx="1635892" cy="181550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021CFC7-1578-4E4F-A3E6-C5001CEC2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H="1" flipV="1">
            <a:off x="251070" y="4772999"/>
            <a:ext cx="4572499" cy="1985711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D3FE4AA-D41E-4C97-AFB6-BFB6720A90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0610" y="398540"/>
            <a:ext cx="4003976" cy="611656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9822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61E6711F-098A-48E2-B1CE-29F476CA3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C14F818-B866-4D53-9189-E6BE5D8CE311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052355C-2E6B-45C0-8037-7984C09047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09483"/>
            <a:ext cx="2859931" cy="154851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5665009-02F1-4D94-AEAC-F992DBF7DD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32069" y="0"/>
            <a:ext cx="2859931" cy="102231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39E9C48D-19D4-4E12-918C-A712208C7C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186" r="73596" b="39645"/>
          <a:stretch/>
        </p:blipFill>
        <p:spPr>
          <a:xfrm rot="5400000" flipH="1" flipV="1">
            <a:off x="154119" y="4179920"/>
            <a:ext cx="2566779" cy="25908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7FE7E11F-C594-48A9-98B8-2615B3B14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flipH="1" flipV="1">
            <a:off x="9133708" y="180114"/>
            <a:ext cx="3058292" cy="18141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D43DF81-5EF5-4189-B895-59930104B7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flipH="1" flipV="1">
            <a:off x="284216" y="139702"/>
            <a:ext cx="1635892" cy="181550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D8AF293-0481-4184-BBD7-35DDD91296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V="1">
            <a:off x="7510539" y="4772999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16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058CC50-D962-4C76-8A8B-88A7EFED60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92356" y="1449000"/>
            <a:ext cx="3960000" cy="396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 algn="ctr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C179824B-DA7D-45F8-83BD-9084A5D3B4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43C90DD9-61E5-43D7-BD97-760150BD6910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8053BD4-BAAF-4CD2-9581-6D9CFD11BC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32069" y="0"/>
            <a:ext cx="2859931" cy="154851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86337CD-C0FF-4DE8-966F-B9F91BC2281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835688"/>
            <a:ext cx="2859931" cy="102231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D662EBB-98D6-4E57-A052-7D316A5453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67" r="74414" b="40254"/>
          <a:stretch/>
        </p:blipFill>
        <p:spPr>
          <a:xfrm>
            <a:off x="0" y="41651"/>
            <a:ext cx="2538727" cy="253644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269F38F-5608-497A-8AD9-D742F58CC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rot="5400000" flipV="1">
            <a:off x="9645152" y="701817"/>
            <a:ext cx="3058292" cy="181416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077294F-119A-4749-AE06-51A3C52F36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16200000">
            <a:off x="184685" y="5186255"/>
            <a:ext cx="1635892" cy="181550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A9DF9A8-73E9-4D6A-B0AC-587A5885FC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V="1">
            <a:off x="7524623" y="4657444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6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9AADB26-25CD-4AF2-A509-9DA709294E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07926" y="1066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2AA1A19-3A40-4D15-8AE5-2FC0898CD0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07926" y="3860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92F4179-F87D-4DDD-8A1C-AC3EDB918FA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8226" y="1066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E300072-5E40-4D6D-B3F6-158AA03638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48226" y="3860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D85C046A-8A66-4834-AA42-3955DBC4F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228A2AC2-2CF8-4649-B3C1-976D7E6F2642}"/>
              </a:ext>
            </a:extLst>
          </p:cNvPr>
          <p:cNvSpPr txBox="1"/>
          <p:nvPr userDrawn="1"/>
        </p:nvSpPr>
        <p:spPr>
          <a:xfrm>
            <a:off x="4181605" y="69676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3A27BCF-C7D0-4DD9-954D-EB296CF7696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535392" y="5327490"/>
            <a:ext cx="2656608" cy="153051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6087A7A-698B-44A2-AC14-3DBFC51E818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392958" cy="145454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E8C20F94-5253-4646-A981-C226BA0587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67" r="74414" b="40254"/>
          <a:stretch/>
        </p:blipFill>
        <p:spPr>
          <a:xfrm flipH="1">
            <a:off x="9647295" y="41651"/>
            <a:ext cx="2538727" cy="25364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A4A0218-FF59-492E-8509-77E54A79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701" r="69580"/>
          <a:stretch/>
        </p:blipFill>
        <p:spPr>
          <a:xfrm rot="16200000" flipH="1" flipV="1">
            <a:off x="-517422" y="701817"/>
            <a:ext cx="3058292" cy="181416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2B2E8AC-2927-486E-A544-85F17134B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3728" b="5631"/>
          <a:stretch/>
        </p:blipFill>
        <p:spPr>
          <a:xfrm rot="5400000" flipH="1">
            <a:off x="10365445" y="5186255"/>
            <a:ext cx="1635892" cy="181550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5F9722C-9116-4A10-B0CD-6D6ABB1D3D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61782" b="53227"/>
          <a:stretch/>
        </p:blipFill>
        <p:spPr>
          <a:xfrm flipH="1" flipV="1">
            <a:off x="88900" y="4657444"/>
            <a:ext cx="4572499" cy="19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59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705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normativ.kontur.ru/document?moduleId=9&amp;documentId=379740&amp;cwi=547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16094&amp;cwi=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389235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normativ.kontur.ru/document?moduleId=1&amp;documentId=395813&amp;cwi=154#h1182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D949D103-F9C1-4523-80F6-E75578F143D7}"/>
              </a:ext>
            </a:extLst>
          </p:cNvPr>
          <p:cNvSpPr/>
          <p:nvPr/>
        </p:nvSpPr>
        <p:spPr>
          <a:xfrm>
            <a:off x="2367813" y="2692074"/>
            <a:ext cx="3910219" cy="238504"/>
          </a:xfrm>
          <a:prstGeom prst="rect">
            <a:avLst/>
          </a:prstGeom>
          <a:solidFill>
            <a:srgbClr val="FBC1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DA2A2D63-D02A-4911-BC40-CE1546BF241E}"/>
              </a:ext>
            </a:extLst>
          </p:cNvPr>
          <p:cNvSpPr/>
          <p:nvPr/>
        </p:nvSpPr>
        <p:spPr>
          <a:xfrm>
            <a:off x="6570275" y="3643031"/>
            <a:ext cx="1718843" cy="1718843"/>
          </a:xfrm>
          <a:prstGeom prst="ellipse">
            <a:avLst/>
          </a:prstGeom>
          <a:solidFill>
            <a:srgbClr val="FBC11A">
              <a:alpha val="8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5A36A09-806F-4A61-952A-12E345B0C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758" y="4057858"/>
            <a:ext cx="2064121" cy="21626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32AA61-8DDE-41E2-8831-A6B3BA68A81D}"/>
              </a:ext>
            </a:extLst>
          </p:cNvPr>
          <p:cNvSpPr txBox="1"/>
          <p:nvPr/>
        </p:nvSpPr>
        <p:spPr>
          <a:xfrm>
            <a:off x="1451157" y="2053415"/>
            <a:ext cx="5430259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ru-RU" altLang="ko-KR" sz="5400" dirty="0">
                <a:latin typeface="+mj-lt"/>
              </a:rPr>
              <a:t>ИНКЛЮЗИВНОЕ</a:t>
            </a:r>
          </a:p>
          <a:p>
            <a:r>
              <a:rPr lang="ru-RU" altLang="ko-KR" sz="5400" dirty="0">
                <a:latin typeface="+mj-lt"/>
              </a:rPr>
              <a:t>ОБРАЗОВАНИЕ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FE44D1-2D43-614C-A5AE-DFEB3B70310B}"/>
              </a:ext>
            </a:extLst>
          </p:cNvPr>
          <p:cNvSpPr txBox="1"/>
          <p:nvPr/>
        </p:nvSpPr>
        <p:spPr>
          <a:xfrm>
            <a:off x="8190930" y="5666636"/>
            <a:ext cx="3789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200" dirty="0"/>
              <a:t>ПОДГОТОВИЛА </a:t>
            </a:r>
          </a:p>
          <a:p>
            <a:r>
              <a:rPr lang="ru-RU" altLang="ko-KR" sz="1200" dirty="0"/>
              <a:t>ПЕДАГОГ-ПСИХОЛОГ МБОУ «ЗЕЛЕНОГОРСКАЯ СШ»</a:t>
            </a:r>
          </a:p>
          <a:p>
            <a:r>
              <a:rPr lang="ru-RU" altLang="ko-KR" sz="1200" dirty="0"/>
              <a:t>ГЛАДКОВА АИ</a:t>
            </a:r>
            <a:endParaRPr lang="en-US" altLang="ko-KR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37E285-0E8D-614D-A009-51B8DE403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43850" y="1955471"/>
            <a:ext cx="1986642" cy="264885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94A5250-2945-46D6-8BCE-D49B0A850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0444">
            <a:off x="9376624" y="1694556"/>
            <a:ext cx="3217199" cy="199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88F4ABB4-003F-4524-9321-3535E6A3AE3A}"/>
              </a:ext>
            </a:extLst>
          </p:cNvPr>
          <p:cNvSpPr/>
          <p:nvPr/>
        </p:nvSpPr>
        <p:spPr>
          <a:xfrm>
            <a:off x="4849999" y="1927614"/>
            <a:ext cx="3410857" cy="280978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7715E4-9B05-408E-856B-FA465D434D72}"/>
              </a:ext>
            </a:extLst>
          </p:cNvPr>
          <p:cNvSpPr txBox="1"/>
          <p:nvPr/>
        </p:nvSpPr>
        <p:spPr>
          <a:xfrm>
            <a:off x="4849999" y="1251407"/>
            <a:ext cx="4492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222222"/>
                </a:solidFill>
                <a:latin typeface="Lab Grotesque"/>
              </a:rPr>
              <a:t>Наполняемость </a:t>
            </a:r>
          </a:p>
          <a:p>
            <a:r>
              <a:rPr lang="ru-RU" sz="3200" b="1" dirty="0">
                <a:solidFill>
                  <a:srgbClr val="222222"/>
                </a:solidFill>
                <a:latin typeface="Lab Grotesque"/>
              </a:rPr>
              <a:t>классов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E242DD4-EFF7-4218-B9B7-975B3F22FF36}"/>
              </a:ext>
            </a:extLst>
          </p:cNvPr>
          <p:cNvGrpSpPr/>
          <p:nvPr/>
        </p:nvGrpSpPr>
        <p:grpSpPr>
          <a:xfrm>
            <a:off x="11025647" y="5774506"/>
            <a:ext cx="578306" cy="578304"/>
            <a:chOff x="3448898" y="892918"/>
            <a:chExt cx="390525" cy="390525"/>
          </a:xfrm>
          <a:solidFill>
            <a:srgbClr val="3E53E8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9184E421-DA03-4ABA-9FFC-F9CBA7DBDE86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C34F22E-EFFC-4E82-91B6-FE6AA13A11B4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4BF721C9-C354-4305-B4B4-C1F2E28163E3}"/>
              </a:ext>
            </a:extLst>
          </p:cNvPr>
          <p:cNvSpPr/>
          <p:nvPr/>
        </p:nvSpPr>
        <p:spPr>
          <a:xfrm>
            <a:off x="10922612" y="3794132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E53E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815AFAF-F267-4556-B46A-21E632362CF5}"/>
              </a:ext>
            </a:extLst>
          </p:cNvPr>
          <p:cNvGrpSpPr/>
          <p:nvPr/>
        </p:nvGrpSpPr>
        <p:grpSpPr>
          <a:xfrm>
            <a:off x="10802224" y="2141593"/>
            <a:ext cx="578306" cy="578304"/>
            <a:chOff x="2112922" y="1570386"/>
            <a:chExt cx="390525" cy="390525"/>
          </a:xfrm>
          <a:solidFill>
            <a:srgbClr val="3E53E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BCC0400-C225-41D3-95DE-AC66DCCE9F68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D7057D6-D783-4300-8508-7EEF56786CA8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958DB47-803E-475F-BDCB-A1C7827579A4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0E7C2BC-2C8D-4BF3-80B6-7223CBE8E6E7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15BEFB8-1AE3-4652-93BC-930343474F1B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751411C-A25B-6D49-9140-2776D96E6268}"/>
              </a:ext>
            </a:extLst>
          </p:cNvPr>
          <p:cNvSpPr/>
          <p:nvPr/>
        </p:nvSpPr>
        <p:spPr>
          <a:xfrm>
            <a:off x="4078337" y="2540160"/>
            <a:ext cx="65758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Работа с детьми с ОВЗ в основной школе 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проходит более комфортно для учеников и 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педагогов, если соблюдать оптимальную 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наполняемость классов. 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Этот момент регламентируют требования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  <a:hlinkClick r:id="rId2"/>
              </a:rPr>
              <a:t>СанПиН</a:t>
            </a:r>
            <a:r>
              <a:rPr lang="ru-RU" sz="2400" dirty="0">
                <a:solidFill>
                  <a:srgbClr val="222222"/>
                </a:solidFill>
                <a:latin typeface="Lab Grotesque"/>
              </a:rPr>
              <a:t>.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Если дети с ОВЗ получают образование вместе с другими учениками, их максимальное </a:t>
            </a:r>
          </a:p>
          <a:p>
            <a:r>
              <a:rPr lang="ru-RU" sz="2400" dirty="0">
                <a:solidFill>
                  <a:srgbClr val="222222"/>
                </a:solidFill>
                <a:latin typeface="Lab Grotesque"/>
              </a:rPr>
              <a:t>количество в классе — 3 человека.</a:t>
            </a:r>
            <a:endParaRPr lang="ru-RU" sz="2400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10868D-AA1E-504D-9291-99163D450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7" y="912292"/>
            <a:ext cx="3669514" cy="4892685"/>
          </a:xfrm>
          <a:prstGeom prst="rect">
            <a:avLst/>
          </a:prstGeom>
        </p:spPr>
      </p:pic>
      <p:pic>
        <p:nvPicPr>
          <p:cNvPr id="25" name="그림 37">
            <a:extLst>
              <a:ext uri="{FF2B5EF4-FFF2-40B4-BE49-F238E27FC236}">
                <a16:creationId xmlns:a16="http://schemas.microsoft.com/office/drawing/2014/main" id="{9028379D-85FC-9F4C-85A1-BD4DB6957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9576">
            <a:off x="357230" y="291927"/>
            <a:ext cx="2931724" cy="307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51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타원 35">
            <a:extLst>
              <a:ext uri="{FF2B5EF4-FFF2-40B4-BE49-F238E27FC236}">
                <a16:creationId xmlns:a16="http://schemas.microsoft.com/office/drawing/2014/main" id="{AEE043CB-F153-FD42-85A9-A91ED96E834A}"/>
              </a:ext>
            </a:extLst>
          </p:cNvPr>
          <p:cNvSpPr/>
          <p:nvPr/>
        </p:nvSpPr>
        <p:spPr>
          <a:xfrm>
            <a:off x="6623621" y="2069585"/>
            <a:ext cx="1131551" cy="1131551"/>
          </a:xfrm>
          <a:prstGeom prst="ellipse">
            <a:avLst/>
          </a:prstGeom>
          <a:solidFill>
            <a:srgbClr val="3E5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2D7AFC3-3BC8-4411-995B-48438A2B445D}"/>
              </a:ext>
            </a:extLst>
          </p:cNvPr>
          <p:cNvSpPr/>
          <p:nvPr/>
        </p:nvSpPr>
        <p:spPr>
          <a:xfrm>
            <a:off x="1175321" y="1075368"/>
            <a:ext cx="1969043" cy="280978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A78699-7A2D-0F49-B2E7-3BDBFC6D6E00}"/>
              </a:ext>
            </a:extLst>
          </p:cNvPr>
          <p:cNvSpPr/>
          <p:nvPr/>
        </p:nvSpPr>
        <p:spPr>
          <a:xfrm>
            <a:off x="492839" y="1452900"/>
            <a:ext cx="112063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В МБОУ «Зеленогорская СШ» создана служба, осуществляющая психолого-педагогическое сопровождение детей с ограниченными возможностями здоровья, которая ведет ребенка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на протяжении всего периода его обучения.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В службу сопровождения входят специалисты: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 педагог-психолог,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 социальный педагог,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 классные руководители.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Комплексное изучение ребенка, выбор наиболее адекватных проблем ребенка, методов 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работы, отбор содержания обучения с учетом индивидуально-психологических 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особенностей детей осуществляется на школьном психолого- педагогическом консилиуме.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Целью психолого-педагогического сопровождения ребенка с ОВЗ, обучающихся в школе, является обеспечение условий для оптимального развития ребенка, успешной интеграции его в социум.</a:t>
            </a:r>
          </a:p>
          <a:p>
            <a:pPr algn="just" fontAlgn="base"/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Психолого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 - педагогическое сопровождение учащихся включает: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диагностику 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когнитивно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-познавательной сферы личности, педагогические наблюдения;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создание благоприятных социально-педагогических условий для развития личности, 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успешности обучения;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конкретную психолого-педагогическую помощь ребенку.</a:t>
            </a:r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19" name="그림 58">
            <a:extLst>
              <a:ext uri="{FF2B5EF4-FFF2-40B4-BE49-F238E27FC236}">
                <a16:creationId xmlns:a16="http://schemas.microsoft.com/office/drawing/2014/main" id="{BD425700-E7FF-DA4D-A25C-93B2FC1B8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982" y="4958393"/>
            <a:ext cx="1492018" cy="164359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42CF563-3B8F-C642-841A-4C24B720EFBF}"/>
              </a:ext>
            </a:extLst>
          </p:cNvPr>
          <p:cNvSpPr txBox="1"/>
          <p:nvPr/>
        </p:nvSpPr>
        <p:spPr>
          <a:xfrm>
            <a:off x="1175321" y="838883"/>
            <a:ext cx="544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800" dirty="0">
                <a:latin typeface="+mj-lt"/>
                <a:cs typeface="Arial" panose="020B0604020202020204" pitchFamily="34" charset="0"/>
              </a:rPr>
              <a:t>В ШКОЛЕ</a:t>
            </a:r>
            <a:endParaRPr lang="en-US" altLang="ko-KR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2E80C317-D201-F241-8BDF-B1386D669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3869" y="2306854"/>
            <a:ext cx="1010207" cy="89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5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7AA230-2F6D-6642-B138-AA13D53ED4E9}"/>
              </a:ext>
            </a:extLst>
          </p:cNvPr>
          <p:cNvSpPr/>
          <p:nvPr/>
        </p:nvSpPr>
        <p:spPr>
          <a:xfrm>
            <a:off x="513707" y="751344"/>
            <a:ext cx="1115773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Суть психологической работы с ребенком-инвалидом и детьми с ОВЗ состоит: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в снятии нервно-психического напряжения;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коррекции самооценки;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развитии психических функций - памяти, мышления, воображения, внимания;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преодолении пассивности;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формировании самостоятельности, ответственности и активной жизненной позиции;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преодолении отчужденности и формировании коммуникативных навыков.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В своей работе педагог-психолог использует следующие методы психологической реабилитации: беседы,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индивидуальные психологические консультации, психологическую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помощь, ролевые игры,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тренинговые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упражнения, группу психологической взаимопомощи и взаимной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поддержки, как для детей с ОВЗ, так и для членов их семей, и для всех участников образовательного процесса.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5AE6E6-A820-B142-A8C3-955DB583A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013" y="4444663"/>
            <a:ext cx="2895600" cy="209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46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1F8F93B-B5F8-44D6-A891-4A551BE33DE4}"/>
              </a:ext>
            </a:extLst>
          </p:cNvPr>
          <p:cNvSpPr/>
          <p:nvPr/>
        </p:nvSpPr>
        <p:spPr>
          <a:xfrm>
            <a:off x="796030" y="1910807"/>
            <a:ext cx="2503176" cy="4017401"/>
          </a:xfrm>
          <a:prstGeom prst="roundRect">
            <a:avLst>
              <a:gd name="adj" fmla="val 9746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079768C-5D36-465D-A6FB-E2BAEBF29895}"/>
              </a:ext>
            </a:extLst>
          </p:cNvPr>
          <p:cNvSpPr/>
          <p:nvPr/>
        </p:nvSpPr>
        <p:spPr>
          <a:xfrm>
            <a:off x="3482870" y="1919156"/>
            <a:ext cx="2503176" cy="4017401"/>
          </a:xfrm>
          <a:prstGeom prst="roundRect">
            <a:avLst>
              <a:gd name="adj" fmla="val 9746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551DD3DD-CFF3-40E0-B74D-235E550B56C3}"/>
              </a:ext>
            </a:extLst>
          </p:cNvPr>
          <p:cNvSpPr/>
          <p:nvPr/>
        </p:nvSpPr>
        <p:spPr>
          <a:xfrm>
            <a:off x="6193872" y="1910807"/>
            <a:ext cx="2503176" cy="4017401"/>
          </a:xfrm>
          <a:prstGeom prst="roundRect">
            <a:avLst>
              <a:gd name="adj" fmla="val 9746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5FCD833-3C6C-4CB3-A0CC-10700D57B95C}"/>
              </a:ext>
            </a:extLst>
          </p:cNvPr>
          <p:cNvSpPr/>
          <p:nvPr/>
        </p:nvSpPr>
        <p:spPr>
          <a:xfrm>
            <a:off x="8892794" y="1910807"/>
            <a:ext cx="2503176" cy="4017401"/>
          </a:xfrm>
          <a:prstGeom prst="roundRect">
            <a:avLst>
              <a:gd name="adj" fmla="val 9746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2F115DF-CC14-4DCA-AFD1-6FE95897453D}"/>
              </a:ext>
            </a:extLst>
          </p:cNvPr>
          <p:cNvSpPr/>
          <p:nvPr/>
        </p:nvSpPr>
        <p:spPr>
          <a:xfrm>
            <a:off x="1005921" y="4488419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ru-RU" altLang="ko-KR" dirty="0">
                <a:latin typeface="+mj-lt"/>
              </a:rPr>
              <a:t>ИДЕИ</a:t>
            </a:r>
            <a:endParaRPr lang="en-US" altLang="ko-KR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C2A27E0-E802-4E26-BEE9-6C69F21BBC57}"/>
              </a:ext>
            </a:extLst>
          </p:cNvPr>
          <p:cNvSpPr/>
          <p:nvPr/>
        </p:nvSpPr>
        <p:spPr>
          <a:xfrm>
            <a:off x="3706844" y="4488419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endParaRPr lang="en-US" altLang="ko-KR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B9A7C58-38EA-442B-ADCD-CE2DFA54E441}"/>
              </a:ext>
            </a:extLst>
          </p:cNvPr>
          <p:cNvSpPr/>
          <p:nvPr/>
        </p:nvSpPr>
        <p:spPr>
          <a:xfrm>
            <a:off x="6349429" y="4488419"/>
            <a:ext cx="212971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ru-RU" altLang="ko-KR" dirty="0">
                <a:latin typeface="+mj-lt"/>
              </a:rPr>
              <a:t>СОТРУДНИЧЕСТВО</a:t>
            </a:r>
            <a:endParaRPr lang="en-US" altLang="ko-KR" dirty="0"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E2A0484-54CE-4244-A21B-E26633C4E9BA}"/>
              </a:ext>
            </a:extLst>
          </p:cNvPr>
          <p:cNvSpPr/>
          <p:nvPr/>
        </p:nvSpPr>
        <p:spPr>
          <a:xfrm>
            <a:off x="9108694" y="4488419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ru-RU" altLang="ko-KR" dirty="0">
                <a:latin typeface="+mj-lt"/>
              </a:rPr>
              <a:t>РЕЗУЛЬТАТ</a:t>
            </a:r>
            <a:endParaRPr lang="en-US" altLang="ko-KR" dirty="0"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EE631EBA-998F-4FB8-A22F-62A59FFBBF6E}"/>
              </a:ext>
            </a:extLst>
          </p:cNvPr>
          <p:cNvSpPr/>
          <p:nvPr/>
        </p:nvSpPr>
        <p:spPr>
          <a:xfrm>
            <a:off x="1705204" y="2237436"/>
            <a:ext cx="684828" cy="684828"/>
          </a:xfrm>
          <a:prstGeom prst="ellipse">
            <a:avLst/>
          </a:prstGeom>
          <a:solidFill>
            <a:srgbClr val="3E53E8"/>
          </a:solidFill>
          <a:ln w="38100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F207F174-36B2-4409-9FAA-59BA7E9D392A}"/>
              </a:ext>
            </a:extLst>
          </p:cNvPr>
          <p:cNvSpPr/>
          <p:nvPr/>
        </p:nvSpPr>
        <p:spPr>
          <a:xfrm>
            <a:off x="4404125" y="2237436"/>
            <a:ext cx="684828" cy="684828"/>
          </a:xfrm>
          <a:prstGeom prst="ellipse">
            <a:avLst/>
          </a:prstGeom>
          <a:solidFill>
            <a:srgbClr val="3E53E8"/>
          </a:solidFill>
          <a:ln w="38100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2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D89A4E78-218E-44D1-B12B-2BC58CA2F194}"/>
              </a:ext>
            </a:extLst>
          </p:cNvPr>
          <p:cNvSpPr/>
          <p:nvPr/>
        </p:nvSpPr>
        <p:spPr>
          <a:xfrm>
            <a:off x="7103046" y="2237436"/>
            <a:ext cx="684828" cy="684828"/>
          </a:xfrm>
          <a:prstGeom prst="ellipse">
            <a:avLst/>
          </a:prstGeom>
          <a:solidFill>
            <a:srgbClr val="3E53E8"/>
          </a:solidFill>
          <a:ln w="38100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3DBA10A7-3345-4218-AC31-3E28BBCB95A2}"/>
              </a:ext>
            </a:extLst>
          </p:cNvPr>
          <p:cNvSpPr/>
          <p:nvPr/>
        </p:nvSpPr>
        <p:spPr>
          <a:xfrm>
            <a:off x="9801968" y="2237436"/>
            <a:ext cx="684828" cy="684828"/>
          </a:xfrm>
          <a:prstGeom prst="ellipse">
            <a:avLst/>
          </a:prstGeom>
          <a:solidFill>
            <a:srgbClr val="3E53E8"/>
          </a:solidFill>
          <a:ln w="38100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96FA5CB-C25E-49A1-A260-E122106B96D9}"/>
              </a:ext>
            </a:extLst>
          </p:cNvPr>
          <p:cNvSpPr txBox="1"/>
          <p:nvPr/>
        </p:nvSpPr>
        <p:spPr>
          <a:xfrm>
            <a:off x="2493991" y="1239662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/>
              <a:t>МБОУ «ЗЕЛЕНОГОРСКАЯ СШ»</a:t>
            </a:r>
            <a:endParaRPr lang="ko-KR" altLang="en-US" sz="16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3C54E36-51CF-420A-A9A4-139BD09AD425}"/>
              </a:ext>
            </a:extLst>
          </p:cNvPr>
          <p:cNvSpPr/>
          <p:nvPr/>
        </p:nvSpPr>
        <p:spPr>
          <a:xfrm>
            <a:off x="3482870" y="859242"/>
            <a:ext cx="5214178" cy="271492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158C58-DDAB-47F1-9D04-C3974FE6EFBC}"/>
              </a:ext>
            </a:extLst>
          </p:cNvPr>
          <p:cNvSpPr txBox="1"/>
          <p:nvPr/>
        </p:nvSpPr>
        <p:spPr>
          <a:xfrm>
            <a:off x="2541430" y="547061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20838"/>
                </a:solidFill>
                <a:latin typeface="+mj-lt"/>
              </a:defRPr>
            </a:lvl1pPr>
          </a:lstStyle>
          <a:p>
            <a:r>
              <a:rPr lang="ru-RU" altLang="ko-KR" dirty="0">
                <a:solidFill>
                  <a:schemeClr val="tx1"/>
                </a:solidFill>
              </a:rPr>
              <a:t>ИНКЛЮЗИВНОЕ ОБРАЗОВАНИЕ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BC87F98E-FB0F-4C7E-832C-11939F6D8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210" y="3216483"/>
            <a:ext cx="870345" cy="907660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3B7270E8-CEA5-4221-9650-A4337DAE8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579" y="3130301"/>
            <a:ext cx="1083762" cy="1080025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7E8F5EA2-739E-4C38-8941-057B1584D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31" y="3216483"/>
            <a:ext cx="938217" cy="90766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3381F240-306A-49F3-840B-F36A570697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807" y="3130301"/>
            <a:ext cx="987623" cy="1080025"/>
          </a:xfrm>
          <a:prstGeom prst="rect">
            <a:avLst/>
          </a:prstGeom>
        </p:spPr>
      </p:pic>
      <p:sp>
        <p:nvSpPr>
          <p:cNvPr id="36" name="직사각형 24">
            <a:extLst>
              <a:ext uri="{FF2B5EF4-FFF2-40B4-BE49-F238E27FC236}">
                <a16:creationId xmlns:a16="http://schemas.microsoft.com/office/drawing/2014/main" id="{EDC0E741-C2C7-DE4F-AB5A-57E99B270F40}"/>
              </a:ext>
            </a:extLst>
          </p:cNvPr>
          <p:cNvSpPr/>
          <p:nvPr/>
        </p:nvSpPr>
        <p:spPr>
          <a:xfrm>
            <a:off x="3741060" y="4507311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ru-RU" altLang="ko-KR" dirty="0">
                <a:latin typeface="+mj-lt"/>
              </a:rPr>
              <a:t>ПОМОЩЬ</a:t>
            </a:r>
            <a:endParaRPr lang="en-US" altLang="ko-K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7828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B49333B-5EF8-4CD0-9BD2-D831E27D9A22}"/>
              </a:ext>
            </a:extLst>
          </p:cNvPr>
          <p:cNvSpPr/>
          <p:nvPr/>
        </p:nvSpPr>
        <p:spPr>
          <a:xfrm>
            <a:off x="2685448" y="1645920"/>
            <a:ext cx="2829828" cy="238504"/>
          </a:xfrm>
          <a:prstGeom prst="rect">
            <a:avLst/>
          </a:prstGeom>
          <a:solidFill>
            <a:srgbClr val="FBC1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8E7412-E853-4BCE-9761-C45F61A4AC7A}"/>
              </a:ext>
            </a:extLst>
          </p:cNvPr>
          <p:cNvSpPr txBox="1"/>
          <p:nvPr/>
        </p:nvSpPr>
        <p:spPr>
          <a:xfrm>
            <a:off x="2551884" y="798830"/>
            <a:ext cx="4735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3600" dirty="0">
                <a:latin typeface="+mj-lt"/>
                <a:cs typeface="Arial" panose="020B0604020202020204" pitchFamily="34" charset="0"/>
              </a:rPr>
              <a:t>ПРИНЦИП ИНКЛЮЗИВНОСТИ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7EB5D6-C85E-0B40-93AF-42A2C777F34A}"/>
              </a:ext>
            </a:extLst>
          </p:cNvPr>
          <p:cNvSpPr/>
          <p:nvPr/>
        </p:nvSpPr>
        <p:spPr>
          <a:xfrm>
            <a:off x="904125" y="2270589"/>
            <a:ext cx="104693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22222"/>
                </a:solidFill>
                <a:latin typeface="Lab Grotesque"/>
              </a:rPr>
              <a:t>В российском образовании действует принцип </a:t>
            </a:r>
          </a:p>
          <a:p>
            <a:r>
              <a:rPr lang="ru-RU" sz="3200" dirty="0">
                <a:latin typeface="Lab Grotesque"/>
                <a:hlinkClick r:id="rId3"/>
              </a:rPr>
              <a:t>инклюзивности</a:t>
            </a:r>
            <a:r>
              <a:rPr lang="ru-RU" sz="3200" dirty="0">
                <a:solidFill>
                  <a:srgbClr val="222222"/>
                </a:solidFill>
                <a:latin typeface="Lab Grotesque"/>
              </a:rPr>
              <a:t> — дети с особыми образовательными </a:t>
            </a:r>
          </a:p>
          <a:p>
            <a:r>
              <a:rPr lang="ru-RU" sz="3200" dirty="0">
                <a:solidFill>
                  <a:srgbClr val="222222"/>
                </a:solidFill>
                <a:latin typeface="Lab Grotesque"/>
              </a:rPr>
              <a:t>потребностями посещают школы наравне со сверстниками </a:t>
            </a:r>
          </a:p>
          <a:p>
            <a:r>
              <a:rPr lang="ru-RU" sz="3200" dirty="0">
                <a:solidFill>
                  <a:srgbClr val="222222"/>
                </a:solidFill>
                <a:latin typeface="Lab Grotesque"/>
              </a:rPr>
              <a:t>(Федеральный закон от 29.12.2012 № 273-ФЗ). </a:t>
            </a:r>
          </a:p>
          <a:p>
            <a:r>
              <a:rPr lang="ru-RU" sz="3200" dirty="0">
                <a:solidFill>
                  <a:srgbClr val="222222"/>
                </a:solidFill>
                <a:latin typeface="Lab Grotesque"/>
              </a:rPr>
              <a:t>Главное — дать социальные компетенции,  знания в </a:t>
            </a:r>
          </a:p>
          <a:p>
            <a:r>
              <a:rPr lang="ru-RU" sz="3200" dirty="0">
                <a:solidFill>
                  <a:srgbClr val="222222"/>
                </a:solidFill>
                <a:latin typeface="Lab Grotesque"/>
              </a:rPr>
              <a:t>предметных областях и подготовить к следующим этапам образования.</a:t>
            </a:r>
            <a:endParaRPr lang="en-US" sz="3200" dirty="0"/>
          </a:p>
        </p:txBody>
      </p:sp>
      <p:pic>
        <p:nvPicPr>
          <p:cNvPr id="23" name="그림 45">
            <a:extLst>
              <a:ext uri="{FF2B5EF4-FFF2-40B4-BE49-F238E27FC236}">
                <a16:creationId xmlns:a16="http://schemas.microsoft.com/office/drawing/2014/main" id="{348D5EBD-E492-4246-9FBD-F3C8983D7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28" y="798830"/>
            <a:ext cx="1719326" cy="171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0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그래픽 1">
            <a:extLst>
              <a:ext uri="{FF2B5EF4-FFF2-40B4-BE49-F238E27FC236}">
                <a16:creationId xmlns:a16="http://schemas.microsoft.com/office/drawing/2014/main" id="{CDC7CE7C-2B75-4C7D-BBBA-64FC9BFDCCAD}"/>
              </a:ext>
            </a:extLst>
          </p:cNvPr>
          <p:cNvGrpSpPr/>
          <p:nvPr/>
        </p:nvGrpSpPr>
        <p:grpSpPr>
          <a:xfrm>
            <a:off x="462808" y="773639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988F6269-2198-4CA2-B03C-4A132CFBA5B8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40DAB4-5C69-4F18-ADBD-7AE353E4F654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2F9B9B68-F73A-402C-96A3-3D98B2FC1C24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6088BB44-0654-4CDA-9AC4-20B812E75D03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D932E638-07DD-4F97-976F-8C9F73B7148B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98DCE7FC-9B70-4C7C-9D8C-B9653D08AFDE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A620548D-5D71-47EA-B02F-321F9BB95D1D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3585C061-B3B5-4DEA-9D22-B6C86B33256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1A69392D-3106-4109-836C-F4341ACD8D5E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4325E2A1-D77D-4761-AC58-77CCE4A4BEB4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C0EDBE8F-BC8F-4020-8D77-69110251A880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5A69D407-BA4D-4CDD-B617-A42E28217A1C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D3844BA3-11FB-4AEF-9EEE-F3C8E4FA47AF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A0F497D-49F0-4394-9078-22E20A0C03F1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5D9A4119-A78A-48D6-A85A-7C78F54D69E4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CC78C9C3-B410-437E-B883-A09BCD284033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28A68DB5-D06B-4607-9814-72B37746F03A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D98D7F5C-D375-4408-92AD-F8CDAB4447BB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108FE319-957C-4CC4-9EAE-20D27D3B7062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2CBAC785-1A3D-4D96-A38E-CBB836860D26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A005F8B5-B31B-460D-918F-17EB5682A8CA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82C80051-8D05-4A5D-A2A9-EB4D5FED855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7D41B690-8FED-4C6A-B22E-D25F45ED2720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493D245D-097E-4971-849C-DC63536D431E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B8426910-6BE5-4905-8398-BEAE150C58BB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A025A70D-4E9F-4D75-BE79-15116EE290D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4D22DF23-DE78-4944-88DA-F036A572AF4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0B55CD21-CFDA-4545-9DAB-0794A6B02D25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7A1AFF40-AC23-4735-AD9E-A927AE4E3B28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9FC8F5A-9AA4-42EF-8A04-C5DC9A96FE54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D57E7F27-A12A-4434-B1E4-F3441B9D51C4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BE2F3273-22EF-4A1B-9BA8-DEABC56132F1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758F2034-0458-45E9-8AE6-10D334C32F11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2C5295E-ADDB-4E80-BB71-EC1288AB9440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7804858D-670D-4BC8-9123-31B3670733AF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61814165-6CE3-46CC-9EC2-3B6BD16F595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3F70407C-7E70-45FC-A850-D210FE58A5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C9A10113-F264-4165-A241-C649409B710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B6BD4C87-E94B-47E2-91A3-16B7553BB6AF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92DCD604-68BF-4A61-803C-FFD5ACA2225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B1F490F6-CA2F-4F80-8286-2AF58B3B465D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3A5BAAB8-DB54-47A9-B42A-EE6E54B90AB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3CECF8CC-99AB-4825-9731-E52C397BABB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D82A6937-9385-4123-A292-22BA365789D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029F5664-0CD5-4335-B11D-83AC0ECEA325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40252009-B920-4C5C-B108-15F3650C395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54E55F0E-6F5C-4726-BA99-9AF852EE7AE2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2EAEF043-EA0F-4C8F-AEB2-349CFF977414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44EFFD69-001D-4AFE-9EAB-8893B6767C2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EC6FD28E-9659-4BC1-B5C5-16C6A220B31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E8E69897-78D7-4873-B60B-F5C2EF7C4CD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940063F1-EC1F-41A5-BA4A-A70D9EDD795A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C67A35CF-40E3-4470-A1B7-FB282B8C3DFF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421E55D4-1923-4B69-8123-0018AD811567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8834E1FC-DF9B-41A4-8BDD-B51534FF347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ED049DDB-8FA4-4F37-8103-1F86E9734C82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BB6ACECC-D36F-463C-BD7B-57643592E63F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F64D19A5-65AA-46FC-A1B3-2DAD9DFB63D3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29D79E0F-D822-4AF2-A895-7865FE90E75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FA67A0B9-979F-481F-AB66-DAF2098CB2F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38C719C0-6798-4369-82EF-EF826934D80F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E4ACF3D-2FBC-4D41-BE68-8D7527E64C4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7C04020E-A62C-4DBA-87CC-0E080AFC8F88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87D4EF5D-609F-47E7-8B04-965DEF6E7D5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1FF14BAB-01C1-4208-86BF-5FD35B342E86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DEA6BE0E-A024-40C2-A349-F6B0A9712933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74704B50-870B-4CCB-9F05-CE6F3CEAB7A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B37C53C0-27F4-4E87-9DA1-F9347EE52AE0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235B5C66-8DF7-4C7D-A255-E1E75E2FCBDF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23A2621A-3794-4814-A7FD-E2BB74669E9D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2B5F7511-7516-43E9-868F-2423B744FCFE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BB767DBD-D817-4E3A-B164-35BE97BE2C2C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EC8D4AF8-640A-428C-9584-AB28DE8FC54A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EEA30027-0D35-47A3-95B5-ED862C44912B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5A8699C6-23B2-48B1-A23F-D21375A0794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EE90C19E-AAEB-4294-B348-1211E1C1A893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8C67CC65-AEB0-41EF-9137-CF47CC1533EE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90F427F7-EC88-4244-ACF2-3F89DC5359C7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1718BB1F-9969-4749-B2B7-C7A12CA5CB92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EE6DB0FF-4543-4648-93BD-7DF45F38877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1B494A6A-4054-4B19-B7E6-C8E7E01113E1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85AD6A1D-1E53-4462-81BD-AB11EBA24EE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EFD223CE-1028-4222-9E51-7F76EF4A277F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8DA2BF72-FDA7-4AED-92E8-0B797CB86B9A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2029617D-728D-4DC9-9372-F5AB2F1659D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9C7776EC-F044-4A4F-AB8D-36E4D6EEA737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CC014C-A1AE-4B12-A265-3AF18E76D641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CA02B0E2-702D-4B5B-893B-80CAFB2A448A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60CFE340-4A13-401B-A04E-49B7F6B9F6F7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62E98FE3-C37D-4EF0-933A-84A50A6D9B2A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399A2F06-CBAB-45EC-8D18-AA83E00C1C5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A44379A4-296C-45EF-AA90-F922D773F969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8459CEAB-978A-4387-9962-0032E61F0679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066908CB-3676-4A53-91FE-711086D53F3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3864C473-3DEC-4A2C-A004-842CE85CD7B7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3B461832-D6C6-4C9D-850C-2692DF89BFB2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FFD0ED9B-CC3E-47D5-AE39-F3985F6BEB82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F5FA3EF3-739E-4A38-880E-9A7D5BF6DC0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68A06ADA-D1F4-4888-86BF-45143D8A895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62C803B2-3DEB-4234-81E6-5F7A47C4BD7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2752DDD-6D34-4E6F-8EC6-D991AC7A186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D75C288E-031E-41B8-B464-05129574B814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BD5381B1-7F72-418E-8268-6F4B70C61D1E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CD62AD5A-A67D-4125-9099-5A3F6061908A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62D4BE30-8005-4661-A12A-542CF588928B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15D78B53-5E6B-4245-80E4-58415AC52A85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84C14016-1E8A-460A-85B4-2597FE400157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3359ADDF-4334-4684-8511-70665E6A75AD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0EE98E4C-5322-45C4-90F1-CCDE19BCD020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28B080C0-C9B1-462A-AA12-65370FB115B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5A1FA21B-0BF1-476B-ADA6-4F3704A1D99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1A4A62BD-E990-4D0A-80A6-925EC0B2FC13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B4C0A447-CEFE-4D4B-BCB5-D891DAE8A0D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30F0AE6C-D021-4B85-9EC2-46A97F7F76A3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976AE1C3-61BD-449A-8B9B-5BB6C408AB0D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F07FA85F-50B1-475B-BA13-B1B8624E5C6F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A5158913-0773-42C8-B3CB-4434B46F1BDF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81D6310A-000E-4026-A1AE-F48CEF56C2E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7CAF374A-2D65-4521-A97A-B219312B00EA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77DF4E62-2CF7-42D4-B7E7-24804E4E000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182547D9-6FC9-4FD1-83B8-B2979C26C36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05A5D96E-096B-4C35-9277-0A01D9FFA62F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11D3345E-1C3E-41EC-99CD-D17B9697BB1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A7CA52EE-2B33-4DEB-B031-A2CE86C90FAA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8EEC9809-20C1-4703-9060-FE16F7060F59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4B6AAF7E-05B5-48D3-B77B-675E1F82DB42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CB3ECDE4-CE9D-46E2-888D-DE0E50DC1E33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27907E4C-1402-4EDD-B8BA-3DCDA5BABC2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020C72BB-3A92-4FA4-82AE-5123EDB87042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2795E1EF-C502-4F41-8FA4-43BA340A920B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CB5FFFBD-7B3D-47F2-A8AB-289EA33EBB71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442C7470-FCBF-48AB-9A08-B90B338C31D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8B726C82-B55C-46C2-9BCF-8DC065D3A22B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E5716174-ED0A-49C5-950F-D032EFE0900E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4303CB94-8EC5-4EA8-9BB5-58C2341F8D13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EEB9E969-46F7-43F8-B63B-5DB0B9739836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B41AC37-AA5B-40B9-BA06-B7811AA381D4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7884A659-7C2F-4500-8555-941160D043B8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FBA1E223-4434-444E-9EA8-3AA184BF157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7A1502A3-6BFE-437E-BFFA-431D22BA0E3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DF341F37-F4DC-432E-8F1E-564812701297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6664E507-1344-46D9-A8F5-604DA74FB752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1AEE55AD-6407-498B-BC9A-8FD8668F913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7E3B6EAD-D1E9-4226-8EED-4D1F55F86AE2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6AF3A80B-D466-4052-91F9-C63D21B8FFA8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CE31BA48-EEB3-47F4-8ABC-FFE6C1EE430B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2C401D07-25C9-4E25-88D8-9693B5726565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AF28EAAD-3003-4D12-B492-6D702DD33F96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AEAD909D-79D2-46FD-BB48-ADFCE53188BB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B10427A6-0561-4312-A04C-054E6D25419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982E1FCE-A307-422B-A4B1-2D21FF5C013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12F87197-9A19-4556-AE15-758E3B77BD4D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FE8E575E-8020-4A6F-8931-123F78220424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158297B8-EFD3-44F6-9170-038DD31D6F3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6FCC570D-3986-4A35-88A5-200F0A69B28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F7374DB6-82D3-4772-B4C6-450727CA71B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9B1AE361-853F-47D1-A1DA-71BFE4D9841C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5B71D0BB-8DFF-4D7B-8573-FA6FEC555DCB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90CB260D-D974-4059-AF3E-D994EFBDE59B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3485BDCB-0048-49B6-9F84-D334FED79A3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7390B162-5535-41E6-A1B1-0B121A8FF94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E1F38030-D4A4-4802-A551-10552907739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BAEE6AFC-B078-406E-8765-CC74A5910A2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851222B6-F03D-4BAA-98D9-77A33C09B8CC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4721593A-40E2-44A1-B179-29892CCA2BE2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092C4472-13B0-47B2-96B0-93A19FFE1163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6D4568F0-3B89-4960-89CF-A1ED835AF73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301B4547-0E2C-4318-8669-ED6A03C103A4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2124336D-7F19-41CA-8082-56BC09D8B56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C7FF9E59-0A44-40BF-9F7C-9361C899438F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187910C3-8A10-4CC7-9704-2A15E857FF95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CAA5E980-8842-42EA-98C2-09AA72A921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4C45377C-072E-4DC0-8382-285F011A062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A664C621-D459-4A72-BFFE-ADBACA32C875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42441E21-713B-496E-9ED4-C1B9AAFD9AEF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FC2D0F1C-199A-4F23-A044-F3D8620D8C14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489FC73E-D97F-4165-B0AC-99BEC7DA571E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7" name="자유형: 도형 546">
            <a:extLst>
              <a:ext uri="{FF2B5EF4-FFF2-40B4-BE49-F238E27FC236}">
                <a16:creationId xmlns:a16="http://schemas.microsoft.com/office/drawing/2014/main" id="{E312912C-0E93-4736-B574-1C2FDA72EA73}"/>
              </a:ext>
            </a:extLst>
          </p:cNvPr>
          <p:cNvSpPr/>
          <p:nvPr/>
        </p:nvSpPr>
        <p:spPr>
          <a:xfrm>
            <a:off x="6931677" y="210729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E53E8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86" name="사각형: 둥근 모서리 44">
            <a:extLst>
              <a:ext uri="{FF2B5EF4-FFF2-40B4-BE49-F238E27FC236}">
                <a16:creationId xmlns:a16="http://schemas.microsoft.com/office/drawing/2014/main" id="{466B7DE4-E0EE-514C-9340-A323A0245314}"/>
              </a:ext>
            </a:extLst>
          </p:cNvPr>
          <p:cNvSpPr/>
          <p:nvPr/>
        </p:nvSpPr>
        <p:spPr>
          <a:xfrm rot="16200000">
            <a:off x="4772471" y="748535"/>
            <a:ext cx="2647057" cy="8907915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4826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C72FA0-1529-7747-9EAB-33BE41927042}"/>
              </a:ext>
            </a:extLst>
          </p:cNvPr>
          <p:cNvSpPr/>
          <p:nvPr/>
        </p:nvSpPr>
        <p:spPr>
          <a:xfrm>
            <a:off x="2075379" y="4048330"/>
            <a:ext cx="82501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454545"/>
                </a:solidFill>
                <a:latin typeface="RobotoFlex"/>
              </a:rPr>
              <a:t>Около миллиона детей с инвалидностью и </a:t>
            </a:r>
          </a:p>
          <a:p>
            <a:r>
              <a:rPr lang="ru-RU" sz="2400" dirty="0">
                <a:solidFill>
                  <a:srgbClr val="454545"/>
                </a:solidFill>
                <a:latin typeface="RobotoFlex"/>
              </a:rPr>
              <a:t>ограниченными возможностями здоровья (ОВЗ) </a:t>
            </a:r>
          </a:p>
          <a:p>
            <a:r>
              <a:rPr lang="ru-RU" sz="2400" dirty="0">
                <a:solidFill>
                  <a:srgbClr val="454545"/>
                </a:solidFill>
                <a:latin typeface="RobotoFlex"/>
              </a:rPr>
              <a:t>в России получают школьное образование, </a:t>
            </a:r>
          </a:p>
          <a:p>
            <a:r>
              <a:rPr lang="ru-RU" sz="2400" dirty="0">
                <a:solidFill>
                  <a:srgbClr val="454545"/>
                </a:solidFill>
                <a:latin typeface="RobotoFlex"/>
              </a:rPr>
              <a:t>почти половина из них – в коррекционных школах, </a:t>
            </a:r>
          </a:p>
          <a:p>
            <a:r>
              <a:rPr lang="ru-RU" sz="2400" dirty="0">
                <a:solidFill>
                  <a:srgbClr val="454545"/>
                </a:solidFill>
                <a:latin typeface="RobotoFlex"/>
              </a:rPr>
              <a:t>другая часть(583,000) - инклюзивно, </a:t>
            </a:r>
          </a:p>
          <a:p>
            <a:r>
              <a:rPr lang="ru-RU" sz="1400" dirty="0">
                <a:solidFill>
                  <a:srgbClr val="454545"/>
                </a:solidFill>
                <a:latin typeface="RobotoFlex"/>
              </a:rPr>
              <a:t>сообщил замминистра просвещения РФ Денис Грибов</a:t>
            </a:r>
            <a:endParaRPr lang="en-US" sz="1400" dirty="0"/>
          </a:p>
        </p:txBody>
      </p:sp>
      <p:sp>
        <p:nvSpPr>
          <p:cNvPr id="185" name="직사각형 55">
            <a:extLst>
              <a:ext uri="{FF2B5EF4-FFF2-40B4-BE49-F238E27FC236}">
                <a16:creationId xmlns:a16="http://schemas.microsoft.com/office/drawing/2014/main" id="{E544D91D-057D-0F4B-9C09-F8E0F489A570}"/>
              </a:ext>
            </a:extLst>
          </p:cNvPr>
          <p:cNvSpPr/>
          <p:nvPr/>
        </p:nvSpPr>
        <p:spPr>
          <a:xfrm>
            <a:off x="4460448" y="1257464"/>
            <a:ext cx="2614104" cy="304257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4C7868A4-8D50-411D-B876-E8074A75B827}"/>
              </a:ext>
            </a:extLst>
          </p:cNvPr>
          <p:cNvSpPr txBox="1"/>
          <p:nvPr/>
        </p:nvSpPr>
        <p:spPr>
          <a:xfrm>
            <a:off x="1142962" y="949682"/>
            <a:ext cx="9290796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ru-RU" altLang="ko-KR" sz="3200" b="0" dirty="0">
                <a:solidFill>
                  <a:schemeClr val="tx1"/>
                </a:solidFill>
                <a:latin typeface="+mj-lt"/>
                <a:cs typeface="+mn-cs"/>
              </a:rPr>
              <a:t>СТАТИСТИКА</a:t>
            </a:r>
            <a:endParaRPr lang="ko-KR" altLang="en-US" sz="32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43CDDD-1D89-5749-A821-1AE2A5C315FB}"/>
              </a:ext>
            </a:extLst>
          </p:cNvPr>
          <p:cNvSpPr/>
          <p:nvPr/>
        </p:nvSpPr>
        <p:spPr>
          <a:xfrm>
            <a:off x="883578" y="1448657"/>
            <a:ext cx="108906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нарушением слуха (глухие, слабослышащие, позднооглохшие);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нарушением зрения (слепые, слабовидящие);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нарушением речи;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нарушением опорно-двигательного аппарата;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умственной отсталостью;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задержкой психического развития;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расстройствами аутистического спектра;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нарушением поведения и общения;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комплексными нарушениями психофизического развития, с так называемыми сложными </a:t>
            </a:r>
          </a:p>
          <a:p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дефектами (слепоглухонемые, глухие или слепые дети с умственной отсталостью).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722A54-CEEA-6149-8AF0-61A61996EABF}"/>
              </a:ext>
            </a:extLst>
          </p:cNvPr>
          <p:cNvSpPr/>
          <p:nvPr/>
        </p:nvSpPr>
        <p:spPr>
          <a:xfrm>
            <a:off x="3826420" y="747713"/>
            <a:ext cx="4793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обучающихся с ОВЗ: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3914D-9023-DD40-983A-AE2B995BF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508" y="4621943"/>
            <a:ext cx="5168900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1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E903C3-AF0B-4748-B8B5-026E79CDA8DB}"/>
              </a:ext>
            </a:extLst>
          </p:cNvPr>
          <p:cNvSpPr/>
          <p:nvPr/>
        </p:nvSpPr>
        <p:spPr>
          <a:xfrm>
            <a:off x="3896762" y="562779"/>
            <a:ext cx="4645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Психологические особенности детей с ОВЗ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A37426-38AB-134A-B6FF-E4D9CCE8FA90}"/>
              </a:ext>
            </a:extLst>
          </p:cNvPr>
          <p:cNvSpPr/>
          <p:nvPr/>
        </p:nvSpPr>
        <p:spPr>
          <a:xfrm>
            <a:off x="1188377" y="1365777"/>
            <a:ext cx="104933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550" indent="-342900" algn="just">
              <a:buFont typeface="Wingdings 2" pitchFamily="18" charset="2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Низкий уровень развития восприятия и необходимость более длительного времени для приема и </a:t>
            </a:r>
          </a:p>
          <a:p>
            <a:pPr marL="336550" indent="-342900" algn="just">
              <a:buFont typeface="Wingdings 2" pitchFamily="18" charset="2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переработки сенсорной информации, низкий объем знаний  об окружающем мире.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Недостаточная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пространственных представлений, неполноценный анализ формы,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установление симметричности, тождественности частей конструируемых фигур, расположение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конструкцию на плоскости, соединение в единое целое.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3ACC26-C7AB-734F-A92B-C98C4900561A}"/>
              </a:ext>
            </a:extLst>
          </p:cNvPr>
          <p:cNvSpPr/>
          <p:nvPr/>
        </p:nvSpPr>
        <p:spPr>
          <a:xfrm>
            <a:off x="1188377" y="4355556"/>
            <a:ext cx="103905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Внимание неустойчивое, рассеянное, трудности переключения с одной деятельности на другую.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Недостатки организации внимания обуславливаются слабым развитием интеллектуальной активности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детей, несовершенством навыков и умений самоконтроля, недостаточным развитием чувства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ответственности и интереса к учению.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Память ограничена в объеме, преобладает кратковременная над долговременной, механическая </a:t>
            </a:r>
          </a:p>
          <a:p>
            <a:pPr indent="-635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над логической, наглядная над словесной.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139F70-1D06-5741-B8E6-D6AAD7F63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762" y="2888788"/>
            <a:ext cx="4157681" cy="146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6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0B3D41-A11D-A84A-B7BD-035369E1BF63}"/>
              </a:ext>
            </a:extLst>
          </p:cNvPr>
          <p:cNvSpPr/>
          <p:nvPr/>
        </p:nvSpPr>
        <p:spPr>
          <a:xfrm>
            <a:off x="727753" y="934262"/>
            <a:ext cx="10736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Снижена познавательная активность, отмечается замедленный темп переработки информации.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 Мышление – наглядно-действенное мышление развито в большей степени, чем наглядно-образное и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особенно словесно-логическое.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7. Снижена потребность в общении как со сверстниками, так и со взрослыми.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8. Игровая деятельность не сформирована. Сюжеты игры обычны, способы общения и сами игровые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роли бедны.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0C17C8-6DCC-AE4F-B072-E142A3B8CEDB}"/>
              </a:ext>
            </a:extLst>
          </p:cNvPr>
          <p:cNvSpPr/>
          <p:nvPr/>
        </p:nvSpPr>
        <p:spPr>
          <a:xfrm>
            <a:off x="655832" y="4351779"/>
            <a:ext cx="107364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9. Речь – имеются нарушения речевых функций, либо все компоненты языковой системы не </a:t>
            </a:r>
          </a:p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сформированы. </a:t>
            </a:r>
          </a:p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10. Наблюдается низкая работоспособность в результате повышенной истощаемости, вследствие </a:t>
            </a:r>
          </a:p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возникновения у детей явлений психомоторной расторможенности. </a:t>
            </a:r>
          </a:p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11. Наблюдается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произвольного поведения по типу психической неустойчивости, </a:t>
            </a:r>
          </a:p>
          <a:p>
            <a:pPr marL="82550" indent="0" algn="just">
              <a:buFont typeface="Wingdings 2" pitchFamily="18" charset="2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расторможенность влечений, учебной мотивации.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5DC8D-CC2B-784B-A584-ECD262A81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523" y="2506220"/>
            <a:ext cx="4232953" cy="188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0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24C1A48D-4702-43F1-8064-F6A776F9FD69}"/>
              </a:ext>
            </a:extLst>
          </p:cNvPr>
          <p:cNvSpPr/>
          <p:nvPr/>
        </p:nvSpPr>
        <p:spPr>
          <a:xfrm>
            <a:off x="1528265" y="1702514"/>
            <a:ext cx="2829828" cy="238504"/>
          </a:xfrm>
          <a:prstGeom prst="rect">
            <a:avLst/>
          </a:prstGeom>
          <a:solidFill>
            <a:srgbClr val="FBC1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E56CF3-16EB-4B3D-A567-A15F67BE929A}"/>
              </a:ext>
            </a:extLst>
          </p:cNvPr>
          <p:cNvSpPr txBox="1"/>
          <p:nvPr/>
        </p:nvSpPr>
        <p:spPr>
          <a:xfrm>
            <a:off x="1446369" y="1259049"/>
            <a:ext cx="417300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ru-RU" altLang="ko-KR" sz="3600" dirty="0">
                <a:latin typeface="+mj-lt"/>
                <a:cs typeface="Arial" panose="020B0604020202020204" pitchFamily="34" charset="0"/>
              </a:rPr>
              <a:t>ПМПК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8F6AF19-65A0-4146-8EC3-57DBDBD068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3" r="6363"/>
          <a:stretch>
            <a:fillRect/>
          </a:stretch>
        </p:blipFill>
        <p:spPr>
          <a:xfrm>
            <a:off x="7950565" y="370720"/>
            <a:ext cx="4003976" cy="6116560"/>
          </a:xfr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4F1CBE6-D74C-4B87-BC8A-996AC3A77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81397">
            <a:off x="7514924" y="4522851"/>
            <a:ext cx="2119471" cy="26866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D0C8E6-FF65-B743-83A6-E74CCC9C091B}"/>
              </a:ext>
            </a:extLst>
          </p:cNvPr>
          <p:cNvSpPr/>
          <p:nvPr/>
        </p:nvSpPr>
        <p:spPr>
          <a:xfrm>
            <a:off x="394278" y="2018971"/>
            <a:ext cx="769431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Признать, что у ребенка есть ОВЗ, может только </a:t>
            </a:r>
          </a:p>
          <a:p>
            <a:r>
              <a:rPr lang="ru-RU" sz="2400" b="1" dirty="0">
                <a:solidFill>
                  <a:srgbClr val="FF0000"/>
                </a:solidFill>
                <a:latin typeface="Lab Grotesque"/>
              </a:rPr>
              <a:t>психолого-медико- педагогическая комиссия (ПМПК).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Если диагноз подтвержден, формируется заключение, которое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включает требования по условиям обучения и программе.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Школа должна обеспечить все пункты.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Есть нюанс — первое заключение комиссии действует до окончания четвертого класса.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После ребенок снова проходит ПМПК, и возможны три сценария: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диагноз снимают,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диагноз продлевают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или меняют,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тогда комиссия оформляет новые рекомендации.</a:t>
            </a:r>
            <a:endParaRPr lang="ru-RU" sz="2000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  <p:pic>
        <p:nvPicPr>
          <p:cNvPr id="10" name="그림 38">
            <a:extLst>
              <a:ext uri="{FF2B5EF4-FFF2-40B4-BE49-F238E27FC236}">
                <a16:creationId xmlns:a16="http://schemas.microsoft.com/office/drawing/2014/main" id="{25A5BC10-F18E-0245-843C-1FFD873A5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61" y="-109328"/>
            <a:ext cx="4092581" cy="253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79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>
            <a:extLst>
              <a:ext uri="{FF2B5EF4-FFF2-40B4-BE49-F238E27FC236}">
                <a16:creationId xmlns:a16="http://schemas.microsoft.com/office/drawing/2014/main" id="{4BC52F7F-7C84-4425-BCF2-DDACAC7A7F41}"/>
              </a:ext>
            </a:extLst>
          </p:cNvPr>
          <p:cNvSpPr/>
          <p:nvPr/>
        </p:nvSpPr>
        <p:spPr>
          <a:xfrm>
            <a:off x="1103087" y="1417901"/>
            <a:ext cx="3410857" cy="280978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01E2CE-ED55-4AB9-A9A4-E43C600F137B}"/>
              </a:ext>
            </a:extLst>
          </p:cNvPr>
          <p:cNvSpPr txBox="1"/>
          <p:nvPr/>
        </p:nvSpPr>
        <p:spPr>
          <a:xfrm>
            <a:off x="1031168" y="1149395"/>
            <a:ext cx="544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800" dirty="0">
                <a:latin typeface="+mj-lt"/>
                <a:cs typeface="Arial" panose="020B0604020202020204" pitchFamily="34" charset="0"/>
              </a:rPr>
              <a:t>В ШКОЛЕ</a:t>
            </a:r>
            <a:endParaRPr lang="en-US" altLang="ko-KR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그림 47">
            <a:extLst>
              <a:ext uri="{FF2B5EF4-FFF2-40B4-BE49-F238E27FC236}">
                <a16:creationId xmlns:a16="http://schemas.microsoft.com/office/drawing/2014/main" id="{F578D424-7BF1-1B45-9747-A9F14ED2D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467" y="4126893"/>
            <a:ext cx="2192103" cy="23971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E6334A-FDDE-BB4E-90D9-40C87AC1BDA6}"/>
              </a:ext>
            </a:extLst>
          </p:cNvPr>
          <p:cNvSpPr/>
          <p:nvPr/>
        </p:nvSpPr>
        <p:spPr>
          <a:xfrm>
            <a:off x="736315" y="2025359"/>
            <a:ext cx="108632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Основная задача работы с детьми с ОВЗ в школе — дать ученику достойное образование и 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социальные навыки.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Крайне желательно, чтобы такой ребенок находился среди сверстников, что поможет лучше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адаптироваться к самостоятельной жизни.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792BB8-B41A-0641-9B1E-D5161DDE87C3}"/>
              </a:ext>
            </a:extLst>
          </p:cNvPr>
          <p:cNvSpPr/>
          <p:nvPr/>
        </p:nvSpPr>
        <p:spPr>
          <a:xfrm>
            <a:off x="2168579" y="3701542"/>
            <a:ext cx="943094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Lab Grotesque"/>
              </a:rPr>
              <a:t>Минобрнауки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России установило, со сколькими детьми с ОВЗ может заниматься один педагог (Приказ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Минпросвещения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РФ</a:t>
            </a:r>
            <a:r>
              <a:rPr lang="ru-RU" dirty="0">
                <a:solidFill>
                  <a:srgbClr val="222222"/>
                </a:solidFill>
                <a:latin typeface="Lab Grotesque"/>
                <a:hlinkClick r:id="rId3"/>
              </a:rPr>
              <a:t> от 22.03.2021 № 115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). </a:t>
            </a: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Нормы следующие: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один учитель-дефектолог на 6–12 детей;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один учитель-логопед на 6–12 детей;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один учитель-психолог на 20 детей;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Lab Grotesque"/>
              </a:rPr>
              <a:t>один </a:t>
            </a:r>
            <a:r>
              <a:rPr lang="ru-RU" sz="2000" dirty="0" err="1">
                <a:solidFill>
                  <a:srgbClr val="222222"/>
                </a:solidFill>
                <a:latin typeface="Lab Grotesque"/>
              </a:rPr>
              <a:t>тьютор</a:t>
            </a:r>
            <a:r>
              <a:rPr lang="ru-RU" sz="2000" dirty="0">
                <a:solidFill>
                  <a:srgbClr val="222222"/>
                </a:solidFill>
                <a:latin typeface="Lab Grotesque"/>
              </a:rPr>
              <a:t> и ассистент на 1–6 детей.</a:t>
            </a:r>
            <a:endParaRPr lang="ru-RU" sz="2000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</p:spTree>
    <p:extLst>
      <p:ext uri="{BB962C8B-B14F-4D97-AF65-F5344CB8AC3E}">
        <p14:creationId xmlns:p14="http://schemas.microsoft.com/office/powerpoint/2010/main" val="553672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9">
            <a:extLst>
              <a:ext uri="{FF2B5EF4-FFF2-40B4-BE49-F238E27FC236}">
                <a16:creationId xmlns:a16="http://schemas.microsoft.com/office/drawing/2014/main" id="{7CB31B34-8B81-ED45-8FF8-3517C6FD166C}"/>
              </a:ext>
            </a:extLst>
          </p:cNvPr>
          <p:cNvSpPr/>
          <p:nvPr/>
        </p:nvSpPr>
        <p:spPr>
          <a:xfrm>
            <a:off x="1103087" y="1529095"/>
            <a:ext cx="3410857" cy="280978"/>
          </a:xfrm>
          <a:prstGeom prst="rect">
            <a:avLst/>
          </a:prstGeom>
          <a:solidFill>
            <a:srgbClr val="FBC11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43C21D-7ED5-7247-999B-CF6B99F67861}"/>
              </a:ext>
            </a:extLst>
          </p:cNvPr>
          <p:cNvSpPr/>
          <p:nvPr/>
        </p:nvSpPr>
        <p:spPr>
          <a:xfrm>
            <a:off x="1150705" y="1921267"/>
            <a:ext cx="107878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Дети с ОВЗ требуют индивидуального подхода, поэтому каждая школа самостоятельно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формирует адаптированные образовательные программы.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Актуальный федеральный государственный образовательный стандарт (ФГОС) задает границы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методов работы, а конкретные шаги для развития детей прописывают педагоги на местах </a:t>
            </a:r>
          </a:p>
          <a:p>
            <a:r>
              <a:rPr lang="ru-RU" sz="2000" dirty="0">
                <a:solidFill>
                  <a:srgbClr val="222222"/>
                </a:solidFill>
                <a:latin typeface="Lab Grotesque"/>
              </a:rPr>
              <a:t>(Приказ </a:t>
            </a:r>
            <a:r>
              <a:rPr lang="ru-RU" sz="2000" dirty="0" err="1">
                <a:solidFill>
                  <a:srgbClr val="222222"/>
                </a:solidFill>
                <a:latin typeface="Lab Grotesque"/>
              </a:rPr>
              <a:t>Минпросвещения</a:t>
            </a:r>
            <a:r>
              <a:rPr lang="ru-RU" sz="2000" dirty="0">
                <a:solidFill>
                  <a:srgbClr val="222222"/>
                </a:solidFill>
                <a:latin typeface="Lab Grotesque"/>
              </a:rPr>
              <a:t> РФ </a:t>
            </a:r>
            <a:r>
              <a:rPr lang="ru-RU" sz="2000" dirty="0">
                <a:solidFill>
                  <a:srgbClr val="222222"/>
                </a:solidFill>
                <a:latin typeface="Lab Grotesque"/>
                <a:hlinkClick r:id="rId2"/>
              </a:rPr>
              <a:t>от 31.05.2021 № 287</a:t>
            </a:r>
            <a:r>
              <a:rPr lang="ru-RU" sz="2000" dirty="0">
                <a:solidFill>
                  <a:srgbClr val="222222"/>
                </a:solidFill>
                <a:latin typeface="Lab Grotesque"/>
              </a:rPr>
              <a:t>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9582D-F4F6-3B46-A6E5-D6DF0BBE4E5C}"/>
              </a:ext>
            </a:extLst>
          </p:cNvPr>
          <p:cNvSpPr txBox="1"/>
          <p:nvPr/>
        </p:nvSpPr>
        <p:spPr>
          <a:xfrm>
            <a:off x="1096337" y="1211888"/>
            <a:ext cx="544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800" dirty="0">
                <a:latin typeface="+mj-lt"/>
                <a:cs typeface="Arial" panose="020B0604020202020204" pitchFamily="34" charset="0"/>
              </a:rPr>
              <a:t>В ШКОЛЕ</a:t>
            </a:r>
            <a:endParaRPr lang="en-US" altLang="ko-KR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사각형: 둥근 모서리 44">
            <a:extLst>
              <a:ext uri="{FF2B5EF4-FFF2-40B4-BE49-F238E27FC236}">
                <a16:creationId xmlns:a16="http://schemas.microsoft.com/office/drawing/2014/main" id="{761CA59B-5983-6F4C-A187-84D18110707F}"/>
              </a:ext>
            </a:extLst>
          </p:cNvPr>
          <p:cNvSpPr/>
          <p:nvPr/>
        </p:nvSpPr>
        <p:spPr>
          <a:xfrm>
            <a:off x="9311562" y="3663677"/>
            <a:ext cx="1496852" cy="2625542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38100" cap="flat">
            <a:solidFill>
              <a:srgbClr val="3E53E8"/>
            </a:solidFill>
            <a:prstDash val="solid"/>
            <a:miter/>
          </a:ln>
          <a:effectLst>
            <a:outerShdw blurRad="127000" dist="4826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pic>
        <p:nvPicPr>
          <p:cNvPr id="6" name="그림 58">
            <a:extLst>
              <a:ext uri="{FF2B5EF4-FFF2-40B4-BE49-F238E27FC236}">
                <a16:creationId xmlns:a16="http://schemas.microsoft.com/office/drawing/2014/main" id="{45628F1A-DDF5-8449-9839-2F9C482FD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152" y="4155300"/>
            <a:ext cx="1217671" cy="1341376"/>
          </a:xfrm>
          <a:prstGeom prst="rect">
            <a:avLst/>
          </a:prstGeom>
        </p:spPr>
      </p:pic>
      <p:sp>
        <p:nvSpPr>
          <p:cNvPr id="7" name="타원 76">
            <a:extLst>
              <a:ext uri="{FF2B5EF4-FFF2-40B4-BE49-F238E27FC236}">
                <a16:creationId xmlns:a16="http://schemas.microsoft.com/office/drawing/2014/main" id="{777D38C8-409C-8048-BDB9-957A5819D88A}"/>
              </a:ext>
            </a:extLst>
          </p:cNvPr>
          <p:cNvSpPr/>
          <p:nvPr/>
        </p:nvSpPr>
        <p:spPr>
          <a:xfrm>
            <a:off x="2484257" y="4825988"/>
            <a:ext cx="1131551" cy="1131551"/>
          </a:xfrm>
          <a:prstGeom prst="ellipse">
            <a:avLst/>
          </a:prstGeom>
          <a:solidFill>
            <a:srgbClr val="3E5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그룹 79">
            <a:extLst>
              <a:ext uri="{FF2B5EF4-FFF2-40B4-BE49-F238E27FC236}">
                <a16:creationId xmlns:a16="http://schemas.microsoft.com/office/drawing/2014/main" id="{69278D55-F862-5842-9F37-9AE1AF75FBCF}"/>
              </a:ext>
            </a:extLst>
          </p:cNvPr>
          <p:cNvGrpSpPr/>
          <p:nvPr/>
        </p:nvGrpSpPr>
        <p:grpSpPr>
          <a:xfrm>
            <a:off x="2875917" y="511059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" name="자유형: 도형 80">
              <a:extLst>
                <a:ext uri="{FF2B5EF4-FFF2-40B4-BE49-F238E27FC236}">
                  <a16:creationId xmlns:a16="http://schemas.microsoft.com/office/drawing/2014/main" id="{C1886DFA-E873-4941-8838-57F251E5254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81">
              <a:extLst>
                <a:ext uri="{FF2B5EF4-FFF2-40B4-BE49-F238E27FC236}">
                  <a16:creationId xmlns:a16="http://schemas.microsoft.com/office/drawing/2014/main" id="{0757D235-FAF8-F54F-B6EC-1745C8EE452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918568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ubik Black - Rubik Light">
      <a:majorFont>
        <a:latin typeface="Rubik Black"/>
        <a:ea typeface="Arial Unicode MS"/>
        <a:cs typeface=""/>
      </a:majorFont>
      <a:minorFont>
        <a:latin typeface="Rubik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53E8"/>
        </a:solidFill>
        <a:ln>
          <a:noFill/>
        </a:ln>
      </a:spPr>
      <a:bodyPr rtlCol="0" anchor="ctr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3395</TotalTime>
  <Words>940</Words>
  <Application>Microsoft Macintosh PowerPoint</Application>
  <PresentationFormat>Widescreen</PresentationFormat>
  <Paragraphs>130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Verdana</vt:lpstr>
      <vt:lpstr>Rubik Black</vt:lpstr>
      <vt:lpstr>Rubik Light</vt:lpstr>
      <vt:lpstr>Lab Grotesque</vt:lpstr>
      <vt:lpstr>Wingdings 2</vt:lpstr>
      <vt:lpstr>Wingdings</vt:lpstr>
      <vt:lpstr>맑은 고딕</vt:lpstr>
      <vt:lpstr>RobotoFlex</vt:lpstr>
      <vt:lpstr>Times New Roman</vt:lpstr>
      <vt:lpstr>PPTMON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Microsoft Office User</cp:lastModifiedBy>
  <cp:revision>242</cp:revision>
  <dcterms:created xsi:type="dcterms:W3CDTF">2019-04-06T05:20:47Z</dcterms:created>
  <dcterms:modified xsi:type="dcterms:W3CDTF">2025-04-13T18:07:26Z</dcterms:modified>
</cp:coreProperties>
</file>