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0" r:id="rId4"/>
    <p:sldId id="340" r:id="rId5"/>
    <p:sldId id="341" r:id="rId6"/>
    <p:sldId id="295" r:id="rId7"/>
    <p:sldId id="335" r:id="rId8"/>
    <p:sldId id="342" r:id="rId9"/>
    <p:sldId id="343" r:id="rId10"/>
    <p:sldId id="345" r:id="rId11"/>
    <p:sldId id="336" r:id="rId12"/>
    <p:sldId id="346" r:id="rId13"/>
    <p:sldId id="334" r:id="rId14"/>
    <p:sldId id="329" r:id="rId15"/>
    <p:sldId id="337" r:id="rId16"/>
    <p:sldId id="330" r:id="rId17"/>
    <p:sldId id="347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2B4"/>
    <a:srgbClr val="E6E7E7"/>
    <a:srgbClr val="EE6A6A"/>
    <a:srgbClr val="89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94660" autoAdjust="0"/>
  </p:normalViewPr>
  <p:slideViewPr>
    <p:cSldViewPr snapToGrid="0" showGuides="1">
      <p:cViewPr varScale="1">
        <p:scale>
          <a:sx n="68" d="100"/>
          <a:sy n="68" d="100"/>
        </p:scale>
        <p:origin x="60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E6E7E7"/>
            </a:gs>
            <a:gs pos="83000">
              <a:srgbClr val="E6E7E7"/>
            </a:gs>
            <a:gs pos="100000">
              <a:srgbClr val="E6E7E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A2592-667F-47E6-9651-6B0FDB90E5FF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B9567-98BF-4D83-855E-A915B66D841C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1.jpeg"/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hyperlink" Target="https://orlyatarussia.ru/" TargetMode="Externa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820" y="2835910"/>
            <a:ext cx="8834755" cy="3106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3200" b="1" dirty="0">
                <a:solidFill>
                  <a:srgbClr val="7A72B4"/>
                </a:solidFill>
                <a:latin typeface="ALS Sector Bold" pitchFamily="2" charset="0"/>
                <a:cs typeface="ALS Sector Bold" pitchFamily="2" charset="0"/>
              </a:rPr>
              <a:t>Реализация программы «Орлята России» </a:t>
            </a:r>
            <a:endParaRPr lang="ru-RU" sz="3200" b="1" dirty="0">
              <a:solidFill>
                <a:srgbClr val="7A72B4"/>
              </a:solidFill>
              <a:latin typeface="ALS Sector Bold" pitchFamily="2" charset="0"/>
              <a:cs typeface="ALS Sector Bold" pitchFamily="2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LS Sector Bold" pitchFamily="2" charset="0"/>
                <a:cs typeface="ALS Sector Bold" pitchFamily="2" charset="0"/>
              </a:rPr>
              <a:t>Советник директора по воспитанию и взаимодействию с детскими общественными объединениями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LS Sector Bold" pitchFamily="2" charset="0"/>
              <a:cs typeface="ALS Sector Bold" pitchFamily="2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LS Sector Bold" pitchFamily="2" charset="0"/>
                <a:cs typeface="ALS Sector Bold" pitchFamily="2" charset="0"/>
              </a:rPr>
              <a:t> МБОУ «Зеленогорская СШ» Белогорского района Республики Крым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LS Sector Bold" pitchFamily="2" charset="0"/>
              <a:cs typeface="ALS Sector Bold" pitchFamily="2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LS Sector Bold" pitchFamily="2" charset="0"/>
                <a:cs typeface="ALS Sector Bold" pitchFamily="2" charset="0"/>
              </a:rPr>
              <a:t>Кайгородова Наталья Анатольевна</a:t>
            </a:r>
            <a:endParaRPr lang="ru-RU" sz="3200" b="1" dirty="0">
              <a:solidFill>
                <a:srgbClr val="FF0000"/>
              </a:solidFill>
              <a:latin typeface="ALS Sector Bold" pitchFamily="2" charset="0"/>
              <a:cs typeface="ALS Sector Bold" pitchFamily="2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136"/>
          <a:stretch>
            <a:fillRect/>
          </a:stretch>
        </p:blipFill>
        <p:spPr>
          <a:xfrm>
            <a:off x="0" y="0"/>
            <a:ext cx="4172945" cy="99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2" y="282878"/>
            <a:ext cx="952357" cy="805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57" y="368326"/>
            <a:ext cx="885173" cy="634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32" y="368326"/>
            <a:ext cx="397651" cy="634143"/>
          </a:xfrm>
          <a:prstGeom prst="rect">
            <a:avLst/>
          </a:prstGeom>
        </p:spPr>
      </p:pic>
      <p:pic>
        <p:nvPicPr>
          <p:cNvPr id="10244" name="Picture 4" descr="Движение первых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94" y="370397"/>
            <a:ext cx="31908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5" y="-641207"/>
            <a:ext cx="5548352" cy="4750776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86995"/>
            <a:ext cx="1181100" cy="9156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 «Орлёнок – лидер»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97" y="2902298"/>
            <a:ext cx="5157787" cy="290125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4" y="3738705"/>
            <a:ext cx="3865937" cy="2174589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6" y="1371457"/>
            <a:ext cx="3258394" cy="19241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ru-RU" dirty="0"/>
              <a:t>Трек «Орлёнок – спортсмен»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I:\07.04 День здоровья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6032" y="933450"/>
            <a:ext cx="4011168" cy="2552700"/>
          </a:xfrm>
          <a:prstGeom prst="rect">
            <a:avLst/>
          </a:prstGeom>
          <a:noFill/>
        </p:spPr>
      </p:pic>
      <p:pic>
        <p:nvPicPr>
          <p:cNvPr id="1027" name="Picture 3" descr="I:\орлята\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1962150"/>
            <a:ext cx="2514600" cy="3429000"/>
          </a:xfrm>
          <a:prstGeom prst="rect">
            <a:avLst/>
          </a:prstGeom>
          <a:noFill/>
        </p:spPr>
      </p:pic>
      <p:pic>
        <p:nvPicPr>
          <p:cNvPr id="1028" name="Picture 4" descr="I:\орлята\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50" y="2371724"/>
            <a:ext cx="3467100" cy="2600325"/>
          </a:xfrm>
          <a:prstGeom prst="rect">
            <a:avLst/>
          </a:prstGeom>
          <a:noFill/>
        </p:spPr>
      </p:pic>
      <p:pic>
        <p:nvPicPr>
          <p:cNvPr id="1029" name="Picture 5" descr="I:\орлята\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3829050"/>
            <a:ext cx="3911600" cy="255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5622" y="19050"/>
            <a:ext cx="4588714" cy="68865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 «Орлёнок – доброволец»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1" y="1710188"/>
            <a:ext cx="3342001" cy="250650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83" y="1766888"/>
            <a:ext cx="2448850" cy="366739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2" y="4445739"/>
            <a:ext cx="3319530" cy="2256686"/>
          </a:xfrm>
          <a:prstGeom prst="rect">
            <a:avLst/>
          </a:prstGeom>
        </p:spPr>
      </p:pic>
      <p:pic>
        <p:nvPicPr>
          <p:cNvPr id="13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61" y="3986374"/>
            <a:ext cx="3785557" cy="25065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ru-RU" dirty="0"/>
              <a:t>Трек «Орлёнок – эколог»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I:\орлята\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448800" y="2705100"/>
            <a:ext cx="2743200" cy="4152900"/>
          </a:xfrm>
          <a:prstGeom prst="rect">
            <a:avLst/>
          </a:prstGeom>
          <a:noFill/>
        </p:spPr>
      </p:pic>
      <p:pic>
        <p:nvPicPr>
          <p:cNvPr id="3075" name="Picture 3" descr="I:\орлята\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1" y="1257300"/>
            <a:ext cx="2590800" cy="3638550"/>
          </a:xfrm>
          <a:prstGeom prst="rect">
            <a:avLst/>
          </a:prstGeom>
          <a:noFill/>
        </p:spPr>
      </p:pic>
      <p:pic>
        <p:nvPicPr>
          <p:cNvPr id="3076" name="Picture 4" descr="I:\орлята\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650" y="1257300"/>
            <a:ext cx="2800922" cy="4038600"/>
          </a:xfrm>
          <a:prstGeom prst="rect">
            <a:avLst/>
          </a:prstGeom>
          <a:noFill/>
        </p:spPr>
      </p:pic>
      <p:pic>
        <p:nvPicPr>
          <p:cNvPr id="3077" name="Picture 5" descr="I:\орлята\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0900" y="2343150"/>
            <a:ext cx="234315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орлята\1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24300" y="3348036"/>
            <a:ext cx="4171950" cy="312896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ru-RU" dirty="0"/>
              <a:t>Трек «Орлёнок – эколог»</a:t>
            </a:r>
            <a:endParaRPr lang="ru-RU" dirty="0"/>
          </a:p>
        </p:txBody>
      </p:sp>
      <p:pic>
        <p:nvPicPr>
          <p:cNvPr id="2050" name="Picture 2" descr="I:\орлята\1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048" y="3315493"/>
            <a:ext cx="2431852" cy="3242469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pic>
        <p:nvPicPr>
          <p:cNvPr id="2052" name="Picture 4" descr="I:\орлята\1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7364" y="1193236"/>
            <a:ext cx="3284335" cy="202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ru-RU" dirty="0"/>
              <a:t>Письма участникам СВО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4544450"/>
            <a:ext cx="2730191" cy="204764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05" y="1352337"/>
            <a:ext cx="2730191" cy="204764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34" y="4443843"/>
            <a:ext cx="2841674" cy="2131255"/>
          </a:xfrm>
          <a:prstGeom prst="rect">
            <a:avLst/>
          </a:prstGeom>
        </p:spPr>
      </p:pic>
      <p:pic>
        <p:nvPicPr>
          <p:cNvPr id="5122" name="Picture 2" descr="I:\орлята\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1447800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I:\орлята\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709986"/>
            <a:ext cx="3867150" cy="2900363"/>
          </a:xfrm>
          <a:prstGeom prst="rect">
            <a:avLst/>
          </a:prstGeom>
          <a:noFill/>
        </p:spPr>
      </p:pic>
      <p:pic>
        <p:nvPicPr>
          <p:cNvPr id="5124" name="Picture 4" descr="F:\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7250" y="762000"/>
            <a:ext cx="3378200" cy="253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28509"/>
            <a:ext cx="4588714" cy="68865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ru-RU" dirty="0"/>
              <a:t>Мемориальная доска </a:t>
            </a:r>
            <a:endParaRPr lang="ru-RU" dirty="0"/>
          </a:p>
        </p:txBody>
      </p:sp>
      <p:pic>
        <p:nvPicPr>
          <p:cNvPr id="7170" name="Picture 2" descr="F:\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4274" y="1825625"/>
            <a:ext cx="4089452" cy="4351338"/>
          </a:xfrm>
          <a:prstGeom prst="rect">
            <a:avLst/>
          </a:prstGeom>
          <a:noFill/>
        </p:spPr>
      </p:pic>
      <p:pic>
        <p:nvPicPr>
          <p:cNvPr id="7171" name="Picture 3" descr="F:\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74768"/>
            <a:ext cx="5181600" cy="3453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75" y="807810"/>
            <a:ext cx="5548352" cy="4750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136"/>
          <a:stretch>
            <a:fillRect/>
          </a:stretch>
        </p:blipFill>
        <p:spPr>
          <a:xfrm>
            <a:off x="0" y="0"/>
            <a:ext cx="5151864" cy="1222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2" y="282878"/>
            <a:ext cx="952357" cy="805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57" y="368326"/>
            <a:ext cx="885173" cy="634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32" y="368326"/>
            <a:ext cx="397651" cy="634143"/>
          </a:xfrm>
          <a:prstGeom prst="rect">
            <a:avLst/>
          </a:prstGeom>
        </p:spPr>
      </p:pic>
      <p:pic>
        <p:nvPicPr>
          <p:cNvPr id="10244" name="Picture 4" descr="Движение первых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94" y="370397"/>
            <a:ext cx="31908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640" y="0"/>
            <a:ext cx="1409700" cy="10928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6438" y="1167618"/>
            <a:ext cx="7877908" cy="48252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социальной активности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начальной школы «Орлята России»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Федерального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«Патриотическое воспитание граждан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b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 направлена на достижение национальных целей российской федерации, создание условий воспитания социально ответственной личности обучающихся начальной школы  общеобразовательных организаций </a:t>
            </a:r>
            <a:b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 ЦЕЛЬЮ УДОВЛЕТВОРЕНИЯ ПОТРЕБНОСТЕЙ МЛАДШИХ ШКОЛЬНИКОВ В СОЦИАЛЬНОЙ АКТИВНОСТИ,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И РАЗВИТИЯ ИНТЕРЕСА К УЧЕБНЫМ И ВНЕУРОЧНЫМ ВИДАМ ДЕЯТЕЛЬНОСТИ, ОБЕСПЕЧИВАЯ ПРЕЕМСТВЕННОСТЬ С РОССИЙСКИМ ДВИЖЕНИЕМ ШКОЛЬНИКОВ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0" y="396462"/>
            <a:ext cx="397651" cy="6341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12981" cy="66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39286"/>
            <a:ext cx="10515600" cy="1111348"/>
          </a:xfrm>
        </p:spPr>
        <p:txBody>
          <a:bodyPr/>
          <a:lstStyle/>
          <a:p>
            <a:r>
              <a:rPr lang="en-US" b="1" dirty="0">
                <a:hlinkClick r:id="rId1"/>
              </a:rPr>
              <a:t>orlyatarussia.ru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4398" y="365125"/>
            <a:ext cx="7625006" cy="390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68" y="4336367"/>
            <a:ext cx="1680691" cy="2441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17" y="907366"/>
            <a:ext cx="2289983" cy="342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6929"/>
            <a:ext cx="1680691" cy="24410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8319" y="352698"/>
            <a:ext cx="8361229" cy="574766"/>
          </a:xfrm>
        </p:spPr>
        <p:txBody>
          <a:bodyPr>
            <a:normAutofit fontScale="90000"/>
          </a:bodyPr>
          <a:lstStyle/>
          <a:p>
            <a:pPr lvl="0">
              <a:lnSpc>
                <a:spcPct val="112000"/>
              </a:lnSpc>
              <a:spcBef>
                <a:spcPts val="0"/>
              </a:spcBef>
            </a:pP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1400" cap="none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енностные основания программы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27909" y="1162594"/>
            <a:ext cx="3327466" cy="4805944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своему дому, земле, семье, людям, стране; быть полезным своей стране, желание служить своему Отечеству тем делом, к которому есть призвание,  уважение национальных традиций, истории и культуры своей страны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развития страны и благосостояния народа, исток добра, любви, верности, поддержки, сочувствия, взаимного уважения, сохранение добрых семейных традиций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0183" y="1685109"/>
            <a:ext cx="1345473" cy="1345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08" y="3727608"/>
            <a:ext cx="1348555" cy="1348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846" y="942656"/>
            <a:ext cx="1554480" cy="15544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44423" y="2671432"/>
            <a:ext cx="2485506" cy="255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1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lnSpc>
                <a:spcPct val="112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Содружество, искренность,  умение отдавать свое время другому и бескорыстно приходить на помощь, желание добра и блага другому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6720" y="866798"/>
            <a:ext cx="1504588" cy="14322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394553" y="775762"/>
            <a:ext cx="2225132" cy="255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1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lnSpc>
                <a:spcPct val="112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и ответственное отношение к окружающей среде, природному наследию своей страны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5727" y="4088675"/>
            <a:ext cx="1386886" cy="13129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564235" y="4538462"/>
            <a:ext cx="2198410" cy="16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12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lnSpc>
                <a:spcPct val="112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окружающего мира и познание себя в нем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«Орлята России»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0" y="4128195"/>
            <a:ext cx="3820692" cy="214913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1" y="1447800"/>
            <a:ext cx="4027507" cy="2174224"/>
          </a:xfrm>
        </p:spPr>
      </p:pic>
      <p:pic>
        <p:nvPicPr>
          <p:cNvPr id="6146" name="Picture 2" descr="I:\орлята\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29062"/>
            <a:ext cx="3981450" cy="2643188"/>
          </a:xfrm>
          <a:prstGeom prst="rect">
            <a:avLst/>
          </a:prstGeom>
          <a:noFill/>
        </p:spPr>
      </p:pic>
      <p:pic>
        <p:nvPicPr>
          <p:cNvPr id="6147" name="Picture 3" descr="F:\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7650" y="881062"/>
            <a:ext cx="3676650" cy="2757488"/>
          </a:xfrm>
          <a:prstGeom prst="rect">
            <a:avLst/>
          </a:prstGeom>
          <a:noFill/>
        </p:spPr>
      </p:pic>
      <p:pic>
        <p:nvPicPr>
          <p:cNvPr id="6148" name="Picture 4" descr="F: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5375" y="2032000"/>
            <a:ext cx="2333625" cy="353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 «Орлёнок – эрудит»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86" y="2055813"/>
            <a:ext cx="3263503" cy="4351338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4" y="3919538"/>
            <a:ext cx="4298245" cy="2417763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7" y="1924795"/>
            <a:ext cx="3600102" cy="17518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-9459"/>
            <a:ext cx="4588714" cy="68865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2197" y="365125"/>
            <a:ext cx="9383152" cy="1024402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Трек «Орлёнок –Хранитель исторической памяти 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843941"/>
            <a:ext cx="2986637" cy="398218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3" y="3748966"/>
            <a:ext cx="3484977" cy="2613733"/>
          </a:xfrm>
        </p:spPr>
      </p:pic>
      <p:pic>
        <p:nvPicPr>
          <p:cNvPr id="4098" name="Picture 2" descr="I:\орлята\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50" y="1257300"/>
            <a:ext cx="3502476" cy="2228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/>
          <a:stretch>
            <a:fillRect/>
          </a:stretch>
        </p:blipFill>
        <p:spPr>
          <a:xfrm>
            <a:off x="7603286" y="0"/>
            <a:ext cx="4588714" cy="68865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 «Орлёнок – мастер»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87" y="4530388"/>
            <a:ext cx="3082787" cy="2068389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" y="1508858"/>
            <a:ext cx="4860086" cy="2733798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23" y="4530388"/>
            <a:ext cx="3313723" cy="20683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30" y="1508858"/>
            <a:ext cx="4484619" cy="2733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1828</Words>
  <Application>WPS Presentation</Application>
  <PresentationFormat>Широкоэкранный</PresentationFormat>
  <Paragraphs>49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ALS Sector Bold</vt:lpstr>
      <vt:lpstr>Segoe Print</vt:lpstr>
      <vt:lpstr>Times New Roman</vt:lpstr>
      <vt:lpstr>Tahoma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orlyatarussia.ru</vt:lpstr>
      <vt:lpstr>             Ценностные основания программы</vt:lpstr>
      <vt:lpstr>«Орлята России»</vt:lpstr>
      <vt:lpstr>Трек «Орлёнок – эрудит»</vt:lpstr>
      <vt:lpstr>Трек «Орлёнок –Хранитель исторической памяти »</vt:lpstr>
      <vt:lpstr>Трек «Орлёнок – мастер»</vt:lpstr>
      <vt:lpstr>Трек «Орленок – лидер»</vt:lpstr>
      <vt:lpstr>Трек «Орлёнок – спортсмен»</vt:lpstr>
      <vt:lpstr>Трек «Орлёнок – доброволец»</vt:lpstr>
      <vt:lpstr>Трек «Орлёнок – эколог»</vt:lpstr>
      <vt:lpstr>Трек «Орлёнок – эколог»</vt:lpstr>
      <vt:lpstr>Письма участникам СВО</vt:lpstr>
      <vt:lpstr>Мемориальная доска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 Орлята России</dc:title>
  <dc:creator>Софья</dc:creator>
  <cp:lastModifiedBy>WPS_1774191928</cp:lastModifiedBy>
  <cp:revision>91</cp:revision>
  <dcterms:created xsi:type="dcterms:W3CDTF">2023-02-26T08:12:00Z</dcterms:created>
  <dcterms:modified xsi:type="dcterms:W3CDTF">2026-05-30T17:12:29Z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1049-12.1.0.26372</vt:lpwstr>
  </property>
  <property fmtid="{D5CDD505-2E9C-101B-9397-08002B2CF9AE}" pid="3" name="ICV">
    <vt:lpwstr>B1EC91EDAD7441859295A19C08425A0A_12</vt:lpwstr>
  </property>
</Properties>
</file>