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59" r:id="rId5"/>
    <p:sldId id="271" r:id="rId6"/>
    <p:sldId id="274" r:id="rId7"/>
    <p:sldId id="261" r:id="rId8"/>
    <p:sldId id="260" r:id="rId9"/>
    <p:sldId id="275" r:id="rId10"/>
    <p:sldId id="276" r:id="rId11"/>
    <p:sldId id="278" r:id="rId12"/>
    <p:sldId id="277" r:id="rId13"/>
    <p:sldId id="287" r:id="rId14"/>
    <p:sldId id="288" r:id="rId15"/>
    <p:sldId id="279" r:id="rId16"/>
    <p:sldId id="280" r:id="rId17"/>
    <p:sldId id="262" r:id="rId18"/>
    <p:sldId id="269" r:id="rId19"/>
    <p:sldId id="281" r:id="rId20"/>
    <p:sldId id="282" r:id="rId21"/>
    <p:sldId id="283" r:id="rId22"/>
    <p:sldId id="263" r:id="rId23"/>
    <p:sldId id="264" r:id="rId24"/>
    <p:sldId id="265" r:id="rId25"/>
    <p:sldId id="266" r:id="rId26"/>
    <p:sldId id="267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59BA4-F1E7-4670-9417-2FB7E4E82909}" type="doc">
      <dgm:prSet loTypeId="urn:microsoft.com/office/officeart/2008/layout/RadialCluster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9A0EC7D-FE1C-478A-B4E8-F5E6A7408AD2}">
      <dgm:prSet phldrT="[Текст]" custT="1"/>
      <dgm:spPr/>
      <dgm:t>
        <a:bodyPr/>
        <a:lstStyle/>
        <a:p>
          <a:r>
            <a:rPr lang="ru-RU" sz="2000" b="1" dirty="0" smtClean="0">
              <a:latin typeface="Calibri Light" pitchFamily="34" charset="0"/>
            </a:rPr>
            <a:t>В каком количестве можно ловить рыбу, чтобы эта рыба не исчезла совсем?</a:t>
          </a:r>
          <a:endParaRPr lang="ru-RU" sz="2000" b="1" dirty="0">
            <a:latin typeface="Calibri Light" pitchFamily="34" charset="0"/>
            <a:cs typeface="Calibri Light" pitchFamily="34" charset="0"/>
          </a:endParaRPr>
        </a:p>
      </dgm:t>
    </dgm:pt>
    <dgm:pt modelId="{F5DD371C-D754-4012-83D3-CED2E4AA21FA}" type="parTrans" cxnId="{F59752A2-35E7-48B3-9FF7-F5EEDBD5FA76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35CBD433-5FC5-4037-860E-4E1EDAD5243B}" type="sibTrans" cxnId="{F59752A2-35E7-48B3-9FF7-F5EEDBD5FA76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7AC71111-2125-4A04-BFD8-226881AC171B}">
      <dgm:prSet phldrT="[Текст]" custT="1"/>
      <dgm:spPr/>
      <dgm:t>
        <a:bodyPr/>
        <a:lstStyle/>
        <a:p>
          <a:r>
            <a:rPr lang="ru-RU" sz="2000" b="1" dirty="0" smtClean="0">
              <a:latin typeface="Calibri Light" pitchFamily="34" charset="0"/>
            </a:rPr>
            <a:t>Как количество привитых людей влияет на количество заболевших?</a:t>
          </a:r>
          <a:endParaRPr lang="ru-RU" sz="2000" b="1" dirty="0">
            <a:latin typeface="Calibri Light" pitchFamily="34" charset="0"/>
            <a:cs typeface="Calibri Light" pitchFamily="34" charset="0"/>
          </a:endParaRPr>
        </a:p>
      </dgm:t>
    </dgm:pt>
    <dgm:pt modelId="{A6D98F60-12FD-4FD1-AB32-23F26E243354}" type="parTrans" cxnId="{78505DF6-DF57-4BF0-9089-FE19F88245E1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C7B5ECBE-9E97-45BE-BD67-5F9D89576EEA}" type="sibTrans" cxnId="{78505DF6-DF57-4BF0-9089-FE19F88245E1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16459983-963D-487C-B47F-5509964D2AE3}">
      <dgm:prSet phldrT="[Текст]" custT="1"/>
      <dgm:spPr/>
      <dgm:t>
        <a:bodyPr/>
        <a:lstStyle/>
        <a:p>
          <a:r>
            <a:rPr lang="ru-RU" sz="2000" b="1" dirty="0" smtClean="0">
              <a:latin typeface="Calibri Light" pitchFamily="34" charset="0"/>
            </a:rPr>
            <a:t>Как журналисты могут искажать факты о научных открытиях и новых технологиях?</a:t>
          </a:r>
          <a:endParaRPr lang="ru-RU" sz="2000" b="1" dirty="0">
            <a:latin typeface="Calibri Light" pitchFamily="34" charset="0"/>
            <a:cs typeface="Calibri Light" pitchFamily="34" charset="0"/>
          </a:endParaRPr>
        </a:p>
      </dgm:t>
    </dgm:pt>
    <dgm:pt modelId="{834D49DE-4B69-4097-9586-FA7EBB31F55C}" type="parTrans" cxnId="{A5037A1F-A62A-4442-92E0-7D78379288CC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088C397E-1851-4009-B60A-768C0F01174C}" type="sibTrans" cxnId="{A5037A1F-A62A-4442-92E0-7D78379288CC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49374141-5BA4-4A2B-B2F1-10310F93A681}">
      <dgm:prSet phldrT="[Текст]" custT="1"/>
      <dgm:spPr/>
      <dgm:t>
        <a:bodyPr/>
        <a:lstStyle/>
        <a:p>
          <a:r>
            <a:rPr lang="ru-RU" sz="2000" b="1" dirty="0" smtClean="0">
              <a:latin typeface="Calibri Light" pitchFamily="34" charset="0"/>
            </a:rPr>
            <a:t>Чем опасен избыточный углекислый газ в атмосфере и как лучше ликвидировать разливы нефти в океане</a:t>
          </a:r>
          <a:r>
            <a:rPr lang="ru-RU" sz="2000" dirty="0" smtClean="0">
              <a:latin typeface="Calibri Light" pitchFamily="34" charset="0"/>
            </a:rPr>
            <a:t>? </a:t>
          </a:r>
          <a:endParaRPr lang="ru-RU" sz="2000" dirty="0">
            <a:latin typeface="Calibri Light" pitchFamily="34" charset="0"/>
            <a:cs typeface="Calibri Light" pitchFamily="34" charset="0"/>
          </a:endParaRPr>
        </a:p>
      </dgm:t>
    </dgm:pt>
    <dgm:pt modelId="{078AB781-FE43-480C-8112-B05492CCC450}" type="parTrans" cxnId="{269FE7E0-0E20-4D4F-9723-7C43CF07245B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518170C2-20ED-4563-A035-357E81804B2E}" type="sibTrans" cxnId="{269FE7E0-0E20-4D4F-9723-7C43CF07245B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898A9675-3432-4ED0-8439-739D253E2469}">
      <dgm:prSet phldrT="[Текст]" custT="1"/>
      <dgm:spPr/>
      <dgm:t>
        <a:bodyPr/>
        <a:lstStyle/>
        <a:p>
          <a:r>
            <a:rPr lang="ru-RU" sz="2000" b="1" dirty="0" smtClean="0">
              <a:latin typeface="Calibri Light" pitchFamily="34" charset="0"/>
            </a:rPr>
            <a:t>Каковы экологически безопасные способы производства энергии?</a:t>
          </a:r>
          <a:endParaRPr lang="ru-RU" sz="2000" b="1" dirty="0">
            <a:latin typeface="Calibri Light" pitchFamily="34" charset="0"/>
            <a:cs typeface="Calibri Light" pitchFamily="34" charset="0"/>
          </a:endParaRPr>
        </a:p>
      </dgm:t>
    </dgm:pt>
    <dgm:pt modelId="{8F1EBFC0-53B9-4828-AB2C-035A2A812561}" type="parTrans" cxnId="{0A48633D-D726-4CE7-8BA6-B46640493DFA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A9C61C00-80EB-4FF1-B2F5-5B4D1834A86A}" type="sibTrans" cxnId="{0A48633D-D726-4CE7-8BA6-B46640493DFA}">
      <dgm:prSet/>
      <dgm:spPr/>
      <dgm:t>
        <a:bodyPr/>
        <a:lstStyle/>
        <a:p>
          <a:endParaRPr lang="ru-RU" sz="2000">
            <a:latin typeface="Calibri Light" pitchFamily="34" charset="0"/>
            <a:cs typeface="Calibri Light" pitchFamily="34" charset="0"/>
          </a:endParaRPr>
        </a:p>
      </dgm:t>
    </dgm:pt>
    <dgm:pt modelId="{CE6D1C82-8534-4B4F-A34B-C5DB8586D858}">
      <dgm:prSet phldrT="[Текст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Вопросы</a:t>
          </a:r>
          <a:endParaRPr lang="ru-RU" sz="1800" dirty="0">
            <a:solidFill>
              <a:schemeClr val="bg1"/>
            </a:solidFill>
            <a:latin typeface="Calibri Light" pitchFamily="34" charset="0"/>
            <a:cs typeface="Calibri Light" pitchFamily="34" charset="0"/>
          </a:endParaRPr>
        </a:p>
      </dgm:t>
    </dgm:pt>
    <dgm:pt modelId="{229EA1DA-D835-44DE-B8BA-1936AB4EFE35}" type="parTrans" cxnId="{04E154DE-0E50-433F-A839-453157427543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9DF99DC5-5A70-4A11-BCF7-25D1AF4E1D90}" type="sibTrans" cxnId="{04E154DE-0E50-433F-A839-453157427543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96266A38-7D4C-4523-A0D5-51464A9FF183}">
      <dgm:prSet phldrT="[Текст]" custScaleX="368502" custRadScaleRad="182563" custRadScaleInc="-12550"/>
      <dgm:spPr/>
      <dgm:t>
        <a:bodyPr/>
        <a:lstStyle/>
        <a:p>
          <a:endParaRPr lang="ru-RU"/>
        </a:p>
      </dgm:t>
    </dgm:pt>
    <dgm:pt modelId="{A713295C-EE6F-4D44-827A-6CE0729F6A3C}" type="parTrans" cxnId="{84763D94-8BE2-4283-8EE8-B6A8D4EC8F19}">
      <dgm:prSet/>
      <dgm:spPr/>
      <dgm:t>
        <a:bodyPr/>
        <a:lstStyle/>
        <a:p>
          <a:endParaRPr lang="ru-RU"/>
        </a:p>
      </dgm:t>
    </dgm:pt>
    <dgm:pt modelId="{7011B63E-E7F9-45D8-A846-CD488FBFBC64}" type="sibTrans" cxnId="{84763D94-8BE2-4283-8EE8-B6A8D4EC8F19}">
      <dgm:prSet/>
      <dgm:spPr/>
      <dgm:t>
        <a:bodyPr/>
        <a:lstStyle/>
        <a:p>
          <a:endParaRPr lang="ru-RU"/>
        </a:p>
      </dgm:t>
    </dgm:pt>
    <dgm:pt modelId="{87D0FA48-7740-4123-B56D-1663A87518B1}">
      <dgm:prSet custScaleX="381715" custRadScaleRad="132127" custRadScaleInc="-43926"/>
      <dgm:spPr/>
      <dgm:t>
        <a:bodyPr/>
        <a:lstStyle/>
        <a:p>
          <a:endParaRPr lang="ru-RU"/>
        </a:p>
      </dgm:t>
    </dgm:pt>
    <dgm:pt modelId="{F6E16C07-ADA3-4BD3-BC96-CA8E7E0782EA}" type="parTrans" cxnId="{E4359F65-93CF-4E6F-8D2A-CBA292007C9E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4C9D08A7-02F9-43C5-9B15-9E2181D124D3}" type="sibTrans" cxnId="{E4359F65-93CF-4E6F-8D2A-CBA292007C9E}">
      <dgm:prSet/>
      <dgm:spPr/>
      <dgm:t>
        <a:bodyPr/>
        <a:lstStyle/>
        <a:p>
          <a:endParaRPr lang="ru-RU"/>
        </a:p>
      </dgm:t>
    </dgm:pt>
    <dgm:pt modelId="{53C9D9B2-3692-4AE4-A81C-4A0BA97010C4}">
      <dgm:prSet custScaleX="381715" custRadScaleRad="132127" custRadScaleInc="-43926"/>
      <dgm:spPr/>
      <dgm:t>
        <a:bodyPr/>
        <a:lstStyle/>
        <a:p>
          <a:endParaRPr lang="ru-RU"/>
        </a:p>
      </dgm:t>
    </dgm:pt>
    <dgm:pt modelId="{7E60B9D8-8C00-46BE-A3E9-B653D15D9650}" type="parTrans" cxnId="{74D285E0-C886-44F8-8A20-F68B19798F99}">
      <dgm:prSet/>
      <dgm:spPr/>
      <dgm:t>
        <a:bodyPr/>
        <a:lstStyle/>
        <a:p>
          <a:endParaRPr lang="ru-RU">
            <a:latin typeface="Calibri Light" pitchFamily="34" charset="0"/>
            <a:cs typeface="Calibri Light" pitchFamily="34" charset="0"/>
          </a:endParaRPr>
        </a:p>
      </dgm:t>
    </dgm:pt>
    <dgm:pt modelId="{1266F82A-6742-4CD7-B69D-C243814531E2}" type="sibTrans" cxnId="{74D285E0-C886-44F8-8A20-F68B19798F99}">
      <dgm:prSet/>
      <dgm:spPr/>
      <dgm:t>
        <a:bodyPr/>
        <a:lstStyle/>
        <a:p>
          <a:endParaRPr lang="ru-RU"/>
        </a:p>
      </dgm:t>
    </dgm:pt>
    <dgm:pt modelId="{F511A04E-1CF4-418B-83D0-8AAFA2D991B4}" type="pres">
      <dgm:prSet presAssocID="{72F59BA4-F1E7-4670-9417-2FB7E4E8290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584E9F-A320-4C66-852D-BBCAABB17FB4}" type="pres">
      <dgm:prSet presAssocID="{CE6D1C82-8534-4B4F-A34B-C5DB8586D858}" presName="singleCycle" presStyleCnt="0"/>
      <dgm:spPr/>
      <dgm:t>
        <a:bodyPr/>
        <a:lstStyle/>
        <a:p>
          <a:endParaRPr lang="ru-RU"/>
        </a:p>
      </dgm:t>
    </dgm:pt>
    <dgm:pt modelId="{197D7628-AA34-47A5-9327-5EC2AC441EC9}" type="pres">
      <dgm:prSet presAssocID="{CE6D1C82-8534-4B4F-A34B-C5DB8586D858}" presName="singleCenter" presStyleLbl="node1" presStyleIdx="0" presStyleCnt="6" custScaleX="160991" custLinFactNeighborX="10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7B77DCC-FD9F-4B4E-A742-9C311C6DFACF}" type="pres">
      <dgm:prSet presAssocID="{F5DD371C-D754-4012-83D3-CED2E4AA21FA}" presName="Name56" presStyleLbl="parChTrans1D2" presStyleIdx="0" presStyleCnt="5"/>
      <dgm:spPr/>
      <dgm:t>
        <a:bodyPr/>
        <a:lstStyle/>
        <a:p>
          <a:endParaRPr lang="ru-RU"/>
        </a:p>
      </dgm:t>
    </dgm:pt>
    <dgm:pt modelId="{8AF63975-8605-42FB-9CB6-FCB1CC97BC5E}" type="pres">
      <dgm:prSet presAssocID="{99A0EC7D-FE1C-478A-B4E8-F5E6A7408AD2}" presName="text0" presStyleLbl="node1" presStyleIdx="1" presStyleCnt="6" custScaleX="426284" custRadScaleRad="130488" custRadScaleInc="129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9570A-7DB0-47D7-AA8C-784166E7D8C9}" type="pres">
      <dgm:prSet presAssocID="{A6D98F60-12FD-4FD1-AB32-23F26E243354}" presName="Name56" presStyleLbl="parChTrans1D2" presStyleIdx="1" presStyleCnt="5"/>
      <dgm:spPr/>
      <dgm:t>
        <a:bodyPr/>
        <a:lstStyle/>
        <a:p>
          <a:endParaRPr lang="ru-RU"/>
        </a:p>
      </dgm:t>
    </dgm:pt>
    <dgm:pt modelId="{5AD537D6-D23D-4576-9F90-A154D1D69922}" type="pres">
      <dgm:prSet presAssocID="{7AC71111-2125-4A04-BFD8-226881AC171B}" presName="text0" presStyleLbl="node1" presStyleIdx="2" presStyleCnt="6" custScaleX="374318" custRadScaleRad="159877" custRadScaleInc="4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87BFD-9182-4D7B-9792-7E05B14091ED}" type="pres">
      <dgm:prSet presAssocID="{834D49DE-4B69-4097-9586-FA7EBB31F55C}" presName="Name56" presStyleLbl="parChTrans1D2" presStyleIdx="2" presStyleCnt="5"/>
      <dgm:spPr/>
      <dgm:t>
        <a:bodyPr/>
        <a:lstStyle/>
        <a:p>
          <a:endParaRPr lang="ru-RU"/>
        </a:p>
      </dgm:t>
    </dgm:pt>
    <dgm:pt modelId="{DC1FABD7-42E5-47E5-972D-DD68B7E37230}" type="pres">
      <dgm:prSet presAssocID="{16459983-963D-487C-B47F-5509964D2AE3}" presName="text0" presStyleLbl="node1" presStyleIdx="3" presStyleCnt="6" custScaleX="381715" custRadScaleRad="157279" custRadScaleInc="-7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6FC0E-5026-4EC8-96F5-8E70124243E4}" type="pres">
      <dgm:prSet presAssocID="{078AB781-FE43-480C-8112-B05492CCC450}" presName="Name56" presStyleLbl="parChTrans1D2" presStyleIdx="3" presStyleCnt="5"/>
      <dgm:spPr/>
      <dgm:t>
        <a:bodyPr/>
        <a:lstStyle/>
        <a:p>
          <a:endParaRPr lang="ru-RU"/>
        </a:p>
      </dgm:t>
    </dgm:pt>
    <dgm:pt modelId="{E89B4B8C-E3C6-4F0F-B6AE-0CD493793818}" type="pres">
      <dgm:prSet presAssocID="{49374141-5BA4-4A2B-B2F1-10310F93A681}" presName="text0" presStyleLbl="node1" presStyleIdx="4" presStyleCnt="6" custScaleX="434260" custScaleY="153232" custRadScaleRad="172260" custRadScaleInc="8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A219B-87C5-4C3A-8FDA-ED8E91907A31}" type="pres">
      <dgm:prSet presAssocID="{8F1EBFC0-53B9-4828-AB2C-035A2A812561}" presName="Name56" presStyleLbl="parChTrans1D2" presStyleIdx="4" presStyleCnt="5"/>
      <dgm:spPr/>
      <dgm:t>
        <a:bodyPr/>
        <a:lstStyle/>
        <a:p>
          <a:endParaRPr lang="ru-RU"/>
        </a:p>
      </dgm:t>
    </dgm:pt>
    <dgm:pt modelId="{F9C3A56F-7F46-47ED-AC41-FAA639850974}" type="pres">
      <dgm:prSet presAssocID="{898A9675-3432-4ED0-8439-739D253E2469}" presName="text0" presStyleLbl="node1" presStyleIdx="5" presStyleCnt="6" custScaleX="368502" custScaleY="162202" custRadScaleRad="171103" custRadScaleInc="17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63D94-8BE2-4283-8EE8-B6A8D4EC8F19}" srcId="{72F59BA4-F1E7-4670-9417-2FB7E4E82909}" destId="{96266A38-7D4C-4523-A0D5-51464A9FF183}" srcOrd="1" destOrd="0" parTransId="{A713295C-EE6F-4D44-827A-6CE0729F6A3C}" sibTransId="{7011B63E-E7F9-45D8-A846-CD488FBFBC64}"/>
    <dgm:cxn modelId="{37D09D0C-B154-1B41-B209-60B1CC5763EC}" type="presOf" srcId="{99A0EC7D-FE1C-478A-B4E8-F5E6A7408AD2}" destId="{8AF63975-8605-42FB-9CB6-FCB1CC97BC5E}" srcOrd="0" destOrd="0" presId="urn:microsoft.com/office/officeart/2008/layout/RadialCluster"/>
    <dgm:cxn modelId="{269FE7E0-0E20-4D4F-9723-7C43CF07245B}" srcId="{CE6D1C82-8534-4B4F-A34B-C5DB8586D858}" destId="{49374141-5BA4-4A2B-B2F1-10310F93A681}" srcOrd="3" destOrd="0" parTransId="{078AB781-FE43-480C-8112-B05492CCC450}" sibTransId="{518170C2-20ED-4563-A035-357E81804B2E}"/>
    <dgm:cxn modelId="{E0413FCC-1BD1-984E-824A-B32321DAAA6A}" type="presOf" srcId="{078AB781-FE43-480C-8112-B05492CCC450}" destId="{2E26FC0E-5026-4EC8-96F5-8E70124243E4}" srcOrd="0" destOrd="0" presId="urn:microsoft.com/office/officeart/2008/layout/RadialCluster"/>
    <dgm:cxn modelId="{D56B7FA3-7ED2-A240-A889-79CA7AB78BCE}" type="presOf" srcId="{7AC71111-2125-4A04-BFD8-226881AC171B}" destId="{5AD537D6-D23D-4576-9F90-A154D1D69922}" srcOrd="0" destOrd="0" presId="urn:microsoft.com/office/officeart/2008/layout/RadialCluster"/>
    <dgm:cxn modelId="{2154795F-E3B5-C849-BF65-60AD28A43E74}" type="presOf" srcId="{16459983-963D-487C-B47F-5509964D2AE3}" destId="{DC1FABD7-42E5-47E5-972D-DD68B7E37230}" srcOrd="0" destOrd="0" presId="urn:microsoft.com/office/officeart/2008/layout/RadialCluster"/>
    <dgm:cxn modelId="{67FCCA92-D208-9344-9225-110274730DAA}" type="presOf" srcId="{A6D98F60-12FD-4FD1-AB32-23F26E243354}" destId="{E2E9570A-7DB0-47D7-AA8C-784166E7D8C9}" srcOrd="0" destOrd="0" presId="urn:microsoft.com/office/officeart/2008/layout/RadialCluster"/>
    <dgm:cxn modelId="{E6017A4B-B1E9-6C47-982F-FBE08326F6F8}" type="presOf" srcId="{49374141-5BA4-4A2B-B2F1-10310F93A681}" destId="{E89B4B8C-E3C6-4F0F-B6AE-0CD493793818}" srcOrd="0" destOrd="0" presId="urn:microsoft.com/office/officeart/2008/layout/RadialCluster"/>
    <dgm:cxn modelId="{F59752A2-35E7-48B3-9FF7-F5EEDBD5FA76}" srcId="{CE6D1C82-8534-4B4F-A34B-C5DB8586D858}" destId="{99A0EC7D-FE1C-478A-B4E8-F5E6A7408AD2}" srcOrd="0" destOrd="0" parTransId="{F5DD371C-D754-4012-83D3-CED2E4AA21FA}" sibTransId="{35CBD433-5FC5-4037-860E-4E1EDAD5243B}"/>
    <dgm:cxn modelId="{5631A4C1-32EE-3C42-9C29-34199C91280D}" type="presOf" srcId="{F5DD371C-D754-4012-83D3-CED2E4AA21FA}" destId="{77B77DCC-FD9F-4B4E-A742-9C311C6DFACF}" srcOrd="0" destOrd="0" presId="urn:microsoft.com/office/officeart/2008/layout/RadialCluster"/>
    <dgm:cxn modelId="{04E154DE-0E50-433F-A839-453157427543}" srcId="{72F59BA4-F1E7-4670-9417-2FB7E4E82909}" destId="{CE6D1C82-8534-4B4F-A34B-C5DB8586D858}" srcOrd="0" destOrd="0" parTransId="{229EA1DA-D835-44DE-B8BA-1936AB4EFE35}" sibTransId="{9DF99DC5-5A70-4A11-BCF7-25D1AF4E1D90}"/>
    <dgm:cxn modelId="{E4359F65-93CF-4E6F-8D2A-CBA292007C9E}" srcId="{72F59BA4-F1E7-4670-9417-2FB7E4E82909}" destId="{87D0FA48-7740-4123-B56D-1663A87518B1}" srcOrd="2" destOrd="0" parTransId="{F6E16C07-ADA3-4BD3-BC96-CA8E7E0782EA}" sibTransId="{4C9D08A7-02F9-43C5-9B15-9E2181D124D3}"/>
    <dgm:cxn modelId="{F4A68443-270D-814F-819C-076D11E51B32}" type="presOf" srcId="{8F1EBFC0-53B9-4828-AB2C-035A2A812561}" destId="{6C6A219B-87C5-4C3A-8FDA-ED8E91907A31}" srcOrd="0" destOrd="0" presId="urn:microsoft.com/office/officeart/2008/layout/RadialCluster"/>
    <dgm:cxn modelId="{78F1B9AB-30D1-6D40-B99A-0FB2024931C1}" type="presOf" srcId="{72F59BA4-F1E7-4670-9417-2FB7E4E82909}" destId="{F511A04E-1CF4-418B-83D0-8AAFA2D991B4}" srcOrd="0" destOrd="0" presId="urn:microsoft.com/office/officeart/2008/layout/RadialCluster"/>
    <dgm:cxn modelId="{78505DF6-DF57-4BF0-9089-FE19F88245E1}" srcId="{CE6D1C82-8534-4B4F-A34B-C5DB8586D858}" destId="{7AC71111-2125-4A04-BFD8-226881AC171B}" srcOrd="1" destOrd="0" parTransId="{A6D98F60-12FD-4FD1-AB32-23F26E243354}" sibTransId="{C7B5ECBE-9E97-45BE-BD67-5F9D89576EEA}"/>
    <dgm:cxn modelId="{94C65E83-AFC2-6947-9D8E-1F83945C9A49}" type="presOf" srcId="{898A9675-3432-4ED0-8439-739D253E2469}" destId="{F9C3A56F-7F46-47ED-AC41-FAA639850974}" srcOrd="0" destOrd="0" presId="urn:microsoft.com/office/officeart/2008/layout/RadialCluster"/>
    <dgm:cxn modelId="{A5037A1F-A62A-4442-92E0-7D78379288CC}" srcId="{CE6D1C82-8534-4B4F-A34B-C5DB8586D858}" destId="{16459983-963D-487C-B47F-5509964D2AE3}" srcOrd="2" destOrd="0" parTransId="{834D49DE-4B69-4097-9586-FA7EBB31F55C}" sibTransId="{088C397E-1851-4009-B60A-768C0F01174C}"/>
    <dgm:cxn modelId="{0A48633D-D726-4CE7-8BA6-B46640493DFA}" srcId="{CE6D1C82-8534-4B4F-A34B-C5DB8586D858}" destId="{898A9675-3432-4ED0-8439-739D253E2469}" srcOrd="4" destOrd="0" parTransId="{8F1EBFC0-53B9-4828-AB2C-035A2A812561}" sibTransId="{A9C61C00-80EB-4FF1-B2F5-5B4D1834A86A}"/>
    <dgm:cxn modelId="{30F7C881-CD3B-564A-B437-0D423AC9766C}" type="presOf" srcId="{CE6D1C82-8534-4B4F-A34B-C5DB8586D858}" destId="{197D7628-AA34-47A5-9327-5EC2AC441EC9}" srcOrd="0" destOrd="0" presId="urn:microsoft.com/office/officeart/2008/layout/RadialCluster"/>
    <dgm:cxn modelId="{831E0A26-F29A-B440-83CF-0B299B96AEF4}" type="presOf" srcId="{834D49DE-4B69-4097-9586-FA7EBB31F55C}" destId="{99487BFD-9182-4D7B-9792-7E05B14091ED}" srcOrd="0" destOrd="0" presId="urn:microsoft.com/office/officeart/2008/layout/RadialCluster"/>
    <dgm:cxn modelId="{74D285E0-C886-44F8-8A20-F68B19798F99}" srcId="{72F59BA4-F1E7-4670-9417-2FB7E4E82909}" destId="{53C9D9B2-3692-4AE4-A81C-4A0BA97010C4}" srcOrd="3" destOrd="0" parTransId="{7E60B9D8-8C00-46BE-A3E9-B653D15D9650}" sibTransId="{1266F82A-6742-4CD7-B69D-C243814531E2}"/>
    <dgm:cxn modelId="{AC56ACDA-6721-5045-886C-5FB8A228776A}" type="presParOf" srcId="{F511A04E-1CF4-418B-83D0-8AAFA2D991B4}" destId="{0D584E9F-A320-4C66-852D-BBCAABB17FB4}" srcOrd="0" destOrd="0" presId="urn:microsoft.com/office/officeart/2008/layout/RadialCluster"/>
    <dgm:cxn modelId="{0A0FEE96-5145-F544-BBA5-D95E2C33E92A}" type="presParOf" srcId="{0D584E9F-A320-4C66-852D-BBCAABB17FB4}" destId="{197D7628-AA34-47A5-9327-5EC2AC441EC9}" srcOrd="0" destOrd="0" presId="urn:microsoft.com/office/officeart/2008/layout/RadialCluster"/>
    <dgm:cxn modelId="{081D462D-8797-C840-9623-7BBEC8E139A2}" type="presParOf" srcId="{0D584E9F-A320-4C66-852D-BBCAABB17FB4}" destId="{77B77DCC-FD9F-4B4E-A742-9C311C6DFACF}" srcOrd="1" destOrd="0" presId="urn:microsoft.com/office/officeart/2008/layout/RadialCluster"/>
    <dgm:cxn modelId="{6CDEC731-AB00-7F45-B33E-9EDF6E58CA95}" type="presParOf" srcId="{0D584E9F-A320-4C66-852D-BBCAABB17FB4}" destId="{8AF63975-8605-42FB-9CB6-FCB1CC97BC5E}" srcOrd="2" destOrd="0" presId="urn:microsoft.com/office/officeart/2008/layout/RadialCluster"/>
    <dgm:cxn modelId="{A32194F3-210F-CC4F-BE4A-5E7728C6DACD}" type="presParOf" srcId="{0D584E9F-A320-4C66-852D-BBCAABB17FB4}" destId="{E2E9570A-7DB0-47D7-AA8C-784166E7D8C9}" srcOrd="3" destOrd="0" presId="urn:microsoft.com/office/officeart/2008/layout/RadialCluster"/>
    <dgm:cxn modelId="{1B8EE3B6-D127-C44B-BD47-AF3D4769CB53}" type="presParOf" srcId="{0D584E9F-A320-4C66-852D-BBCAABB17FB4}" destId="{5AD537D6-D23D-4576-9F90-A154D1D69922}" srcOrd="4" destOrd="0" presId="urn:microsoft.com/office/officeart/2008/layout/RadialCluster"/>
    <dgm:cxn modelId="{5886043C-FF2C-3246-84FD-3646C74D5B2F}" type="presParOf" srcId="{0D584E9F-A320-4C66-852D-BBCAABB17FB4}" destId="{99487BFD-9182-4D7B-9792-7E05B14091ED}" srcOrd="5" destOrd="0" presId="urn:microsoft.com/office/officeart/2008/layout/RadialCluster"/>
    <dgm:cxn modelId="{8841C54B-1D45-B44C-B039-B008F1C4EB5E}" type="presParOf" srcId="{0D584E9F-A320-4C66-852D-BBCAABB17FB4}" destId="{DC1FABD7-42E5-47E5-972D-DD68B7E37230}" srcOrd="6" destOrd="0" presId="urn:microsoft.com/office/officeart/2008/layout/RadialCluster"/>
    <dgm:cxn modelId="{80743975-03A3-0E43-94F4-0C50DC20E2D7}" type="presParOf" srcId="{0D584E9F-A320-4C66-852D-BBCAABB17FB4}" destId="{2E26FC0E-5026-4EC8-96F5-8E70124243E4}" srcOrd="7" destOrd="0" presId="urn:microsoft.com/office/officeart/2008/layout/RadialCluster"/>
    <dgm:cxn modelId="{56669D47-36DB-604C-8F11-9D9AFFBF6761}" type="presParOf" srcId="{0D584E9F-A320-4C66-852D-BBCAABB17FB4}" destId="{E89B4B8C-E3C6-4F0F-B6AE-0CD493793818}" srcOrd="8" destOrd="0" presId="urn:microsoft.com/office/officeart/2008/layout/RadialCluster"/>
    <dgm:cxn modelId="{3E1FBA03-B9C2-9F48-8547-6987CFF831CF}" type="presParOf" srcId="{0D584E9F-A320-4C66-852D-BBCAABB17FB4}" destId="{6C6A219B-87C5-4C3A-8FDA-ED8E91907A31}" srcOrd="9" destOrd="0" presId="urn:microsoft.com/office/officeart/2008/layout/RadialCluster"/>
    <dgm:cxn modelId="{E7D3F328-61E1-D24E-9D8F-27C711EE5549}" type="presParOf" srcId="{0D584E9F-A320-4C66-852D-BBCAABB17FB4}" destId="{F9C3A56F-7F46-47ED-AC41-FAA63985097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7628-AA34-47A5-9327-5EC2AC441EC9}">
      <dsp:nvSpPr>
        <dsp:cNvPr id="0" name=""/>
        <dsp:cNvSpPr/>
      </dsp:nvSpPr>
      <dsp:spPr>
        <a:xfrm>
          <a:off x="4246378" y="1722986"/>
          <a:ext cx="2290233" cy="1422584"/>
        </a:xfrm>
        <a:prstGeom prst="roundRect">
          <a:avLst/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Calibri Light" pitchFamily="34" charset="0"/>
              <a:cs typeface="Calibri Light" pitchFamily="34" charset="0"/>
            </a:rPr>
            <a:t>Вопросы</a:t>
          </a:r>
          <a:endParaRPr lang="ru-RU" sz="1800" kern="1200" dirty="0">
            <a:solidFill>
              <a:schemeClr val="bg1"/>
            </a:solidFill>
            <a:latin typeface="Calibri Light" pitchFamily="34" charset="0"/>
            <a:cs typeface="Calibri Light" pitchFamily="34" charset="0"/>
          </a:endParaRPr>
        </a:p>
      </dsp:txBody>
      <dsp:txXfrm>
        <a:off x="4315823" y="1792431"/>
        <a:ext cx="2151343" cy="1283694"/>
      </dsp:txXfrm>
    </dsp:sp>
    <dsp:sp modelId="{77B77DCC-FD9F-4B4E-A742-9C311C6DFACF}">
      <dsp:nvSpPr>
        <dsp:cNvPr id="0" name=""/>
        <dsp:cNvSpPr/>
      </dsp:nvSpPr>
      <dsp:spPr>
        <a:xfrm rot="18957581">
          <a:off x="6006022" y="1423801"/>
          <a:ext cx="8607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7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63975-8605-42FB-9CB6-FCB1CC97BC5E}">
      <dsp:nvSpPr>
        <dsp:cNvPr id="0" name=""/>
        <dsp:cNvSpPr/>
      </dsp:nvSpPr>
      <dsp:spPr>
        <a:xfrm>
          <a:off x="5207063" y="171484"/>
          <a:ext cx="4063048" cy="953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 Light" pitchFamily="34" charset="0"/>
            </a:rPr>
            <a:t>В каком количестве можно ловить рыбу, чтобы эта рыба не исчезла совсем?</a:t>
          </a:r>
          <a:endParaRPr lang="ru-RU" sz="2000" b="1" kern="1200" dirty="0">
            <a:latin typeface="Calibri Light" pitchFamily="34" charset="0"/>
            <a:cs typeface="Calibri Light" pitchFamily="34" charset="0"/>
          </a:endParaRPr>
        </a:p>
      </dsp:txBody>
      <dsp:txXfrm>
        <a:off x="5253591" y="218012"/>
        <a:ext cx="3969992" cy="860075"/>
      </dsp:txXfrm>
    </dsp:sp>
    <dsp:sp modelId="{E2E9570A-7DB0-47D7-AA8C-784166E7D8C9}">
      <dsp:nvSpPr>
        <dsp:cNvPr id="0" name=""/>
        <dsp:cNvSpPr/>
      </dsp:nvSpPr>
      <dsp:spPr>
        <a:xfrm rot="21521997">
          <a:off x="6536584" y="2405864"/>
          <a:ext cx="213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9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537D6-D23D-4576-9F90-A154D1D69922}">
      <dsp:nvSpPr>
        <dsp:cNvPr id="0" name=""/>
        <dsp:cNvSpPr/>
      </dsp:nvSpPr>
      <dsp:spPr>
        <a:xfrm>
          <a:off x="6750467" y="1886389"/>
          <a:ext cx="3567743" cy="953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 Light" pitchFamily="34" charset="0"/>
            </a:rPr>
            <a:t>Как количество привитых людей влияет на количество заболевших?</a:t>
          </a:r>
          <a:endParaRPr lang="ru-RU" sz="2000" b="1" kern="1200" dirty="0">
            <a:latin typeface="Calibri Light" pitchFamily="34" charset="0"/>
            <a:cs typeface="Calibri Light" pitchFamily="34" charset="0"/>
          </a:endParaRPr>
        </a:p>
      </dsp:txBody>
      <dsp:txXfrm>
        <a:off x="6796995" y="1932917"/>
        <a:ext cx="3474687" cy="860075"/>
      </dsp:txXfrm>
    </dsp:sp>
    <dsp:sp modelId="{99487BFD-9182-4D7B-9792-7E05B14091ED}">
      <dsp:nvSpPr>
        <dsp:cNvPr id="0" name=""/>
        <dsp:cNvSpPr/>
      </dsp:nvSpPr>
      <dsp:spPr>
        <a:xfrm rot="1695276">
          <a:off x="6489555" y="3236654"/>
          <a:ext cx="789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98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FABD7-42E5-47E5-972D-DD68B7E37230}">
      <dsp:nvSpPr>
        <dsp:cNvPr id="0" name=""/>
        <dsp:cNvSpPr/>
      </dsp:nvSpPr>
      <dsp:spPr>
        <a:xfrm>
          <a:off x="6300027" y="3423617"/>
          <a:ext cx="3638246" cy="953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 Light" pitchFamily="34" charset="0"/>
            </a:rPr>
            <a:t>Как журналисты могут искажать факты о научных открытиях и новых технологиях?</a:t>
          </a:r>
          <a:endParaRPr lang="ru-RU" sz="2000" b="1" kern="1200" dirty="0">
            <a:latin typeface="Calibri Light" pitchFamily="34" charset="0"/>
            <a:cs typeface="Calibri Light" pitchFamily="34" charset="0"/>
          </a:endParaRPr>
        </a:p>
      </dsp:txBody>
      <dsp:txXfrm>
        <a:off x="6346555" y="3470145"/>
        <a:ext cx="3545190" cy="860075"/>
      </dsp:txXfrm>
    </dsp:sp>
    <dsp:sp modelId="{2E26FC0E-5026-4EC8-96F5-8E70124243E4}">
      <dsp:nvSpPr>
        <dsp:cNvPr id="0" name=""/>
        <dsp:cNvSpPr/>
      </dsp:nvSpPr>
      <dsp:spPr>
        <a:xfrm rot="9325199">
          <a:off x="3815259" y="3051991"/>
          <a:ext cx="451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5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B4B8C-E3C6-4F0F-B6AE-0CD493793818}">
      <dsp:nvSpPr>
        <dsp:cNvPr id="0" name=""/>
        <dsp:cNvSpPr/>
      </dsp:nvSpPr>
      <dsp:spPr>
        <a:xfrm>
          <a:off x="169706" y="3145912"/>
          <a:ext cx="4139069" cy="14605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 Light" pitchFamily="34" charset="0"/>
            </a:rPr>
            <a:t>Чем опасен избыточный углекислый газ в атмосфере и как лучше ликвидировать разливы нефти в океане</a:t>
          </a:r>
          <a:r>
            <a:rPr lang="ru-RU" sz="2000" kern="1200" dirty="0" smtClean="0">
              <a:latin typeface="Calibri Light" pitchFamily="34" charset="0"/>
            </a:rPr>
            <a:t>? </a:t>
          </a:r>
          <a:endParaRPr lang="ru-RU" sz="2000" kern="1200" dirty="0">
            <a:latin typeface="Calibri Light" pitchFamily="34" charset="0"/>
            <a:cs typeface="Calibri Light" pitchFamily="34" charset="0"/>
          </a:endParaRPr>
        </a:p>
      </dsp:txBody>
      <dsp:txXfrm>
        <a:off x="241002" y="3217208"/>
        <a:ext cx="3996477" cy="1317910"/>
      </dsp:txXfrm>
    </dsp:sp>
    <dsp:sp modelId="{6C6A219B-87C5-4C3A-8FDA-ED8E91907A31}">
      <dsp:nvSpPr>
        <dsp:cNvPr id="0" name=""/>
        <dsp:cNvSpPr/>
      </dsp:nvSpPr>
      <dsp:spPr>
        <a:xfrm rot="12243786">
          <a:off x="3965557" y="1863076"/>
          <a:ext cx="2935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5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3A56F-7F46-47ED-AC41-FAA639850974}">
      <dsp:nvSpPr>
        <dsp:cNvPr id="0" name=""/>
        <dsp:cNvSpPr/>
      </dsp:nvSpPr>
      <dsp:spPr>
        <a:xfrm>
          <a:off x="491106" y="257225"/>
          <a:ext cx="3512309" cy="15459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 Light" pitchFamily="34" charset="0"/>
            </a:rPr>
            <a:t>Каковы экологически безопасные способы производства энергии?</a:t>
          </a:r>
          <a:endParaRPr lang="ru-RU" sz="2000" b="1" kern="1200" dirty="0">
            <a:latin typeface="Calibri Light" pitchFamily="34" charset="0"/>
            <a:cs typeface="Calibri Light" pitchFamily="34" charset="0"/>
          </a:endParaRPr>
        </a:p>
      </dsp:txBody>
      <dsp:txXfrm>
        <a:off x="566575" y="332694"/>
        <a:ext cx="3361371" cy="139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6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3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9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3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4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1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1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7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3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9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EA3E-CF55-4EDE-8995-C376730FBC29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E89F-EF96-4788-A7C0-5293E896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5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952807" cy="50624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1912" y="5202238"/>
            <a:ext cx="6240087" cy="1655762"/>
          </a:xfrm>
        </p:spPr>
        <p:txBody>
          <a:bodyPr/>
          <a:lstStyle/>
          <a:p>
            <a:r>
              <a:rPr lang="ru-RU" dirty="0" smtClean="0"/>
              <a:t>Бойчук Любовь </a:t>
            </a:r>
            <a:r>
              <a:rPr lang="ru-RU" dirty="0" err="1" smtClean="0"/>
              <a:t>Ярославовна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методист ЦКО КРИППО;</a:t>
            </a:r>
          </a:p>
          <a:p>
            <a:r>
              <a:rPr lang="ru-RU" dirty="0" smtClean="0"/>
              <a:t>учитель физики высшей категории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9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25" y="3832776"/>
            <a:ext cx="3876078" cy="2419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696" y="198870"/>
            <a:ext cx="11162607" cy="1325563"/>
          </a:xfrm>
        </p:spPr>
        <p:txBody>
          <a:bodyPr>
            <a:normAutofit fontScale="90000"/>
          </a:bodyPr>
          <a:lstStyle/>
          <a:p>
            <a:r>
              <a:rPr lang="ru-RU" altLang="en-US" dirty="0"/>
              <a:t>Какие основные проблемы-пробелы в подготовке наших школьников выявляют международные исследования? 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7131" y="1900440"/>
            <a:ext cx="10515600" cy="4351338"/>
          </a:xfrm>
        </p:spPr>
        <p:txBody>
          <a:bodyPr/>
          <a:lstStyle/>
          <a:p>
            <a:r>
              <a:rPr lang="ru-RU" altLang="en-US" sz="2800" dirty="0" smtClean="0"/>
              <a:t>Дефицит не просто знаний, а знаний типа </a:t>
            </a:r>
            <a:r>
              <a:rPr lang="en-US" altLang="en-US" sz="2800" dirty="0" smtClean="0"/>
              <a:t>“know how” –</a:t>
            </a:r>
            <a:r>
              <a:rPr lang="ru-RU" altLang="en-US" sz="2800" dirty="0" smtClean="0"/>
              <a:t> «знаю </a:t>
            </a:r>
            <a:r>
              <a:rPr lang="ru-RU" altLang="en-US" sz="2800" i="1" dirty="0" smtClean="0"/>
              <a:t>как»</a:t>
            </a:r>
            <a:r>
              <a:rPr lang="ru-RU" altLang="en-US" sz="2800" dirty="0" smtClean="0"/>
              <a:t>:</a:t>
            </a:r>
          </a:p>
          <a:p>
            <a:r>
              <a:rPr lang="ru-RU" altLang="en-US" sz="2400" dirty="0" smtClean="0"/>
              <a:t>формулировать вопросы;</a:t>
            </a:r>
          </a:p>
          <a:p>
            <a:r>
              <a:rPr lang="ru-RU" altLang="en-US" sz="2400" dirty="0" smtClean="0"/>
              <a:t>обосновывать, доказывать;</a:t>
            </a:r>
          </a:p>
          <a:p>
            <a:r>
              <a:rPr lang="ru-RU" altLang="en-US" sz="2400" dirty="0" smtClean="0"/>
              <a:t>использовать простейшие приемы исследования; </a:t>
            </a:r>
          </a:p>
          <a:p>
            <a:r>
              <a:rPr lang="ru-RU" altLang="en-US" sz="2400" dirty="0" smtClean="0"/>
              <a:t>строить развернутые высказывания;</a:t>
            </a:r>
          </a:p>
          <a:p>
            <a:r>
              <a:rPr lang="ru-RU" altLang="en-US" sz="2400" dirty="0" smtClean="0"/>
              <a:t>устанавливать надежность информации;</a:t>
            </a:r>
          </a:p>
          <a:p>
            <a:r>
              <a:rPr lang="ru-RU" altLang="en-US" sz="2400" dirty="0" smtClean="0"/>
              <a:t>сотрудничать.</a:t>
            </a:r>
          </a:p>
          <a:p>
            <a:pPr>
              <a:buFontTx/>
              <a:buNone/>
            </a:pPr>
            <a:r>
              <a:rPr lang="ru-RU" altLang="en-US" sz="2400" dirty="0" smtClean="0"/>
              <a:t>             </a:t>
            </a:r>
            <a:r>
              <a:rPr lang="ru-RU" altLang="en-US" sz="2400" i="1" dirty="0" smtClean="0"/>
              <a:t>Всему этому можно и нужно учить!  </a:t>
            </a:r>
          </a:p>
          <a:p>
            <a:endParaRPr lang="ru-RU" altLang="en-US" sz="2800" dirty="0" smtClean="0"/>
          </a:p>
          <a:p>
            <a:endParaRPr lang="ru-RU" altLang="en-US" sz="2800" dirty="0" smtClean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3366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dirty="0"/>
              <a:t>Каковы пути формирования естественнонаучной грамотности в </a:t>
            </a:r>
            <a:r>
              <a:rPr lang="ru-RU" altLang="en-US" i="1" dirty="0"/>
              <a:t>системе</a:t>
            </a:r>
            <a:r>
              <a:rPr lang="ru-RU" altLang="en-US" dirty="0"/>
              <a:t> школьного естественнонаучного образования?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10002">
            <a:off x="4568874" y="3179965"/>
            <a:ext cx="6925887" cy="543502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/>
              <a:t>Эти меры должны быть </a:t>
            </a:r>
            <a:r>
              <a:rPr lang="ru-RU" altLang="en-US" i="1" dirty="0"/>
              <a:t>системными</a:t>
            </a:r>
            <a:r>
              <a:rPr lang="ru-RU" altLang="en-US" dirty="0"/>
              <a:t>!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7" y="3451716"/>
            <a:ext cx="5169080" cy="32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9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3600" b="1" dirty="0" smtClean="0"/>
              <a:t>Естественнонаучная грамотность и ФГОС: противоречия нет!</a:t>
            </a:r>
            <a:r>
              <a:rPr lang="en-US" altLang="en-US" sz="3600" b="1" dirty="0" smtClean="0"/>
              <a:t> </a:t>
            </a:r>
            <a:r>
              <a:rPr lang="ru-RU" altLang="en-US" sz="3600" b="1" dirty="0" smtClean="0"/>
              <a:t/>
            </a:r>
            <a:br>
              <a:rPr lang="ru-RU" altLang="en-US" sz="3600" b="1" dirty="0" smtClean="0"/>
            </a:br>
            <a:endParaRPr lang="en-US" altLang="en-US" sz="3600" b="1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1" y="1484802"/>
            <a:ext cx="10866119" cy="4351338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800" dirty="0" smtClean="0"/>
              <a:t>В действительности ФГОС включает практически все умения, характеризующие естественнонаучную грамотность, но они «растворены» в Стандарте</a:t>
            </a:r>
            <a:r>
              <a:rPr lang="en-US" altLang="en-US" sz="2800" dirty="0" smtClean="0"/>
              <a:t> </a:t>
            </a:r>
            <a:r>
              <a:rPr lang="ru-RU" altLang="en-US" sz="2800" dirty="0" smtClean="0"/>
              <a:t>среди массы других предметных и </a:t>
            </a:r>
            <a:r>
              <a:rPr lang="ru-RU" altLang="en-US" sz="2800" dirty="0" err="1" smtClean="0"/>
              <a:t>метапредметных</a:t>
            </a:r>
            <a:r>
              <a:rPr lang="ru-RU" altLang="en-US" sz="2800" dirty="0" smtClean="0"/>
              <a:t> результатов</a:t>
            </a:r>
            <a:r>
              <a:rPr lang="en-US" altLang="en-US" sz="2800" dirty="0" smtClean="0"/>
              <a:t>.</a:t>
            </a:r>
          </a:p>
          <a:p>
            <a:pPr>
              <a:buFontTx/>
              <a:buNone/>
            </a:pPr>
            <a:r>
              <a:rPr lang="ru-RU" altLang="en-US" sz="2800" dirty="0" smtClean="0"/>
              <a:t>Но </a:t>
            </a:r>
            <a:r>
              <a:rPr lang="ru-RU" altLang="en-US" sz="2800" dirty="0" smtClean="0"/>
              <a:t>само понятие «естественнонаучная грамотность» </a:t>
            </a:r>
            <a:endParaRPr lang="ru-RU" altLang="en-US" sz="2800" dirty="0" smtClean="0"/>
          </a:p>
          <a:p>
            <a:pPr>
              <a:buFontTx/>
              <a:buNone/>
            </a:pPr>
            <a:r>
              <a:rPr lang="ru-RU" altLang="en-US" sz="2800" dirty="0" smtClean="0"/>
              <a:t>отсутствует </a:t>
            </a:r>
            <a:r>
              <a:rPr lang="ru-RU" altLang="en-US" sz="2800" dirty="0" smtClean="0"/>
              <a:t>в Стандарте и программах </a:t>
            </a:r>
            <a:endParaRPr lang="ru-RU" altLang="en-US" sz="2800" dirty="0" smtClean="0"/>
          </a:p>
          <a:p>
            <a:pPr>
              <a:buFontTx/>
              <a:buNone/>
            </a:pPr>
            <a:r>
              <a:rPr lang="ru-RU" altLang="en-US" sz="2800" dirty="0" smtClean="0"/>
              <a:t>по </a:t>
            </a:r>
            <a:r>
              <a:rPr lang="ru-RU" altLang="en-US" sz="2800" dirty="0" smtClean="0"/>
              <a:t>естественнонаучным предметам. </a:t>
            </a:r>
            <a:r>
              <a:rPr lang="en-US" altLang="en-US" sz="2800" dirty="0" smtClean="0"/>
              <a:t>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534" y="3841089"/>
            <a:ext cx="3876078" cy="24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5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532" y="363073"/>
            <a:ext cx="7934836" cy="58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586" y="349135"/>
            <a:ext cx="8743370" cy="63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Autofit/>
          </a:bodyPr>
          <a:lstStyle/>
          <a:p>
            <a:r>
              <a:rPr lang="ru-RU" altLang="en-US" sz="2400" dirty="0" smtClean="0"/>
              <a:t>Восстановление </a:t>
            </a:r>
            <a:r>
              <a:rPr lang="ru-RU" altLang="en-US" sz="2400" i="1" dirty="0" smtClean="0"/>
              <a:t>непрерывности</a:t>
            </a:r>
            <a:r>
              <a:rPr lang="ru-RU" altLang="en-US" sz="2400" dirty="0" smtClean="0"/>
              <a:t> школьного естественнонаучного образования: </a:t>
            </a:r>
          </a:p>
          <a:p>
            <a:pPr>
              <a:buFontTx/>
              <a:buNone/>
            </a:pPr>
            <a:r>
              <a:rPr lang="en-US" altLang="en-US" sz="2400" dirty="0" smtClean="0"/>
              <a:t>-   </a:t>
            </a:r>
            <a:r>
              <a:rPr lang="ru-RU" altLang="en-US" sz="2400" dirty="0" smtClean="0"/>
              <a:t>возвращение в новом облике интегрированного предмета Естествознание (Природоведение) 5-6;</a:t>
            </a:r>
          </a:p>
          <a:p>
            <a:pPr>
              <a:buFontTx/>
              <a:buNone/>
            </a:pPr>
            <a:r>
              <a:rPr lang="en-US" altLang="en-US" sz="2400" dirty="0" smtClean="0"/>
              <a:t>-   </a:t>
            </a:r>
            <a:r>
              <a:rPr lang="ru-RU" altLang="en-US" sz="2400" dirty="0" smtClean="0"/>
              <a:t>усиление естественнонаучной составляющей в начальной школе (ориентация на требования </a:t>
            </a:r>
            <a:r>
              <a:rPr lang="en-US" altLang="en-US" sz="2400" dirty="0" smtClean="0"/>
              <a:t>TIMSS-2019)</a:t>
            </a:r>
            <a:r>
              <a:rPr lang="ru-RU" altLang="en-US" sz="2400" dirty="0" smtClean="0"/>
              <a:t>.</a:t>
            </a:r>
          </a:p>
          <a:p>
            <a:r>
              <a:rPr lang="ru-RU" altLang="en-US" sz="2400" dirty="0" smtClean="0"/>
              <a:t>Технологии обучения, основанные на понимании науки как </a:t>
            </a:r>
            <a:r>
              <a:rPr lang="ru-RU" altLang="en-US" sz="2400" i="1" dirty="0" smtClean="0"/>
              <a:t>способа познания мира</a:t>
            </a:r>
            <a:r>
              <a:rPr lang="ru-RU" altLang="en-US" sz="2400" dirty="0" smtClean="0"/>
              <a:t> (а не набора фактов, теорий и законов) и формировании </a:t>
            </a:r>
            <a:r>
              <a:rPr lang="ru-RU" altLang="en-US" sz="2400" i="1" dirty="0" smtClean="0"/>
              <a:t>интереса</a:t>
            </a:r>
            <a:r>
              <a:rPr lang="ru-RU" altLang="en-US" sz="2400" dirty="0" smtClean="0"/>
              <a:t> к науке.</a:t>
            </a:r>
          </a:p>
          <a:p>
            <a:r>
              <a:rPr lang="ru-RU" altLang="en-US" sz="2400" dirty="0" smtClean="0"/>
              <a:t>Разработка учебных заданий нового типа (</a:t>
            </a:r>
            <a:r>
              <a:rPr lang="ru-RU" altLang="en-US" sz="2400" dirty="0" err="1" smtClean="0"/>
              <a:t>компетентностных</a:t>
            </a:r>
            <a:r>
              <a:rPr lang="ru-RU" altLang="en-US" sz="2400" dirty="0" smtClean="0"/>
              <a:t>, практико-ориентированных), направленных на формирование ЕНГ. </a:t>
            </a:r>
          </a:p>
          <a:p>
            <a:r>
              <a:rPr lang="ru-RU" altLang="en-US" sz="2400" dirty="0" smtClean="0"/>
              <a:t>Создание новых УМК естественнонаучных предметов для основной школы, объединенных </a:t>
            </a:r>
            <a:r>
              <a:rPr lang="ru-RU" altLang="en-US" sz="2400" i="1" dirty="0" smtClean="0"/>
              <a:t>общей</a:t>
            </a:r>
            <a:r>
              <a:rPr lang="ru-RU" altLang="en-US" sz="2400" dirty="0" smtClean="0"/>
              <a:t> концепцией.</a:t>
            </a:r>
          </a:p>
          <a:p>
            <a:r>
              <a:rPr lang="ru-RU" altLang="en-US" sz="2400" dirty="0" smtClean="0"/>
              <a:t>Организация </a:t>
            </a:r>
            <a:r>
              <a:rPr lang="ru-RU" altLang="en-US" sz="2400" dirty="0" err="1" smtClean="0"/>
              <a:t>межпредметного</a:t>
            </a:r>
            <a:r>
              <a:rPr lang="ru-RU" altLang="en-US" sz="2400" dirty="0" smtClean="0"/>
              <a:t> взаимодействия (</a:t>
            </a:r>
            <a:r>
              <a:rPr lang="ru-RU" altLang="en-US" sz="2400" dirty="0" err="1" smtClean="0"/>
              <a:t>межпредметные</a:t>
            </a:r>
            <a:r>
              <a:rPr lang="ru-RU" altLang="en-US" sz="2400" dirty="0" smtClean="0"/>
              <a:t> модули, </a:t>
            </a:r>
            <a:r>
              <a:rPr lang="ru-RU" altLang="en-US" sz="2400" dirty="0" err="1" smtClean="0"/>
              <a:t>межпредметные</a:t>
            </a:r>
            <a:r>
              <a:rPr lang="ru-RU" altLang="en-US" sz="2400" dirty="0" smtClean="0"/>
              <a:t> задачи, взаимодействие учителей предметников).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241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0258" y="670156"/>
            <a:ext cx="10515600" cy="5888586"/>
          </a:xfrm>
        </p:spPr>
        <p:txBody>
          <a:bodyPr>
            <a:noAutofit/>
          </a:bodyPr>
          <a:lstStyle/>
          <a:p>
            <a:r>
              <a:rPr lang="ru-RU" altLang="en-US" sz="2400" dirty="0" smtClean="0"/>
              <a:t>Элементы </a:t>
            </a:r>
            <a:r>
              <a:rPr lang="ru-RU" altLang="en-US" sz="2400" i="1" dirty="0" smtClean="0"/>
              <a:t>всех</a:t>
            </a:r>
            <a:r>
              <a:rPr lang="ru-RU" altLang="en-US" sz="2400" dirty="0" smtClean="0"/>
              <a:t> естественнонаучных предметов должны </a:t>
            </a:r>
            <a:r>
              <a:rPr lang="ru-RU" altLang="en-US" sz="2400" i="1" dirty="0" smtClean="0"/>
              <a:t>непрерывно</a:t>
            </a:r>
            <a:r>
              <a:rPr lang="ru-RU" altLang="en-US" sz="2400" dirty="0" smtClean="0"/>
              <a:t> присутствовать в содержании естественнонаучного образования от начальной школы до конца основной школы. Объединяет все эти предметные линии – понимание науки как </a:t>
            </a:r>
            <a:r>
              <a:rPr lang="ru-RU" altLang="en-US" sz="2400" i="1" dirty="0" smtClean="0"/>
              <a:t>способа познания</a:t>
            </a:r>
            <a:r>
              <a:rPr lang="ru-RU" altLang="en-US" sz="2400" dirty="0" smtClean="0"/>
              <a:t>, а не набора фактов.  </a:t>
            </a:r>
          </a:p>
          <a:p>
            <a:r>
              <a:rPr lang="ru-RU" altLang="en-US" sz="2400" dirty="0" smtClean="0"/>
              <a:t>Начальная школа: естественнонаучный курс с элементами физики, биологии и химии, естественнонаучного исследования. Это есть во всем мире, кроме РФ. Это соответствует требованиям </a:t>
            </a:r>
            <a:r>
              <a:rPr lang="en-US" altLang="en-US" sz="2400" dirty="0" smtClean="0"/>
              <a:t>TIMSS </a:t>
            </a:r>
            <a:r>
              <a:rPr lang="ru-RU" altLang="en-US" sz="2400" dirty="0" smtClean="0"/>
              <a:t>для 4 класса.</a:t>
            </a:r>
          </a:p>
          <a:p>
            <a:r>
              <a:rPr lang="ru-RU" altLang="en-US" sz="2400" dirty="0" smtClean="0"/>
              <a:t>Краеугольный камень: естествознание в 5-6 классах. Не решив этой проблемы, по сути упустив этот возрастной этап, трудно говорить о построении полноценной системы естественнонаучного образования. </a:t>
            </a:r>
          </a:p>
          <a:p>
            <a:r>
              <a:rPr lang="ru-RU" altLang="en-US" sz="2400" dirty="0" smtClean="0"/>
              <a:t>Пока, до внесения изменений в стандарт (введения курса естествознания 5-6) необходима собственная инициатива школ и регионов.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337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74" y="390063"/>
            <a:ext cx="10515600" cy="1413799"/>
          </a:xfrm>
        </p:spPr>
        <p:txBody>
          <a:bodyPr>
            <a:normAutofit/>
          </a:bodyPr>
          <a:lstStyle/>
          <a:p>
            <a:r>
              <a:rPr lang="ru-RU" dirty="0" smtClean="0"/>
              <a:t>На каждом ли уроке можем формировать?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Нет!   </a:t>
            </a:r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374" y="2124883"/>
            <a:ext cx="10849495" cy="4525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1. В основу работы на уроке ложится предметное содержание, поэтому основной упор делаем на </a:t>
            </a:r>
            <a:r>
              <a:rPr lang="ru-RU" dirty="0" smtClean="0"/>
              <a:t>предметный результат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2. Каждый урок по </a:t>
            </a:r>
            <a:r>
              <a:rPr lang="ru-RU" dirty="0" smtClean="0"/>
              <a:t>предмету </a:t>
            </a:r>
            <a:r>
              <a:rPr lang="ru-RU" dirty="0"/>
              <a:t>обладает «своим» набор </a:t>
            </a:r>
            <a:r>
              <a:rPr lang="ru-RU" dirty="0" err="1"/>
              <a:t>компетентностных</a:t>
            </a:r>
            <a:r>
              <a:rPr lang="ru-RU" dirty="0"/>
              <a:t> умений из области естественнонаучной грамотности.</a:t>
            </a:r>
            <a:br>
              <a:rPr lang="ru-RU" dirty="0"/>
            </a:br>
            <a:r>
              <a:rPr lang="ru-RU" dirty="0"/>
              <a:t>3. На уроке можно формировать и отрабатывать в среднем от 3 до 5 </a:t>
            </a:r>
            <a:r>
              <a:rPr lang="ru-RU" dirty="0" err="1"/>
              <a:t>компетентностных</a:t>
            </a:r>
            <a:r>
              <a:rPr lang="ru-RU" dirty="0"/>
              <a:t> умений</a:t>
            </a:r>
            <a:r>
              <a:rPr lang="ru-RU" dirty="0" smtClean="0"/>
              <a:t>. Сформировать </a:t>
            </a:r>
            <a:r>
              <a:rPr lang="ru-RU" dirty="0"/>
              <a:t>все невозможно (ограничение по времени)</a:t>
            </a:r>
            <a:br>
              <a:rPr lang="ru-RU" dirty="0"/>
            </a:br>
            <a:r>
              <a:rPr lang="ru-RU" dirty="0"/>
              <a:t>4. В рамках урока невозможно рассмотреть задание уровня PISA, поскольку время урока ограничено.</a:t>
            </a:r>
            <a:br>
              <a:rPr lang="ru-RU" dirty="0"/>
            </a:br>
            <a:r>
              <a:rPr lang="ru-RU" dirty="0"/>
              <a:t>5. В рамках урока можно брать задания «поэлементно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37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8971" y="514754"/>
            <a:ext cx="3642360" cy="1325563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2" y="2359292"/>
            <a:ext cx="10299468" cy="31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70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7030A0"/>
                </a:solidFill>
              </a:rPr>
              <a:t>Как использовать задания в учебном процессе?</a:t>
            </a:r>
            <a:endParaRPr lang="en-US" altLang="ru-RU" sz="3600" b="1" dirty="0" smtClean="0">
              <a:solidFill>
                <a:srgbClr val="7030A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528747"/>
            <a:ext cx="10515600" cy="1915102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002060"/>
                </a:solidFill>
              </a:rPr>
              <a:t>Первое, что надо понимать: с какой целью это делается?</a:t>
            </a:r>
          </a:p>
          <a:p>
            <a:endParaRPr lang="ru-RU" altLang="ru-RU" sz="2400" dirty="0" smtClean="0">
              <a:solidFill>
                <a:srgbClr val="002060"/>
              </a:solidFill>
            </a:endParaRPr>
          </a:p>
          <a:p>
            <a:r>
              <a:rPr lang="ru-RU" altLang="ru-RU" sz="2400" dirty="0" smtClean="0">
                <a:solidFill>
                  <a:srgbClr val="002060"/>
                </a:solidFill>
              </a:rPr>
              <a:t>Два полюса: с целью диагностики (включая обычный контроль) или с формирующей целью.</a:t>
            </a:r>
            <a:endParaRPr lang="en-US" alt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3424" y="3751350"/>
            <a:ext cx="3651827" cy="2406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2400" b="1" dirty="0" smtClean="0"/>
              <a:t>Диагностика</a:t>
            </a:r>
          </a:p>
          <a:p>
            <a:pPr marL="0" indent="0"/>
            <a:r>
              <a:rPr lang="ru-RU" altLang="ru-RU" sz="2400" dirty="0" smtClean="0"/>
              <a:t>Контроль: проверка планируемых результатов.</a:t>
            </a:r>
          </a:p>
          <a:p>
            <a:pPr marL="0" indent="0"/>
            <a:r>
              <a:rPr lang="ru-RU" altLang="ru-RU" sz="2400" dirty="0" smtClean="0"/>
              <a:t>Выявление реальных возможностей.</a:t>
            </a:r>
          </a:p>
          <a:p>
            <a:pPr marL="0" indent="0"/>
            <a:endParaRPr lang="ru-RU" altLang="ru-RU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818910" y="3751350"/>
            <a:ext cx="5087389" cy="26827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Формирующая цель</a:t>
            </a:r>
          </a:p>
          <a:p>
            <a:pPr marL="0" indent="0"/>
            <a:r>
              <a:rPr lang="ru-RU" altLang="ru-RU" sz="2400" dirty="0" smtClean="0">
                <a:solidFill>
                  <a:srgbClr val="002060"/>
                </a:solidFill>
              </a:rPr>
              <a:t>Различные фазы урока: введение нового материала; актуализация знаний; формирование и развитие умений.  </a:t>
            </a:r>
          </a:p>
          <a:p>
            <a:pPr marL="0" indent="0"/>
            <a:r>
              <a:rPr lang="ru-RU" altLang="ru-RU" sz="2400" dirty="0" smtClean="0">
                <a:solidFill>
                  <a:srgbClr val="002060"/>
                </a:solidFill>
              </a:rPr>
              <a:t>Одна из задач естественнонаучного практикума.</a:t>
            </a:r>
          </a:p>
          <a:p>
            <a:pPr marL="0" indent="0"/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419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9545" y="321544"/>
            <a:ext cx="10857304" cy="181586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Естественнонаучная грамотность </a:t>
            </a:r>
            <a:r>
              <a:rPr lang="ru-RU" altLang="ru-RU" sz="28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– это способность человека занимать </a:t>
            </a:r>
            <a:r>
              <a:rPr lang="ru-RU" altLang="ru-RU" sz="28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активную гражданскую позицию</a:t>
            </a:r>
            <a:r>
              <a:rPr lang="ru-RU" altLang="ru-RU" sz="28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по вопросам, связанным с </a:t>
            </a:r>
            <a:r>
              <a:rPr lang="ru-RU" altLang="ru-RU" sz="28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естественными науками</a:t>
            </a:r>
            <a:r>
              <a:rPr lang="ru-RU" altLang="ru-RU" sz="28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и его </a:t>
            </a:r>
            <a:r>
              <a:rPr lang="ru-RU" altLang="ru-RU" sz="28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готовность</a:t>
            </a:r>
            <a:r>
              <a:rPr lang="ru-RU" altLang="ru-RU" sz="28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</a:t>
            </a:r>
            <a:r>
              <a:rPr lang="ru-RU" altLang="ru-RU" sz="28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интересоваться</a:t>
            </a:r>
            <a:r>
              <a:rPr lang="ru-RU" altLang="ru-RU" sz="28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естественнонаучными </a:t>
            </a:r>
            <a:r>
              <a:rPr lang="ru-RU" altLang="ru-RU" sz="28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идеями</a:t>
            </a:r>
            <a:r>
              <a:rPr lang="ru-RU" altLang="ru-RU" sz="28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. </a:t>
            </a:r>
            <a:endParaRPr lang="ru-RU" sz="2800" dirty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6240" y="2426655"/>
            <a:ext cx="7055902" cy="193897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algn="r" eaLnBrk="1" hangingPunct="1">
              <a:defRPr/>
            </a:pP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Естественнонаучно грамотный человек 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стремится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участвовать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в аргументированном обсуждении проблем, относящихся к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естественным наукам и технологиям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что требует от него следующих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компетентностей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3352" y="4365625"/>
            <a:ext cx="7788758" cy="1938970"/>
          </a:xfrm>
          <a:prstGeom prst="rect">
            <a:avLst/>
          </a:prstGeom>
        </p:spPr>
        <p:txBody>
          <a:bodyPr wrap="square" lIns="91419" tIns="45709" rIns="91419" bIns="45709">
            <a:spAutoFit/>
          </a:bodyPr>
          <a:lstStyle/>
          <a:p>
            <a:pPr marL="342819" indent="-342819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научно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объяснять явления;</a:t>
            </a:r>
          </a:p>
          <a:p>
            <a:pPr marL="342819" indent="-342819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понимать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основные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особенности 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естественнонаучного исследования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;       </a:t>
            </a:r>
          </a:p>
          <a:p>
            <a:pPr marL="342819" indent="-342819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интерпретировать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данные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и использовать </a:t>
            </a:r>
            <a:r>
              <a:rPr lang="ru-RU" altLang="ru-RU" sz="2400" b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научные доказательства</a:t>
            </a:r>
            <a:r>
              <a:rPr lang="ru-RU" altLang="ru-RU" sz="24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для получения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141539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698" y="257695"/>
            <a:ext cx="11380124" cy="1432994"/>
          </a:xfrm>
        </p:spPr>
        <p:txBody>
          <a:bodyPr>
            <a:noAutofit/>
          </a:bodyPr>
          <a:lstStyle/>
          <a:p>
            <a:r>
              <a:rPr lang="ru-RU" altLang="en-US" sz="3600" dirty="0"/>
              <a:t>Почему в результатах России в </a:t>
            </a:r>
            <a:r>
              <a:rPr lang="en-US" altLang="en-US" sz="3600" dirty="0"/>
              <a:t>PISA </a:t>
            </a:r>
            <a:r>
              <a:rPr lang="ru-RU" altLang="en-US" sz="3600" dirty="0"/>
              <a:t>нет никакого прогресса именно по направлению «естественнонаучная грамотность»?</a:t>
            </a:r>
            <a:br>
              <a:rPr lang="ru-RU" altLang="en-US" sz="3600" dirty="0"/>
            </a:br>
            <a:endParaRPr lang="ru-RU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3881" y="1920240"/>
            <a:ext cx="7183582" cy="4023360"/>
          </a:xfrm>
        </p:spPr>
        <p:txBody>
          <a:bodyPr>
            <a:noAutofit/>
          </a:bodyPr>
          <a:lstStyle/>
          <a:p>
            <a:r>
              <a:rPr lang="ru-RU" altLang="en-US" sz="2400" i="1" dirty="0" smtClean="0"/>
              <a:t>Одна из причин – разобщенность предметных программ и учителей-предметников.</a:t>
            </a:r>
          </a:p>
          <a:p>
            <a:endParaRPr lang="ru-RU" altLang="en-US" sz="2400" i="1" dirty="0" smtClean="0"/>
          </a:p>
          <a:p>
            <a:r>
              <a:rPr lang="ru-RU" altLang="en-US" sz="2400" i="1" dirty="0" smtClean="0"/>
              <a:t>Отсутствует понимание общей задачи естественнонаучного образования.</a:t>
            </a:r>
          </a:p>
          <a:p>
            <a:endParaRPr lang="ru-RU" altLang="en-US" sz="2400" i="1" dirty="0" smtClean="0"/>
          </a:p>
          <a:p>
            <a:r>
              <a:rPr lang="ru-RU" altLang="en-US" sz="2400" i="1" dirty="0" smtClean="0"/>
              <a:t>Вместо этого решаются лишь задачи обучения физике, химии, биологии.  </a:t>
            </a:r>
          </a:p>
          <a:p>
            <a:endParaRPr lang="ru-RU" altLang="en-US" sz="3200" dirty="0" smtClean="0"/>
          </a:p>
          <a:p>
            <a:pPr>
              <a:buFontTx/>
              <a:buNone/>
            </a:pPr>
            <a:r>
              <a:rPr lang="ru-RU" altLang="en-US" sz="3200" dirty="0" smtClean="0"/>
              <a:t> </a:t>
            </a:r>
            <a:endParaRPr lang="en-US" altLang="en-US" sz="3200" dirty="0" smtClean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53" y="3493280"/>
            <a:ext cx="43989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41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dirty="0" smtClean="0"/>
              <a:t>Формы </a:t>
            </a:r>
            <a:r>
              <a:rPr lang="ru-RU" altLang="en-US" sz="2800" dirty="0" err="1" smtClean="0"/>
              <a:t>межпредметного</a:t>
            </a:r>
            <a:r>
              <a:rPr lang="ru-RU" altLang="en-US" sz="2800" dirty="0" smtClean="0"/>
              <a:t> взаимодействия, или </a:t>
            </a:r>
            <a:r>
              <a:rPr lang="ru-RU" altLang="en-US" sz="2800" dirty="0" err="1" smtClean="0"/>
              <a:t>межпредметное</a:t>
            </a:r>
            <a:r>
              <a:rPr lang="ru-RU" altLang="en-US" sz="2800" dirty="0" smtClean="0"/>
              <a:t> взаимодействие должно быть </a:t>
            </a:r>
            <a:r>
              <a:rPr lang="ru-RU" altLang="en-US" sz="2800" i="1" dirty="0" smtClean="0"/>
              <a:t>предметным</a:t>
            </a:r>
            <a:r>
              <a:rPr lang="ru-RU" altLang="en-US" sz="2800" dirty="0" smtClean="0"/>
              <a:t>!</a:t>
            </a:r>
            <a:endParaRPr lang="en-US" altLang="en-US" sz="280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en-US" sz="2400" dirty="0" smtClean="0"/>
              <a:t>Учителей-предметников может объединять только общее </a:t>
            </a:r>
            <a:r>
              <a:rPr lang="ru-RU" altLang="en-US" sz="2400" i="1" dirty="0" smtClean="0"/>
              <a:t>дело</a:t>
            </a:r>
            <a:r>
              <a:rPr lang="ru-RU" altLang="en-US" sz="2400" dirty="0" smtClean="0"/>
              <a:t>, общий </a:t>
            </a:r>
            <a:r>
              <a:rPr lang="ru-RU" altLang="en-US" sz="2400" i="1" dirty="0" smtClean="0"/>
              <a:t>предмет</a:t>
            </a:r>
            <a:r>
              <a:rPr lang="ru-RU" altLang="en-US" sz="2400" dirty="0" smtClean="0"/>
              <a:t> деятельности:</a:t>
            </a:r>
          </a:p>
          <a:p>
            <a:pPr marL="0" indent="0">
              <a:buFontTx/>
              <a:buNone/>
            </a:pPr>
            <a:r>
              <a:rPr lang="ru-RU" altLang="en-US" sz="2400" dirty="0" smtClean="0"/>
              <a:t>   </a:t>
            </a:r>
          </a:p>
          <a:p>
            <a:pPr marL="0" indent="0"/>
            <a:r>
              <a:rPr lang="ru-RU" altLang="en-US" sz="2400" dirty="0" err="1" smtClean="0">
                <a:solidFill>
                  <a:srgbClr val="000090"/>
                </a:solidFill>
              </a:rPr>
              <a:t>Межпредметные</a:t>
            </a:r>
            <a:r>
              <a:rPr lang="ru-RU" altLang="en-US" sz="2400" dirty="0" smtClean="0">
                <a:solidFill>
                  <a:srgbClr val="000090"/>
                </a:solidFill>
              </a:rPr>
              <a:t> проекты.</a:t>
            </a:r>
          </a:p>
          <a:p>
            <a:pPr marL="0" indent="0"/>
            <a:r>
              <a:rPr lang="ru-RU" altLang="en-US" sz="2400" dirty="0" err="1" smtClean="0">
                <a:solidFill>
                  <a:srgbClr val="000090"/>
                </a:solidFill>
              </a:rPr>
              <a:t>Межпредметный</a:t>
            </a:r>
            <a:r>
              <a:rPr lang="ru-RU" altLang="en-US" sz="2400" dirty="0" smtClean="0">
                <a:solidFill>
                  <a:srgbClr val="000090"/>
                </a:solidFill>
              </a:rPr>
              <a:t> естественнонаучный практикум.</a:t>
            </a:r>
          </a:p>
          <a:p>
            <a:pPr marL="0" indent="0"/>
            <a:r>
              <a:rPr lang="ru-RU" altLang="en-US" sz="2400" dirty="0" smtClean="0">
                <a:solidFill>
                  <a:srgbClr val="000090"/>
                </a:solidFill>
              </a:rPr>
              <a:t>Интегрированные уроки с обязательным исследовательским компонентом.</a:t>
            </a:r>
          </a:p>
          <a:p>
            <a:pPr marL="0" indent="0"/>
            <a:r>
              <a:rPr lang="ru-RU" altLang="en-US" sz="2400" dirty="0" smtClean="0">
                <a:solidFill>
                  <a:srgbClr val="000090"/>
                </a:solidFill>
              </a:rPr>
              <a:t>Разработка заданий с </a:t>
            </a:r>
            <a:r>
              <a:rPr lang="ru-RU" altLang="en-US" sz="2400" dirty="0" err="1" smtClean="0">
                <a:solidFill>
                  <a:srgbClr val="000090"/>
                </a:solidFill>
              </a:rPr>
              <a:t>межпредметным</a:t>
            </a:r>
            <a:r>
              <a:rPr lang="ru-RU" altLang="en-US" sz="2400" dirty="0" smtClean="0">
                <a:solidFill>
                  <a:srgbClr val="000090"/>
                </a:solidFill>
              </a:rPr>
              <a:t> и </a:t>
            </a:r>
            <a:r>
              <a:rPr lang="ru-RU" altLang="en-US" sz="2400" dirty="0" err="1" smtClean="0">
                <a:solidFill>
                  <a:srgbClr val="000090"/>
                </a:solidFill>
              </a:rPr>
              <a:t>метапредметным</a:t>
            </a:r>
            <a:r>
              <a:rPr lang="ru-RU" altLang="en-US" sz="2400" dirty="0" smtClean="0">
                <a:solidFill>
                  <a:srgbClr val="000090"/>
                </a:solidFill>
              </a:rPr>
              <a:t> содержанием.</a:t>
            </a:r>
          </a:p>
          <a:p>
            <a:pPr marL="0" indent="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344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65073" cy="1014788"/>
          </a:xfrm>
        </p:spPr>
        <p:txBody>
          <a:bodyPr/>
          <a:lstStyle/>
          <a:p>
            <a:r>
              <a:rPr lang="ru-RU" dirty="0" smtClean="0"/>
              <a:t>Пример задания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135" y="860728"/>
            <a:ext cx="5057643" cy="4301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93" y="5260012"/>
            <a:ext cx="5191125" cy="1285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038" y="507394"/>
            <a:ext cx="4027980" cy="3723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241" y="5385674"/>
            <a:ext cx="4199777" cy="10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6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6" y="691963"/>
            <a:ext cx="11593924" cy="51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80" y="720032"/>
            <a:ext cx="11092004" cy="54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7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3" y="629537"/>
            <a:ext cx="5499215" cy="136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78" y="346904"/>
            <a:ext cx="6183874" cy="2645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56" y="3191575"/>
            <a:ext cx="9555999" cy="600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578" y="3990643"/>
            <a:ext cx="8317317" cy="26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78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61" y="636371"/>
            <a:ext cx="10731212" cy="2503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22" y="3551872"/>
            <a:ext cx="10228832" cy="27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4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19" y="493841"/>
            <a:ext cx="11323666" cy="1639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19" y="2384714"/>
            <a:ext cx="9134475" cy="125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48" y="3893360"/>
            <a:ext cx="9567776" cy="2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09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79" y="307570"/>
            <a:ext cx="11309154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4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40433"/>
            <a:ext cx="10515600" cy="64071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Требования к заданиям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0" y="1022466"/>
            <a:ext cx="11704321" cy="5835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	Задания </a:t>
            </a: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должны быть направлены на проверку перечисленных</a:t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выше компетентностей и при этом основываться </a:t>
            </a: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на реальных жизненных ситуациях. </a:t>
            </a:r>
            <a:endParaRPr lang="ru-RU" i="1" dirty="0" smtClean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	</a:t>
            </a:r>
            <a:r>
              <a:rPr lang="ru-RU" dirty="0" smtClean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Задание </a:t>
            </a: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классифицируется по следующим параметрам</a:t>
            </a: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/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• </a:t>
            </a: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компетентность</a:t>
            </a: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на оценивание которой направлено задание;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/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• </a:t>
            </a: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тип естественнонаучного знания</a:t>
            </a: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, затрагиваемый в задании;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/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• </a:t>
            </a: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контекст;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/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• </a:t>
            </a:r>
            <a:r>
              <a:rPr lang="ru-RU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познавательный уровень </a:t>
            </a: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(или степень трудности) задания. </a:t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/>
            </a:r>
            <a:br>
              <a:rPr lang="ru-RU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</a:br>
            <a:endParaRPr lang="ru-RU" dirty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7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23262" cy="58252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br>
              <a:rPr lang="ru-RU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656289" y="797270"/>
            <a:ext cx="3888000" cy="1181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рименять е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н  методы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исследования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91316" y="781624"/>
            <a:ext cx="3238523" cy="1181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авать научные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Объяснения явлений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714059" y="775819"/>
            <a:ext cx="4320000" cy="11819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Интерпретировать данные,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делать выводы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2692" y="2241207"/>
            <a:ext cx="5047211" cy="7404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знания</a:t>
            </a:r>
            <a:br>
              <a:rPr lang="ru-RU" sz="3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17766" y="2879206"/>
            <a:ext cx="3238523" cy="933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Знание содержания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834831" y="2879206"/>
            <a:ext cx="4320000" cy="933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Знание процедур</a:t>
            </a: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97985" y="3917296"/>
            <a:ext cx="2678083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Контексты</a:t>
            </a:r>
            <a:endParaRPr lang="ru-RU" sz="3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17766" y="4495789"/>
            <a:ext cx="4664835" cy="2234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baseline="0" dirty="0" smtClean="0">
                <a:solidFill>
                  <a:schemeClr val="tx1"/>
                </a:solidFill>
                <a:latin typeface="Arial" charset="0"/>
              </a:rPr>
              <a:t>Здоровье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есурсы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кружающая среда</a:t>
            </a:r>
            <a:endParaRPr lang="ru-RU" sz="2400" b="1" baseline="0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пасности и риски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С</a:t>
            </a:r>
            <a:r>
              <a:rPr lang="ru-RU" sz="2400" b="1" baseline="0" dirty="0" smtClean="0">
                <a:solidFill>
                  <a:schemeClr val="tx1"/>
                </a:solidFill>
                <a:latin typeface="Arial" charset="0"/>
              </a:rPr>
              <a:t>вязь науки и тех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нологии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461462" y="4495788"/>
            <a:ext cx="4664835" cy="223486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baseline="0" dirty="0" smtClean="0">
                <a:solidFill>
                  <a:schemeClr val="tx1"/>
                </a:solidFill>
                <a:latin typeface="Arial" charset="0"/>
              </a:rPr>
              <a:t>Личностный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Национальный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Глобальный</a:t>
            </a:r>
            <a:endParaRPr lang="ru-RU" sz="2400" b="1" baseline="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1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71345" cy="88178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Когнитивный уровень</a:t>
            </a:r>
            <a: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228349" y="1532902"/>
            <a:ext cx="3419142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Средний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94812" y="1532902"/>
            <a:ext cx="3238523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Низкий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042505" y="1497106"/>
            <a:ext cx="3440908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Высокий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010689"/>
            <a:ext cx="3083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вопроса</a:t>
            </a:r>
            <a:endParaRPr lang="ru-RU" sz="32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28349" y="4251822"/>
            <a:ext cx="3419142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Частично открытый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29361" y="4193633"/>
            <a:ext cx="2097233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Открытый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590841" y="4193633"/>
            <a:ext cx="2344236" cy="700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Закрытый</a:t>
            </a:r>
          </a:p>
        </p:txBody>
      </p:sp>
    </p:spTree>
    <p:extLst>
      <p:ext uri="{BB962C8B-B14F-4D97-AF65-F5344CB8AC3E}">
        <p14:creationId xmlns:p14="http://schemas.microsoft.com/office/powerpoint/2010/main" val="268418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73" y="431800"/>
            <a:ext cx="11337994" cy="63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5" y="228599"/>
            <a:ext cx="10947578" cy="6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7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87002"/>
              </p:ext>
            </p:extLst>
          </p:nvPr>
        </p:nvGraphicFramePr>
        <p:xfrm>
          <a:off x="469796" y="1688869"/>
          <a:ext cx="10730899" cy="474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730943" y="303905"/>
            <a:ext cx="10208606" cy="138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5" rIns="91412" bIns="45705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b="1" dirty="0">
                <a:latin typeface="Calibri Light" panose="020F0302020204030204" pitchFamily="34" charset="0"/>
              </a:rPr>
              <a:t>В качестве примера, </a:t>
            </a:r>
            <a:endParaRPr lang="ru-RU" altLang="en-US" sz="2800" b="1" dirty="0" smtClean="0">
              <a:latin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2800" b="1" dirty="0" smtClean="0">
                <a:latin typeface="Calibri Light" panose="020F0302020204030204" pitchFamily="34" charset="0"/>
              </a:rPr>
              <a:t>вот </a:t>
            </a:r>
            <a:r>
              <a:rPr lang="ru-RU" altLang="en-US" sz="2800" b="1" dirty="0">
                <a:latin typeface="Calibri Light" panose="020F0302020204030204" pitchFamily="34" charset="0"/>
              </a:rPr>
              <a:t>какие вопросы предлагается исследовать школьникам в ряде заданий </a:t>
            </a:r>
            <a:r>
              <a:rPr lang="en-US" altLang="en-US" sz="2800" b="1" dirty="0">
                <a:latin typeface="Calibri Light" panose="020F0302020204030204" pitchFamily="34" charset="0"/>
              </a:rPr>
              <a:t>PISA</a:t>
            </a:r>
            <a:r>
              <a:rPr lang="ru-RU" altLang="en-US" sz="2800" b="1" dirty="0">
                <a:latin typeface="Calibri Light" panose="020F03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55820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746</Words>
  <Application>Microsoft Office PowerPoint</Application>
  <PresentationFormat>Широкоэкранный</PresentationFormat>
  <Paragraphs>107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Roboto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Требования к заданиям</vt:lpstr>
      <vt:lpstr>Компетенции </vt:lpstr>
      <vt:lpstr>Когнитивный уровень </vt:lpstr>
      <vt:lpstr>Презентация PowerPoint</vt:lpstr>
      <vt:lpstr>Презентация PowerPoint</vt:lpstr>
      <vt:lpstr>Презентация PowerPoint</vt:lpstr>
      <vt:lpstr>Какие основные проблемы-пробелы в подготовке наших школьников выявляют международные исследования? </vt:lpstr>
      <vt:lpstr>Каковы пути формирования естественнонаучной грамотности в системе школьного естественнонаучного образования? </vt:lpstr>
      <vt:lpstr>Естественнонаучная грамотность и ФГОС: противоречия нет!  </vt:lpstr>
      <vt:lpstr>Презентация PowerPoint</vt:lpstr>
      <vt:lpstr>Презентация PowerPoint</vt:lpstr>
      <vt:lpstr>Презентация PowerPoint</vt:lpstr>
      <vt:lpstr>Презентация PowerPoint</vt:lpstr>
      <vt:lpstr>На каждом ли уроке можем формировать? Нет!   Почему?</vt:lpstr>
      <vt:lpstr>Что делать?</vt:lpstr>
      <vt:lpstr>Как использовать задания в учебном процессе?</vt:lpstr>
      <vt:lpstr>Почему в результатах России в PISA нет никакого прогресса именно по направлению «естественнонаучная грамотность»? </vt:lpstr>
      <vt:lpstr>Формы межпредметного взаимодействия, или межпредметное взаимодействие должно быть предметным!</vt:lpstr>
      <vt:lpstr>Пример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16</cp:revision>
  <dcterms:created xsi:type="dcterms:W3CDTF">2021-10-18T10:49:03Z</dcterms:created>
  <dcterms:modified xsi:type="dcterms:W3CDTF">2021-10-21T12:24:17Z</dcterms:modified>
</cp:coreProperties>
</file>