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87" r:id="rId2"/>
    <p:sldId id="294" r:id="rId3"/>
    <p:sldId id="311" r:id="rId4"/>
    <p:sldId id="310" r:id="rId5"/>
    <p:sldId id="312" r:id="rId6"/>
    <p:sldId id="315" r:id="rId7"/>
    <p:sldId id="316" r:id="rId8"/>
    <p:sldId id="317" r:id="rId9"/>
    <p:sldId id="289" r:id="rId10"/>
    <p:sldId id="291" r:id="rId11"/>
    <p:sldId id="292" r:id="rId12"/>
    <p:sldId id="264" r:id="rId13"/>
    <p:sldId id="319" r:id="rId14"/>
    <p:sldId id="320" r:id="rId15"/>
    <p:sldId id="321" r:id="rId16"/>
    <p:sldId id="323" r:id="rId17"/>
    <p:sldId id="327" r:id="rId18"/>
    <p:sldId id="309" r:id="rId19"/>
    <p:sldId id="328" r:id="rId20"/>
    <p:sldId id="324" r:id="rId21"/>
    <p:sldId id="325" r:id="rId22"/>
    <p:sldId id="32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EA04646-1D1B-40CD-9110-112FA0B1ED22}">
          <p14:sldIdLst>
            <p14:sldId id="287"/>
            <p14:sldId id="294"/>
            <p14:sldId id="311"/>
            <p14:sldId id="310"/>
            <p14:sldId id="312"/>
            <p14:sldId id="315"/>
            <p14:sldId id="316"/>
            <p14:sldId id="317"/>
            <p14:sldId id="289"/>
            <p14:sldId id="291"/>
            <p14:sldId id="292"/>
            <p14:sldId id="264"/>
            <p14:sldId id="319"/>
            <p14:sldId id="320"/>
            <p14:sldId id="321"/>
            <p14:sldId id="323"/>
            <p14:sldId id="327"/>
            <p14:sldId id="309"/>
            <p14:sldId id="328"/>
            <p14:sldId id="324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454"/>
    <a:srgbClr val="C5C5C5"/>
    <a:srgbClr val="737F8F"/>
    <a:srgbClr val="C2C2C2"/>
    <a:srgbClr val="6600CC"/>
    <a:srgbClr val="4C1918"/>
    <a:srgbClr val="2A170F"/>
    <a:srgbClr val="212932"/>
    <a:srgbClr val="758DAF"/>
    <a:srgbClr val="AE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93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E2EAE-9A59-4AFF-9139-43A20198746F}" type="doc">
      <dgm:prSet loTypeId="urn:microsoft.com/office/officeart/2005/8/layout/arrow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56A580A-0429-4CCD-80DF-A5DED3747FD3}">
      <dgm:prSet phldrT="[Текст]" custT="1"/>
      <dgm:spPr/>
      <dgm:t>
        <a:bodyPr/>
        <a:lstStyle/>
        <a:p>
          <a:r>
            <a:rPr lang="ru-RU" sz="2000" b="1" dirty="0"/>
            <a:t>Неразличение источников </a:t>
          </a:r>
          <a:endParaRPr lang="ru-RU" sz="2000" dirty="0"/>
        </a:p>
      </dgm:t>
    </dgm:pt>
    <dgm:pt modelId="{9B6D76F0-FFA3-4E29-8DB3-1FA7245E7C28}" type="parTrans" cxnId="{90180D3E-6B3B-4586-9A09-D49056F49A1C}">
      <dgm:prSet/>
      <dgm:spPr/>
      <dgm:t>
        <a:bodyPr/>
        <a:lstStyle/>
        <a:p>
          <a:endParaRPr lang="ru-RU"/>
        </a:p>
      </dgm:t>
    </dgm:pt>
    <dgm:pt modelId="{174538BE-89BA-43F5-9C1A-26F1D9245DCA}" type="sibTrans" cxnId="{90180D3E-6B3B-4586-9A09-D49056F49A1C}">
      <dgm:prSet/>
      <dgm:spPr/>
      <dgm:t>
        <a:bodyPr/>
        <a:lstStyle/>
        <a:p>
          <a:endParaRPr lang="ru-RU"/>
        </a:p>
      </dgm:t>
    </dgm:pt>
    <dgm:pt modelId="{258D9CC4-E2CA-4170-B552-0494818A9760}">
      <dgm:prSet phldrT="[Текст]" custT="1"/>
      <dgm:spPr/>
      <dgm:t>
        <a:bodyPr/>
        <a:lstStyle/>
        <a:p>
          <a:r>
            <a:rPr lang="ru-RU" sz="2000" b="1" dirty="0">
              <a:solidFill>
                <a:srgbClr val="FF0000"/>
              </a:solidFill>
            </a:rPr>
            <a:t>Работа с множественным электронным и печатным текстом</a:t>
          </a:r>
        </a:p>
      </dgm:t>
    </dgm:pt>
    <dgm:pt modelId="{0CDB23F8-E01A-46D2-9D3F-B84274168441}" type="parTrans" cxnId="{08E320CA-B1E5-48CF-B5CF-B4BFCBC79569}">
      <dgm:prSet/>
      <dgm:spPr/>
      <dgm:t>
        <a:bodyPr/>
        <a:lstStyle/>
        <a:p>
          <a:endParaRPr lang="ru-RU"/>
        </a:p>
      </dgm:t>
    </dgm:pt>
    <dgm:pt modelId="{1C5E4E6F-A7A0-4881-AFE3-8E45607A5981}" type="sibTrans" cxnId="{08E320CA-B1E5-48CF-B5CF-B4BFCBC79569}">
      <dgm:prSet/>
      <dgm:spPr/>
      <dgm:t>
        <a:bodyPr/>
        <a:lstStyle/>
        <a:p>
          <a:endParaRPr lang="ru-RU"/>
        </a:p>
      </dgm:t>
    </dgm:pt>
    <dgm:pt modelId="{24CEC3E6-A984-4FA6-8466-91E3DE2F107A}" type="pres">
      <dgm:prSet presAssocID="{BFCE2EAE-9A59-4AFF-9139-43A20198746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2C604-D115-46ED-8954-07EE9091DD92}" type="pres">
      <dgm:prSet presAssocID="{BFCE2EAE-9A59-4AFF-9139-43A20198746F}" presName="divider" presStyleLbl="fgShp" presStyleIdx="0" presStyleCnt="1" custLinFactNeighborX="3474" custLinFactNeighborY="-52110"/>
      <dgm:spPr/>
    </dgm:pt>
    <dgm:pt modelId="{DA3A8790-F245-4B15-BBCD-A81F6A41AF32}" type="pres">
      <dgm:prSet presAssocID="{B56A580A-0429-4CCD-80DF-A5DED3747FD3}" presName="downArrow" presStyleLbl="node1" presStyleIdx="0" presStyleCnt="2" custScaleX="22092" custScaleY="62273"/>
      <dgm:spPr/>
    </dgm:pt>
    <dgm:pt modelId="{71805E27-43A3-4692-B29B-B09F17E0951C}" type="pres">
      <dgm:prSet presAssocID="{B56A580A-0429-4CCD-80DF-A5DED3747FD3}" presName="downArrowText" presStyleLbl="revTx" presStyleIdx="0" presStyleCnt="2" custScaleX="267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E6BD9-2FA5-4014-A04E-3B7A3A754956}" type="pres">
      <dgm:prSet presAssocID="{258D9CC4-E2CA-4170-B552-0494818A9760}" presName="upArrow" presStyleLbl="node1" presStyleIdx="1" presStyleCnt="2" custScaleX="25771" custScaleY="68985" custLinFactNeighborX="57900" custLinFactNeighborY="-48266"/>
      <dgm:spPr/>
    </dgm:pt>
    <dgm:pt modelId="{26064292-F830-4320-9872-6E3BB570585F}" type="pres">
      <dgm:prSet presAssocID="{258D9CC4-E2CA-4170-B552-0494818A9760}" presName="upArrowText" presStyleLbl="revTx" presStyleIdx="1" presStyleCnt="2" custScaleX="312500" custLinFactNeighborX="29674" custLinFactNeighborY="-47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361862-5971-45C1-AFCD-6C876E91B94D}" type="presOf" srcId="{258D9CC4-E2CA-4170-B552-0494818A9760}" destId="{26064292-F830-4320-9872-6E3BB570585F}" srcOrd="0" destOrd="0" presId="urn:microsoft.com/office/officeart/2005/8/layout/arrow3"/>
    <dgm:cxn modelId="{08E320CA-B1E5-48CF-B5CF-B4BFCBC79569}" srcId="{BFCE2EAE-9A59-4AFF-9139-43A20198746F}" destId="{258D9CC4-E2CA-4170-B552-0494818A9760}" srcOrd="1" destOrd="0" parTransId="{0CDB23F8-E01A-46D2-9D3F-B84274168441}" sibTransId="{1C5E4E6F-A7A0-4881-AFE3-8E45607A5981}"/>
    <dgm:cxn modelId="{1BDB12CA-1163-4142-B2DD-0186466256CE}" type="presOf" srcId="{BFCE2EAE-9A59-4AFF-9139-43A20198746F}" destId="{24CEC3E6-A984-4FA6-8466-91E3DE2F107A}" srcOrd="0" destOrd="0" presId="urn:microsoft.com/office/officeart/2005/8/layout/arrow3"/>
    <dgm:cxn modelId="{90180D3E-6B3B-4586-9A09-D49056F49A1C}" srcId="{BFCE2EAE-9A59-4AFF-9139-43A20198746F}" destId="{B56A580A-0429-4CCD-80DF-A5DED3747FD3}" srcOrd="0" destOrd="0" parTransId="{9B6D76F0-FFA3-4E29-8DB3-1FA7245E7C28}" sibTransId="{174538BE-89BA-43F5-9C1A-26F1D9245DCA}"/>
    <dgm:cxn modelId="{CEA25EF7-1D60-4B96-876C-02512DB24E11}" type="presOf" srcId="{B56A580A-0429-4CCD-80DF-A5DED3747FD3}" destId="{71805E27-43A3-4692-B29B-B09F17E0951C}" srcOrd="0" destOrd="0" presId="urn:microsoft.com/office/officeart/2005/8/layout/arrow3"/>
    <dgm:cxn modelId="{6B73C608-F90E-4B23-A7D3-4ABB3CAECF7C}" type="presParOf" srcId="{24CEC3E6-A984-4FA6-8466-91E3DE2F107A}" destId="{5932C604-D115-46ED-8954-07EE9091DD92}" srcOrd="0" destOrd="0" presId="urn:microsoft.com/office/officeart/2005/8/layout/arrow3"/>
    <dgm:cxn modelId="{E7519C08-8474-42C3-A1BE-C8D980DA8B72}" type="presParOf" srcId="{24CEC3E6-A984-4FA6-8466-91E3DE2F107A}" destId="{DA3A8790-F245-4B15-BBCD-A81F6A41AF32}" srcOrd="1" destOrd="0" presId="urn:microsoft.com/office/officeart/2005/8/layout/arrow3"/>
    <dgm:cxn modelId="{8C825D4D-9F69-43E9-857B-3057CAE35554}" type="presParOf" srcId="{24CEC3E6-A984-4FA6-8466-91E3DE2F107A}" destId="{71805E27-43A3-4692-B29B-B09F17E0951C}" srcOrd="2" destOrd="0" presId="urn:microsoft.com/office/officeart/2005/8/layout/arrow3"/>
    <dgm:cxn modelId="{ABFA1F54-FD86-49E5-989B-8183A869769A}" type="presParOf" srcId="{24CEC3E6-A984-4FA6-8466-91E3DE2F107A}" destId="{D65E6BD9-2FA5-4014-A04E-3B7A3A754956}" srcOrd="3" destOrd="0" presId="urn:microsoft.com/office/officeart/2005/8/layout/arrow3"/>
    <dgm:cxn modelId="{2271F6FC-8B4C-4805-80A0-A9A7A0C72C4E}" type="presParOf" srcId="{24CEC3E6-A984-4FA6-8466-91E3DE2F107A}" destId="{26064292-F830-4320-9872-6E3BB570585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CE2EAE-9A59-4AFF-9139-43A20198746F}" type="doc">
      <dgm:prSet loTypeId="urn:microsoft.com/office/officeart/2005/8/layout/arrow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56A580A-0429-4CCD-80DF-A5DED3747FD3}">
      <dgm:prSet phldrT="[Текст]" custT="1"/>
      <dgm:spPr/>
      <dgm:t>
        <a:bodyPr/>
        <a:lstStyle/>
        <a:p>
          <a:r>
            <a:rPr lang="ru-RU" sz="2000" b="1" dirty="0"/>
            <a:t>Следование стереотипам</a:t>
          </a:r>
          <a:endParaRPr lang="ru-RU" sz="2000" dirty="0"/>
        </a:p>
      </dgm:t>
    </dgm:pt>
    <dgm:pt modelId="{9B6D76F0-FFA3-4E29-8DB3-1FA7245E7C28}" type="parTrans" cxnId="{90180D3E-6B3B-4586-9A09-D49056F49A1C}">
      <dgm:prSet/>
      <dgm:spPr/>
      <dgm:t>
        <a:bodyPr/>
        <a:lstStyle/>
        <a:p>
          <a:endParaRPr lang="ru-RU"/>
        </a:p>
      </dgm:t>
    </dgm:pt>
    <dgm:pt modelId="{174538BE-89BA-43F5-9C1A-26F1D9245DCA}" type="sibTrans" cxnId="{90180D3E-6B3B-4586-9A09-D49056F49A1C}">
      <dgm:prSet/>
      <dgm:spPr/>
      <dgm:t>
        <a:bodyPr/>
        <a:lstStyle/>
        <a:p>
          <a:endParaRPr lang="ru-RU"/>
        </a:p>
      </dgm:t>
    </dgm:pt>
    <dgm:pt modelId="{258D9CC4-E2CA-4170-B552-0494818A9760}">
      <dgm:prSet phldrT="[Текст]" custT="1"/>
      <dgm:spPr/>
      <dgm:t>
        <a:bodyPr/>
        <a:lstStyle/>
        <a:p>
          <a:endParaRPr lang="ru-RU" sz="2200" b="1" dirty="0" smtClean="0">
            <a:solidFill>
              <a:srgbClr val="FF0000"/>
            </a:solidFill>
          </a:endParaRPr>
        </a:p>
        <a:p>
          <a:r>
            <a:rPr lang="ru-RU" sz="2000" b="1" dirty="0" smtClean="0">
              <a:solidFill>
                <a:srgbClr val="FF0000"/>
              </a:solidFill>
            </a:rPr>
            <a:t>Работа </a:t>
          </a:r>
          <a:endParaRPr lang="ru-RU" sz="2000" b="1" dirty="0">
            <a:solidFill>
              <a:srgbClr val="FF0000"/>
            </a:solidFill>
          </a:endParaRPr>
        </a:p>
        <a:p>
          <a:r>
            <a:rPr lang="ru-RU" sz="2000" b="1" dirty="0">
              <a:solidFill>
                <a:srgbClr val="FF0000"/>
              </a:solidFill>
            </a:rPr>
            <a:t>с текстами, в которых представлены различные точки зрения на проблему</a:t>
          </a:r>
        </a:p>
      </dgm:t>
    </dgm:pt>
    <dgm:pt modelId="{0CDB23F8-E01A-46D2-9D3F-B84274168441}" type="parTrans" cxnId="{08E320CA-B1E5-48CF-B5CF-B4BFCBC79569}">
      <dgm:prSet/>
      <dgm:spPr/>
      <dgm:t>
        <a:bodyPr/>
        <a:lstStyle/>
        <a:p>
          <a:endParaRPr lang="ru-RU"/>
        </a:p>
      </dgm:t>
    </dgm:pt>
    <dgm:pt modelId="{1C5E4E6F-A7A0-4881-AFE3-8E45607A5981}" type="sibTrans" cxnId="{08E320CA-B1E5-48CF-B5CF-B4BFCBC79569}">
      <dgm:prSet/>
      <dgm:spPr/>
      <dgm:t>
        <a:bodyPr/>
        <a:lstStyle/>
        <a:p>
          <a:endParaRPr lang="ru-RU"/>
        </a:p>
      </dgm:t>
    </dgm:pt>
    <dgm:pt modelId="{24CEC3E6-A984-4FA6-8466-91E3DE2F107A}" type="pres">
      <dgm:prSet presAssocID="{BFCE2EAE-9A59-4AFF-9139-43A20198746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2C604-D115-46ED-8954-07EE9091DD92}" type="pres">
      <dgm:prSet presAssocID="{BFCE2EAE-9A59-4AFF-9139-43A20198746F}" presName="divider" presStyleLbl="fgShp" presStyleIdx="0" presStyleCnt="1" custLinFactNeighborX="-2526" custLinFactNeighborY="-51850"/>
      <dgm:spPr/>
    </dgm:pt>
    <dgm:pt modelId="{DA3A8790-F245-4B15-BBCD-A81F6A41AF32}" type="pres">
      <dgm:prSet presAssocID="{B56A580A-0429-4CCD-80DF-A5DED3747FD3}" presName="downArrow" presStyleLbl="node1" presStyleIdx="0" presStyleCnt="2" custScaleX="24603" custScaleY="47438"/>
      <dgm:spPr/>
    </dgm:pt>
    <dgm:pt modelId="{71805E27-43A3-4692-B29B-B09F17E0951C}" type="pres">
      <dgm:prSet presAssocID="{B56A580A-0429-4CCD-80DF-A5DED3747FD3}" presName="downArrowText" presStyleLbl="revTx" presStyleIdx="0" presStyleCnt="2" custScaleX="267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E6BD9-2FA5-4014-A04E-3B7A3A754956}" type="pres">
      <dgm:prSet presAssocID="{258D9CC4-E2CA-4170-B552-0494818A9760}" presName="upArrow" presStyleLbl="node1" presStyleIdx="1" presStyleCnt="2" custScaleX="25685" custScaleY="58756" custLinFactNeighborX="36054" custLinFactNeighborY="-62441"/>
      <dgm:spPr/>
    </dgm:pt>
    <dgm:pt modelId="{26064292-F830-4320-9872-6E3BB570585F}" type="pres">
      <dgm:prSet presAssocID="{258D9CC4-E2CA-4170-B552-0494818A9760}" presName="upArrowText" presStyleLbl="revTx" presStyleIdx="1" presStyleCnt="2" custScaleX="312500" custScaleY="113857" custLinFactX="28421" custLinFactNeighborX="100000" custLinFactNeighborY="70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320CA-B1E5-48CF-B5CF-B4BFCBC79569}" srcId="{BFCE2EAE-9A59-4AFF-9139-43A20198746F}" destId="{258D9CC4-E2CA-4170-B552-0494818A9760}" srcOrd="1" destOrd="0" parTransId="{0CDB23F8-E01A-46D2-9D3F-B84274168441}" sibTransId="{1C5E4E6F-A7A0-4881-AFE3-8E45607A5981}"/>
    <dgm:cxn modelId="{F610B3C5-DD24-4014-BB5E-1A1E652355D2}" type="presOf" srcId="{B56A580A-0429-4CCD-80DF-A5DED3747FD3}" destId="{71805E27-43A3-4692-B29B-B09F17E0951C}" srcOrd="0" destOrd="0" presId="urn:microsoft.com/office/officeart/2005/8/layout/arrow3"/>
    <dgm:cxn modelId="{C7E9D7CE-F524-4784-8E82-A795152A5A13}" type="presOf" srcId="{BFCE2EAE-9A59-4AFF-9139-43A20198746F}" destId="{24CEC3E6-A984-4FA6-8466-91E3DE2F107A}" srcOrd="0" destOrd="0" presId="urn:microsoft.com/office/officeart/2005/8/layout/arrow3"/>
    <dgm:cxn modelId="{37120504-B51C-43D2-BBDC-B51C5CABA428}" type="presOf" srcId="{258D9CC4-E2CA-4170-B552-0494818A9760}" destId="{26064292-F830-4320-9872-6E3BB570585F}" srcOrd="0" destOrd="0" presId="urn:microsoft.com/office/officeart/2005/8/layout/arrow3"/>
    <dgm:cxn modelId="{90180D3E-6B3B-4586-9A09-D49056F49A1C}" srcId="{BFCE2EAE-9A59-4AFF-9139-43A20198746F}" destId="{B56A580A-0429-4CCD-80DF-A5DED3747FD3}" srcOrd="0" destOrd="0" parTransId="{9B6D76F0-FFA3-4E29-8DB3-1FA7245E7C28}" sibTransId="{174538BE-89BA-43F5-9C1A-26F1D9245DCA}"/>
    <dgm:cxn modelId="{5597B5E3-5ED2-46C2-AA3B-345002002553}" type="presParOf" srcId="{24CEC3E6-A984-4FA6-8466-91E3DE2F107A}" destId="{5932C604-D115-46ED-8954-07EE9091DD92}" srcOrd="0" destOrd="0" presId="urn:microsoft.com/office/officeart/2005/8/layout/arrow3"/>
    <dgm:cxn modelId="{B3FD4080-B8E3-4047-B51B-7DEE47620AC5}" type="presParOf" srcId="{24CEC3E6-A984-4FA6-8466-91E3DE2F107A}" destId="{DA3A8790-F245-4B15-BBCD-A81F6A41AF32}" srcOrd="1" destOrd="0" presId="urn:microsoft.com/office/officeart/2005/8/layout/arrow3"/>
    <dgm:cxn modelId="{33D9502E-CC6D-4B95-9EAA-6F8AE2504248}" type="presParOf" srcId="{24CEC3E6-A984-4FA6-8466-91E3DE2F107A}" destId="{71805E27-43A3-4692-B29B-B09F17E0951C}" srcOrd="2" destOrd="0" presId="urn:microsoft.com/office/officeart/2005/8/layout/arrow3"/>
    <dgm:cxn modelId="{F3CB62AC-B7EF-4BDB-8E79-A987B56D964C}" type="presParOf" srcId="{24CEC3E6-A984-4FA6-8466-91E3DE2F107A}" destId="{D65E6BD9-2FA5-4014-A04E-3B7A3A754956}" srcOrd="3" destOrd="0" presId="urn:microsoft.com/office/officeart/2005/8/layout/arrow3"/>
    <dgm:cxn modelId="{C457499F-D4DD-4007-9A65-A14FACBD780A}" type="presParOf" srcId="{24CEC3E6-A984-4FA6-8466-91E3DE2F107A}" destId="{26064292-F830-4320-9872-6E3BB570585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CE2EAE-9A59-4AFF-9139-43A20198746F}" type="doc">
      <dgm:prSet loTypeId="urn:microsoft.com/office/officeart/2005/8/layout/arrow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56A580A-0429-4CCD-80DF-A5DED3747FD3}">
      <dgm:prSet phldrT="[Текст]" custT="1"/>
      <dgm:spPr/>
      <dgm:t>
        <a:bodyPr/>
        <a:lstStyle/>
        <a:p>
          <a:r>
            <a:rPr lang="ru-RU" sz="2000" b="1" dirty="0"/>
            <a:t>«Потеря» границ вопроса</a:t>
          </a:r>
          <a:endParaRPr lang="ru-RU" sz="2000" dirty="0"/>
        </a:p>
      </dgm:t>
    </dgm:pt>
    <dgm:pt modelId="{9B6D76F0-FFA3-4E29-8DB3-1FA7245E7C28}" type="parTrans" cxnId="{90180D3E-6B3B-4586-9A09-D49056F49A1C}">
      <dgm:prSet/>
      <dgm:spPr/>
      <dgm:t>
        <a:bodyPr/>
        <a:lstStyle/>
        <a:p>
          <a:endParaRPr lang="ru-RU"/>
        </a:p>
      </dgm:t>
    </dgm:pt>
    <dgm:pt modelId="{174538BE-89BA-43F5-9C1A-26F1D9245DCA}" type="sibTrans" cxnId="{90180D3E-6B3B-4586-9A09-D49056F49A1C}">
      <dgm:prSet/>
      <dgm:spPr/>
      <dgm:t>
        <a:bodyPr/>
        <a:lstStyle/>
        <a:p>
          <a:endParaRPr lang="ru-RU"/>
        </a:p>
      </dgm:t>
    </dgm:pt>
    <dgm:pt modelId="{258D9CC4-E2CA-4170-B552-0494818A976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>
              <a:solidFill>
                <a:srgbClr val="FF0000"/>
              </a:solidFill>
            </a:rPr>
            <a:t>Задания на </a:t>
          </a:r>
          <a:r>
            <a:rPr lang="ru-RU" sz="2000" b="1" dirty="0" err="1">
              <a:solidFill>
                <a:srgbClr val="FF0000"/>
              </a:solidFill>
            </a:rPr>
            <a:t>переформулирование</a:t>
          </a:r>
          <a:r>
            <a:rPr lang="ru-RU" sz="2000" b="1" dirty="0">
              <a:solidFill>
                <a:srgbClr val="FF0000"/>
              </a:solidFill>
            </a:rPr>
            <a:t> вопросов и их анализ</a:t>
          </a:r>
        </a:p>
      </dgm:t>
    </dgm:pt>
    <dgm:pt modelId="{0CDB23F8-E01A-46D2-9D3F-B84274168441}" type="parTrans" cxnId="{08E320CA-B1E5-48CF-B5CF-B4BFCBC79569}">
      <dgm:prSet/>
      <dgm:spPr/>
      <dgm:t>
        <a:bodyPr/>
        <a:lstStyle/>
        <a:p>
          <a:endParaRPr lang="ru-RU"/>
        </a:p>
      </dgm:t>
    </dgm:pt>
    <dgm:pt modelId="{1C5E4E6F-A7A0-4881-AFE3-8E45607A5981}" type="sibTrans" cxnId="{08E320CA-B1E5-48CF-B5CF-B4BFCBC79569}">
      <dgm:prSet/>
      <dgm:spPr/>
      <dgm:t>
        <a:bodyPr/>
        <a:lstStyle/>
        <a:p>
          <a:endParaRPr lang="ru-RU"/>
        </a:p>
      </dgm:t>
    </dgm:pt>
    <dgm:pt modelId="{24CEC3E6-A984-4FA6-8466-91E3DE2F107A}" type="pres">
      <dgm:prSet presAssocID="{BFCE2EAE-9A59-4AFF-9139-43A20198746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2C604-D115-46ED-8954-07EE9091DD92}" type="pres">
      <dgm:prSet presAssocID="{BFCE2EAE-9A59-4AFF-9139-43A20198746F}" presName="divider" presStyleLbl="fgShp" presStyleIdx="0" presStyleCnt="1" custLinFactNeighborX="5558" custLinFactNeighborY="-54166"/>
      <dgm:spPr/>
    </dgm:pt>
    <dgm:pt modelId="{DA3A8790-F245-4B15-BBCD-A81F6A41AF32}" type="pres">
      <dgm:prSet presAssocID="{B56A580A-0429-4CCD-80DF-A5DED3747FD3}" presName="downArrow" presStyleLbl="node1" presStyleIdx="0" presStyleCnt="2" custScaleX="17118" custScaleY="58565"/>
      <dgm:spPr/>
    </dgm:pt>
    <dgm:pt modelId="{71805E27-43A3-4692-B29B-B09F17E0951C}" type="pres">
      <dgm:prSet presAssocID="{B56A580A-0429-4CCD-80DF-A5DED3747FD3}" presName="downArrowText" presStyleLbl="revTx" presStyleIdx="0" presStyleCnt="2" custScaleX="213159" custScaleY="39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E6BD9-2FA5-4014-A04E-3B7A3A754956}" type="pres">
      <dgm:prSet presAssocID="{258D9CC4-E2CA-4170-B552-0494818A9760}" presName="upArrow" presStyleLbl="node1" presStyleIdx="1" presStyleCnt="2" custScaleX="20129" custScaleY="69908" custLinFactNeighborX="66037" custLinFactNeighborY="-50926"/>
      <dgm:spPr/>
    </dgm:pt>
    <dgm:pt modelId="{26064292-F830-4320-9872-6E3BB570585F}" type="pres">
      <dgm:prSet presAssocID="{258D9CC4-E2CA-4170-B552-0494818A9760}" presName="upArrowText" presStyleLbl="revTx" presStyleIdx="1" presStyleCnt="2" custScaleX="312500" custLinFactNeighborX="39437" custLinFactNeighborY="-45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320CA-B1E5-48CF-B5CF-B4BFCBC79569}" srcId="{BFCE2EAE-9A59-4AFF-9139-43A20198746F}" destId="{258D9CC4-E2CA-4170-B552-0494818A9760}" srcOrd="1" destOrd="0" parTransId="{0CDB23F8-E01A-46D2-9D3F-B84274168441}" sibTransId="{1C5E4E6F-A7A0-4881-AFE3-8E45607A5981}"/>
    <dgm:cxn modelId="{3A3A4841-2D78-4C20-8DCF-4642CB0D5334}" type="presOf" srcId="{B56A580A-0429-4CCD-80DF-A5DED3747FD3}" destId="{71805E27-43A3-4692-B29B-B09F17E0951C}" srcOrd="0" destOrd="0" presId="urn:microsoft.com/office/officeart/2005/8/layout/arrow3"/>
    <dgm:cxn modelId="{C66E36F4-75BD-4FCF-8DB8-6B131B7CFEC3}" type="presOf" srcId="{BFCE2EAE-9A59-4AFF-9139-43A20198746F}" destId="{24CEC3E6-A984-4FA6-8466-91E3DE2F107A}" srcOrd="0" destOrd="0" presId="urn:microsoft.com/office/officeart/2005/8/layout/arrow3"/>
    <dgm:cxn modelId="{8EA50D75-498A-45B4-9601-926E58EB03F2}" type="presOf" srcId="{258D9CC4-E2CA-4170-B552-0494818A9760}" destId="{26064292-F830-4320-9872-6E3BB570585F}" srcOrd="0" destOrd="0" presId="urn:microsoft.com/office/officeart/2005/8/layout/arrow3"/>
    <dgm:cxn modelId="{90180D3E-6B3B-4586-9A09-D49056F49A1C}" srcId="{BFCE2EAE-9A59-4AFF-9139-43A20198746F}" destId="{B56A580A-0429-4CCD-80DF-A5DED3747FD3}" srcOrd="0" destOrd="0" parTransId="{9B6D76F0-FFA3-4E29-8DB3-1FA7245E7C28}" sibTransId="{174538BE-89BA-43F5-9C1A-26F1D9245DCA}"/>
    <dgm:cxn modelId="{DA9C2C19-CC07-4A2B-9A91-A06AA82D4F0C}" type="presParOf" srcId="{24CEC3E6-A984-4FA6-8466-91E3DE2F107A}" destId="{5932C604-D115-46ED-8954-07EE9091DD92}" srcOrd="0" destOrd="0" presId="urn:microsoft.com/office/officeart/2005/8/layout/arrow3"/>
    <dgm:cxn modelId="{10559FF4-66A7-495C-878D-E981ADF5EE5A}" type="presParOf" srcId="{24CEC3E6-A984-4FA6-8466-91E3DE2F107A}" destId="{DA3A8790-F245-4B15-BBCD-A81F6A41AF32}" srcOrd="1" destOrd="0" presId="urn:microsoft.com/office/officeart/2005/8/layout/arrow3"/>
    <dgm:cxn modelId="{BDF29CF2-55DA-4D16-BA99-0B2D3ACFA31B}" type="presParOf" srcId="{24CEC3E6-A984-4FA6-8466-91E3DE2F107A}" destId="{71805E27-43A3-4692-B29B-B09F17E0951C}" srcOrd="2" destOrd="0" presId="urn:microsoft.com/office/officeart/2005/8/layout/arrow3"/>
    <dgm:cxn modelId="{E65B0C8A-19B8-4D5C-BF06-BA7C6270F40F}" type="presParOf" srcId="{24CEC3E6-A984-4FA6-8466-91E3DE2F107A}" destId="{D65E6BD9-2FA5-4014-A04E-3B7A3A754956}" srcOrd="3" destOrd="0" presId="urn:microsoft.com/office/officeart/2005/8/layout/arrow3"/>
    <dgm:cxn modelId="{FB0974DB-3AEA-45B3-9979-E69326D3498F}" type="presParOf" srcId="{24CEC3E6-A984-4FA6-8466-91E3DE2F107A}" destId="{26064292-F830-4320-9872-6E3BB570585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CE2EAE-9A59-4AFF-9139-43A20198746F}" type="doc">
      <dgm:prSet loTypeId="urn:microsoft.com/office/officeart/2005/8/layout/arrow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56A580A-0429-4CCD-80DF-A5DED3747FD3}">
      <dgm:prSet phldrT="[Текст]" custT="1"/>
      <dgm:spPr/>
      <dgm:t>
        <a:bodyPr/>
        <a:lstStyle/>
        <a:p>
          <a:r>
            <a:rPr lang="ru-RU" sz="2000" b="1" dirty="0"/>
            <a:t>Сосредоточение на более явном элементе вопроса</a:t>
          </a:r>
          <a:endParaRPr lang="ru-RU" sz="2000" dirty="0"/>
        </a:p>
      </dgm:t>
    </dgm:pt>
    <dgm:pt modelId="{9B6D76F0-FFA3-4E29-8DB3-1FA7245E7C28}" type="parTrans" cxnId="{90180D3E-6B3B-4586-9A09-D49056F49A1C}">
      <dgm:prSet/>
      <dgm:spPr/>
      <dgm:t>
        <a:bodyPr/>
        <a:lstStyle/>
        <a:p>
          <a:endParaRPr lang="ru-RU"/>
        </a:p>
      </dgm:t>
    </dgm:pt>
    <dgm:pt modelId="{174538BE-89BA-43F5-9C1A-26F1D9245DCA}" type="sibTrans" cxnId="{90180D3E-6B3B-4586-9A09-D49056F49A1C}">
      <dgm:prSet/>
      <dgm:spPr/>
      <dgm:t>
        <a:bodyPr/>
        <a:lstStyle/>
        <a:p>
          <a:endParaRPr lang="ru-RU"/>
        </a:p>
      </dgm:t>
    </dgm:pt>
    <dgm:pt modelId="{258D9CC4-E2CA-4170-B552-0494818A9760}">
      <dgm:prSet phldrT="[Текст]" custT="1"/>
      <dgm:spPr/>
      <dgm:t>
        <a:bodyPr/>
        <a:lstStyle/>
        <a:p>
          <a:r>
            <a:rPr lang="ru-RU" sz="2000" b="1" dirty="0">
              <a:solidFill>
                <a:srgbClr val="FF0000"/>
              </a:solidFill>
            </a:rPr>
            <a:t>Задания с текстом, где требуется извлечь несколько элементов информации</a:t>
          </a:r>
        </a:p>
      </dgm:t>
    </dgm:pt>
    <dgm:pt modelId="{0CDB23F8-E01A-46D2-9D3F-B84274168441}" type="parTrans" cxnId="{08E320CA-B1E5-48CF-B5CF-B4BFCBC79569}">
      <dgm:prSet/>
      <dgm:spPr/>
      <dgm:t>
        <a:bodyPr/>
        <a:lstStyle/>
        <a:p>
          <a:endParaRPr lang="ru-RU"/>
        </a:p>
      </dgm:t>
    </dgm:pt>
    <dgm:pt modelId="{1C5E4E6F-A7A0-4881-AFE3-8E45607A5981}" type="sibTrans" cxnId="{08E320CA-B1E5-48CF-B5CF-B4BFCBC79569}">
      <dgm:prSet/>
      <dgm:spPr/>
      <dgm:t>
        <a:bodyPr/>
        <a:lstStyle/>
        <a:p>
          <a:endParaRPr lang="ru-RU"/>
        </a:p>
      </dgm:t>
    </dgm:pt>
    <dgm:pt modelId="{24CEC3E6-A984-4FA6-8466-91E3DE2F107A}" type="pres">
      <dgm:prSet presAssocID="{BFCE2EAE-9A59-4AFF-9139-43A20198746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2C604-D115-46ED-8954-07EE9091DD92}" type="pres">
      <dgm:prSet presAssocID="{BFCE2EAE-9A59-4AFF-9139-43A20198746F}" presName="divider" presStyleLbl="fgShp" presStyleIdx="0" presStyleCnt="1" custLinFactNeighborX="2316" custLinFactNeighborY="-39285"/>
      <dgm:spPr/>
    </dgm:pt>
    <dgm:pt modelId="{DA3A8790-F245-4B15-BBCD-A81F6A41AF32}" type="pres">
      <dgm:prSet presAssocID="{B56A580A-0429-4CCD-80DF-A5DED3747FD3}" presName="downArrow" presStyleLbl="node1" presStyleIdx="0" presStyleCnt="2" custScaleX="22264" custScaleY="62622" custLinFactNeighborX="-13995" custLinFactNeighborY="12957"/>
      <dgm:spPr/>
    </dgm:pt>
    <dgm:pt modelId="{71805E27-43A3-4692-B29B-B09F17E0951C}" type="pres">
      <dgm:prSet presAssocID="{B56A580A-0429-4CCD-80DF-A5DED3747FD3}" presName="downArrowText" presStyleLbl="revTx" presStyleIdx="0" presStyleCnt="2" custScaleX="285684" custScaleY="99071" custLinFactNeighborX="78021" custLinFactNeighborY="7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E6BD9-2FA5-4014-A04E-3B7A3A754956}" type="pres">
      <dgm:prSet presAssocID="{258D9CC4-E2CA-4170-B552-0494818A9760}" presName="upArrow" presStyleLbl="node1" presStyleIdx="1" presStyleCnt="2" custScaleX="24399" custScaleY="69083" custLinFactNeighborX="53887" custLinFactNeighborY="-33996"/>
      <dgm:spPr/>
    </dgm:pt>
    <dgm:pt modelId="{26064292-F830-4320-9872-6E3BB570585F}" type="pres">
      <dgm:prSet presAssocID="{258D9CC4-E2CA-4170-B552-0494818A9760}" presName="upArrowText" presStyleLbl="revTx" presStyleIdx="1" presStyleCnt="2" custScaleX="312500" custLinFactNeighborX="27576" custLinFactNeighborY="-19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320CA-B1E5-48CF-B5CF-B4BFCBC79569}" srcId="{BFCE2EAE-9A59-4AFF-9139-43A20198746F}" destId="{258D9CC4-E2CA-4170-B552-0494818A9760}" srcOrd="1" destOrd="0" parTransId="{0CDB23F8-E01A-46D2-9D3F-B84274168441}" sibTransId="{1C5E4E6F-A7A0-4881-AFE3-8E45607A5981}"/>
    <dgm:cxn modelId="{DF7DD847-3815-42C0-958B-6024B9A25DEC}" type="presOf" srcId="{258D9CC4-E2CA-4170-B552-0494818A9760}" destId="{26064292-F830-4320-9872-6E3BB570585F}" srcOrd="0" destOrd="0" presId="urn:microsoft.com/office/officeart/2005/8/layout/arrow3"/>
    <dgm:cxn modelId="{35DDA36C-9610-4D00-9FDC-CEE09C3504FD}" type="presOf" srcId="{BFCE2EAE-9A59-4AFF-9139-43A20198746F}" destId="{24CEC3E6-A984-4FA6-8466-91E3DE2F107A}" srcOrd="0" destOrd="0" presId="urn:microsoft.com/office/officeart/2005/8/layout/arrow3"/>
    <dgm:cxn modelId="{90180D3E-6B3B-4586-9A09-D49056F49A1C}" srcId="{BFCE2EAE-9A59-4AFF-9139-43A20198746F}" destId="{B56A580A-0429-4CCD-80DF-A5DED3747FD3}" srcOrd="0" destOrd="0" parTransId="{9B6D76F0-FFA3-4E29-8DB3-1FA7245E7C28}" sibTransId="{174538BE-89BA-43F5-9C1A-26F1D9245DCA}"/>
    <dgm:cxn modelId="{6914D71E-8E43-4F83-911A-3C2DCEADD4B3}" type="presOf" srcId="{B56A580A-0429-4CCD-80DF-A5DED3747FD3}" destId="{71805E27-43A3-4692-B29B-B09F17E0951C}" srcOrd="0" destOrd="0" presId="urn:microsoft.com/office/officeart/2005/8/layout/arrow3"/>
    <dgm:cxn modelId="{A17D81C9-CC82-4B32-9208-10010CC44576}" type="presParOf" srcId="{24CEC3E6-A984-4FA6-8466-91E3DE2F107A}" destId="{5932C604-D115-46ED-8954-07EE9091DD92}" srcOrd="0" destOrd="0" presId="urn:microsoft.com/office/officeart/2005/8/layout/arrow3"/>
    <dgm:cxn modelId="{A2D79A5A-C563-4A0B-A68A-6A5D86F158A4}" type="presParOf" srcId="{24CEC3E6-A984-4FA6-8466-91E3DE2F107A}" destId="{DA3A8790-F245-4B15-BBCD-A81F6A41AF32}" srcOrd="1" destOrd="0" presId="urn:microsoft.com/office/officeart/2005/8/layout/arrow3"/>
    <dgm:cxn modelId="{8F85C19A-BA58-4AFE-8A6A-567EC0649389}" type="presParOf" srcId="{24CEC3E6-A984-4FA6-8466-91E3DE2F107A}" destId="{71805E27-43A3-4692-B29B-B09F17E0951C}" srcOrd="2" destOrd="0" presId="urn:microsoft.com/office/officeart/2005/8/layout/arrow3"/>
    <dgm:cxn modelId="{F38BEFCB-87AC-4622-AADB-0F92929A17D2}" type="presParOf" srcId="{24CEC3E6-A984-4FA6-8466-91E3DE2F107A}" destId="{D65E6BD9-2FA5-4014-A04E-3B7A3A754956}" srcOrd="3" destOrd="0" presId="urn:microsoft.com/office/officeart/2005/8/layout/arrow3"/>
    <dgm:cxn modelId="{4C463717-F7B2-42B5-AF78-43C738F6C85A}" type="presParOf" srcId="{24CEC3E6-A984-4FA6-8466-91E3DE2F107A}" destId="{26064292-F830-4320-9872-6E3BB570585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642092-3C41-4AEA-B302-1E299BDE3733}" type="doc">
      <dgm:prSet loTypeId="urn:microsoft.com/office/officeart/2005/8/layout/hierarchy4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25D165E-C611-4F30-A145-D61A9F46FF0F}">
      <dgm:prSet phldrT="[Текст]" custT="1"/>
      <dgm:spPr/>
      <dgm:t>
        <a:bodyPr/>
        <a:lstStyle/>
        <a:p>
          <a:r>
            <a:rPr lang="ru-RU" sz="2800" dirty="0"/>
            <a:t>Глобальная компетентность</a:t>
          </a:r>
        </a:p>
      </dgm:t>
    </dgm:pt>
    <dgm:pt modelId="{03269E37-AB1F-4B4C-9A83-FCF13479CC6D}" type="parTrans" cxnId="{E3D6DA0F-0098-479C-BBC0-9652A90F1FF1}">
      <dgm:prSet/>
      <dgm:spPr/>
      <dgm:t>
        <a:bodyPr/>
        <a:lstStyle/>
        <a:p>
          <a:endParaRPr lang="ru-RU"/>
        </a:p>
      </dgm:t>
    </dgm:pt>
    <dgm:pt modelId="{3E49E04A-D4FA-46EC-AD62-34446575A702}" type="sibTrans" cxnId="{E3D6DA0F-0098-479C-BBC0-9652A90F1FF1}">
      <dgm:prSet/>
      <dgm:spPr/>
      <dgm:t>
        <a:bodyPr/>
        <a:lstStyle/>
        <a:p>
          <a:endParaRPr lang="ru-RU"/>
        </a:p>
      </dgm:t>
    </dgm:pt>
    <dgm:pt modelId="{11831134-1634-46F5-B15B-791A59C963AB}">
      <dgm:prSet phldrT="[Текст]"/>
      <dgm:spPr/>
      <dgm:t>
        <a:bodyPr/>
        <a:lstStyle/>
        <a:p>
          <a:r>
            <a:rPr lang="ru-RU" dirty="0"/>
            <a:t>Знания</a:t>
          </a:r>
        </a:p>
      </dgm:t>
    </dgm:pt>
    <dgm:pt modelId="{C50555EC-EDC5-458D-98E0-8A30E6277A5A}" type="parTrans" cxnId="{DE49DE2D-E88B-403E-9621-01165C3418F5}">
      <dgm:prSet/>
      <dgm:spPr/>
      <dgm:t>
        <a:bodyPr/>
        <a:lstStyle/>
        <a:p>
          <a:endParaRPr lang="ru-RU"/>
        </a:p>
      </dgm:t>
    </dgm:pt>
    <dgm:pt modelId="{6894406C-10B4-4B5A-8415-C02578CC2EBC}" type="sibTrans" cxnId="{DE49DE2D-E88B-403E-9621-01165C3418F5}">
      <dgm:prSet/>
      <dgm:spPr/>
      <dgm:t>
        <a:bodyPr/>
        <a:lstStyle/>
        <a:p>
          <a:endParaRPr lang="ru-RU"/>
        </a:p>
      </dgm:t>
    </dgm:pt>
    <dgm:pt modelId="{11059530-2535-4D7A-8590-3DE5F1BFFDDD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Оцениваются когнитивным тестом</a:t>
          </a:r>
        </a:p>
      </dgm:t>
    </dgm:pt>
    <dgm:pt modelId="{2BC8D5EC-C1D1-45FA-AB5E-EFB4F89292AE}" type="parTrans" cxnId="{CA010E23-348C-480D-809C-A3CD5F796D96}">
      <dgm:prSet/>
      <dgm:spPr/>
      <dgm:t>
        <a:bodyPr/>
        <a:lstStyle/>
        <a:p>
          <a:endParaRPr lang="ru-RU"/>
        </a:p>
      </dgm:t>
    </dgm:pt>
    <dgm:pt modelId="{BB4C6912-51E2-4A75-AB3B-555A1398B971}" type="sibTrans" cxnId="{CA010E23-348C-480D-809C-A3CD5F796D96}">
      <dgm:prSet/>
      <dgm:spPr/>
      <dgm:t>
        <a:bodyPr/>
        <a:lstStyle/>
        <a:p>
          <a:endParaRPr lang="ru-RU"/>
        </a:p>
      </dgm:t>
    </dgm:pt>
    <dgm:pt modelId="{43D3EE96-8C31-4C25-BF6A-8FB54E0C3DA1}">
      <dgm:prSet phldrT="[Текст]"/>
      <dgm:spPr/>
      <dgm:t>
        <a:bodyPr/>
        <a:lstStyle/>
        <a:p>
          <a:r>
            <a:rPr lang="ru-RU" dirty="0"/>
            <a:t>Когнитивные умения</a:t>
          </a:r>
        </a:p>
      </dgm:t>
    </dgm:pt>
    <dgm:pt modelId="{0E66E235-9612-4133-9947-80E1A7001663}" type="parTrans" cxnId="{064C7709-3ADF-45B8-AD64-A53977BEB823}">
      <dgm:prSet/>
      <dgm:spPr/>
      <dgm:t>
        <a:bodyPr/>
        <a:lstStyle/>
        <a:p>
          <a:endParaRPr lang="ru-RU"/>
        </a:p>
      </dgm:t>
    </dgm:pt>
    <dgm:pt modelId="{7B3C6598-3E89-4113-A2E5-DF289AB4AC65}" type="sibTrans" cxnId="{064C7709-3ADF-45B8-AD64-A53977BEB823}">
      <dgm:prSet/>
      <dgm:spPr/>
      <dgm:t>
        <a:bodyPr/>
        <a:lstStyle/>
        <a:p>
          <a:endParaRPr lang="ru-RU"/>
        </a:p>
      </dgm:t>
    </dgm:pt>
    <dgm:pt modelId="{FF249B6E-077D-4810-99D9-2F05053C1DD4}">
      <dgm:prSet phldrT="[Текст]"/>
      <dgm:spPr/>
      <dgm:t>
        <a:bodyPr/>
        <a:lstStyle/>
        <a:p>
          <a:r>
            <a:rPr lang="ru-RU" dirty="0"/>
            <a:t>Вне оценивания</a:t>
          </a:r>
        </a:p>
      </dgm:t>
    </dgm:pt>
    <dgm:pt modelId="{9D2A87F9-80CA-4918-863F-86C6151F8EC2}" type="parTrans" cxnId="{16AD054A-4ACC-4DEA-BEBB-40594E3B4F47}">
      <dgm:prSet/>
      <dgm:spPr/>
      <dgm:t>
        <a:bodyPr/>
        <a:lstStyle/>
        <a:p>
          <a:endParaRPr lang="ru-RU"/>
        </a:p>
      </dgm:t>
    </dgm:pt>
    <dgm:pt modelId="{81A4E83B-0BD9-4D58-8E9F-C0B4724236A7}" type="sibTrans" cxnId="{16AD054A-4ACC-4DEA-BEBB-40594E3B4F47}">
      <dgm:prSet/>
      <dgm:spPr/>
      <dgm:t>
        <a:bodyPr/>
        <a:lstStyle/>
        <a:p>
          <a:endParaRPr lang="ru-RU"/>
        </a:p>
      </dgm:t>
    </dgm:pt>
    <dgm:pt modelId="{45AEEF98-FB32-458F-8D3A-97125EBD191B}">
      <dgm:prSet phldrT="[Текст]"/>
      <dgm:spPr/>
      <dgm:t>
        <a:bodyPr/>
        <a:lstStyle/>
        <a:p>
          <a:r>
            <a:rPr lang="ru-RU" dirty="0"/>
            <a:t>Отношения</a:t>
          </a:r>
        </a:p>
      </dgm:t>
    </dgm:pt>
    <dgm:pt modelId="{2557241F-54CD-4F02-B407-623AF6EA4241}" type="parTrans" cxnId="{E7D36084-6E53-45E9-AB9F-AC3027A8F004}">
      <dgm:prSet/>
      <dgm:spPr/>
      <dgm:t>
        <a:bodyPr/>
        <a:lstStyle/>
        <a:p>
          <a:endParaRPr lang="ru-RU"/>
        </a:p>
      </dgm:t>
    </dgm:pt>
    <dgm:pt modelId="{53A45356-F6B1-481C-A977-A3322092F29D}" type="sibTrans" cxnId="{E7D36084-6E53-45E9-AB9F-AC3027A8F004}">
      <dgm:prSet/>
      <dgm:spPr/>
      <dgm:t>
        <a:bodyPr/>
        <a:lstStyle/>
        <a:p>
          <a:endParaRPr lang="ru-RU"/>
        </a:p>
      </dgm:t>
    </dgm:pt>
    <dgm:pt modelId="{3FC1DA66-0703-4891-9DD6-65E1C946DD28}">
      <dgm:prSet phldrT="[Текст]"/>
      <dgm:spPr/>
      <dgm:t>
        <a:bodyPr/>
        <a:lstStyle/>
        <a:p>
          <a:r>
            <a:rPr lang="ru-RU" dirty="0"/>
            <a:t>Ценности</a:t>
          </a:r>
        </a:p>
      </dgm:t>
    </dgm:pt>
    <dgm:pt modelId="{22E4BBEA-E761-43EE-B03B-E876E3487659}" type="parTrans" cxnId="{CBCD8063-19D8-49AB-A42B-034331634E63}">
      <dgm:prSet/>
      <dgm:spPr/>
      <dgm:t>
        <a:bodyPr/>
        <a:lstStyle/>
        <a:p>
          <a:endParaRPr lang="ru-RU"/>
        </a:p>
      </dgm:t>
    </dgm:pt>
    <dgm:pt modelId="{B17C6065-56DF-427D-8430-7B51C28CF3BE}" type="sibTrans" cxnId="{CBCD8063-19D8-49AB-A42B-034331634E63}">
      <dgm:prSet/>
      <dgm:spPr/>
      <dgm:t>
        <a:bodyPr/>
        <a:lstStyle/>
        <a:p>
          <a:endParaRPr lang="ru-RU"/>
        </a:p>
      </dgm:t>
    </dgm:pt>
    <dgm:pt modelId="{61C96386-288C-4CCA-9BFA-6AF0820443A4}">
      <dgm:prSet/>
      <dgm:spPr/>
      <dgm:t>
        <a:bodyPr/>
        <a:lstStyle/>
        <a:p>
          <a:r>
            <a:rPr lang="ru-RU" dirty="0"/>
            <a:t>Оцениваются когнитивным тестом</a:t>
          </a:r>
        </a:p>
      </dgm:t>
    </dgm:pt>
    <dgm:pt modelId="{0A2FF627-3088-4B24-9A9D-3C3F85AD6DA1}" type="parTrans" cxnId="{0220C801-4FA1-4151-9972-F23FD9DB7A59}">
      <dgm:prSet/>
      <dgm:spPr/>
      <dgm:t>
        <a:bodyPr/>
        <a:lstStyle/>
        <a:p>
          <a:endParaRPr lang="ru-RU"/>
        </a:p>
      </dgm:t>
    </dgm:pt>
    <dgm:pt modelId="{9BF8F74D-F0C5-4752-88F2-D4F37FB8F62C}" type="sibTrans" cxnId="{0220C801-4FA1-4151-9972-F23FD9DB7A59}">
      <dgm:prSet/>
      <dgm:spPr/>
      <dgm:t>
        <a:bodyPr/>
        <a:lstStyle/>
        <a:p>
          <a:endParaRPr lang="ru-RU"/>
        </a:p>
      </dgm:t>
    </dgm:pt>
    <dgm:pt modelId="{C68DEDED-A2E8-49C5-B996-C230237F99AF}">
      <dgm:prSet phldrT="[Текст]"/>
      <dgm:spPr/>
      <dgm:t>
        <a:bodyPr/>
        <a:lstStyle/>
        <a:p>
          <a:r>
            <a:rPr lang="ru-RU" dirty="0"/>
            <a:t>Оцениваются анкетой</a:t>
          </a:r>
        </a:p>
      </dgm:t>
    </dgm:pt>
    <dgm:pt modelId="{9BCE197E-C0D7-4482-A598-5228F2F1AF15}" type="parTrans" cxnId="{1BFCC499-8D24-4218-A3BC-3A6F14AE6B94}">
      <dgm:prSet/>
      <dgm:spPr/>
      <dgm:t>
        <a:bodyPr/>
        <a:lstStyle/>
        <a:p>
          <a:endParaRPr lang="ru-RU"/>
        </a:p>
      </dgm:t>
    </dgm:pt>
    <dgm:pt modelId="{8E33667C-04F1-4946-9280-576BE47F7706}" type="sibTrans" cxnId="{1BFCC499-8D24-4218-A3BC-3A6F14AE6B94}">
      <dgm:prSet/>
      <dgm:spPr/>
      <dgm:t>
        <a:bodyPr/>
        <a:lstStyle/>
        <a:p>
          <a:endParaRPr lang="ru-RU"/>
        </a:p>
      </dgm:t>
    </dgm:pt>
    <dgm:pt modelId="{0FE34DCE-6D08-4B90-8492-8E8F009FA775}" type="pres">
      <dgm:prSet presAssocID="{C2642092-3C41-4AEA-B302-1E299BDE37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8225CF-E1D9-4CD2-BB56-333A0022420D}" type="pres">
      <dgm:prSet presAssocID="{925D165E-C611-4F30-A145-D61A9F46FF0F}" presName="vertOne" presStyleCnt="0"/>
      <dgm:spPr/>
    </dgm:pt>
    <dgm:pt modelId="{55D0D05A-E34C-4E7A-8163-9BD61263B7C3}" type="pres">
      <dgm:prSet presAssocID="{925D165E-C611-4F30-A145-D61A9F46FF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EBBA4F-0E09-400B-9BD9-83919877B428}" type="pres">
      <dgm:prSet presAssocID="{925D165E-C611-4F30-A145-D61A9F46FF0F}" presName="parTransOne" presStyleCnt="0"/>
      <dgm:spPr/>
    </dgm:pt>
    <dgm:pt modelId="{09544C68-5C45-4CD5-808C-89BE21EDDE83}" type="pres">
      <dgm:prSet presAssocID="{925D165E-C611-4F30-A145-D61A9F46FF0F}" presName="horzOne" presStyleCnt="0"/>
      <dgm:spPr/>
    </dgm:pt>
    <dgm:pt modelId="{9FA466EC-734C-4AEF-ABF5-8828051AC2EA}" type="pres">
      <dgm:prSet presAssocID="{11831134-1634-46F5-B15B-791A59C963AB}" presName="vertTwo" presStyleCnt="0"/>
      <dgm:spPr/>
    </dgm:pt>
    <dgm:pt modelId="{16FA14D6-AD7D-4558-BF88-730DBDF8BEAB}" type="pres">
      <dgm:prSet presAssocID="{11831134-1634-46F5-B15B-791A59C963AB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6F8C51-A4CC-4C01-A1B5-A4A07E340439}" type="pres">
      <dgm:prSet presAssocID="{11831134-1634-46F5-B15B-791A59C963AB}" presName="parTransTwo" presStyleCnt="0"/>
      <dgm:spPr/>
    </dgm:pt>
    <dgm:pt modelId="{C0BB6931-EA05-445A-980E-4FBEFE4CB571}" type="pres">
      <dgm:prSet presAssocID="{11831134-1634-46F5-B15B-791A59C963AB}" presName="horzTwo" presStyleCnt="0"/>
      <dgm:spPr/>
    </dgm:pt>
    <dgm:pt modelId="{5FDDBAFD-2EFE-41C0-BB81-A4A29B415907}" type="pres">
      <dgm:prSet presAssocID="{11059530-2535-4D7A-8590-3DE5F1BFFDDD}" presName="vertThree" presStyleCnt="0"/>
      <dgm:spPr/>
    </dgm:pt>
    <dgm:pt modelId="{40DA41CE-B7F5-479F-829D-24054D6A7955}" type="pres">
      <dgm:prSet presAssocID="{11059530-2535-4D7A-8590-3DE5F1BFFDDD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6F265A-5B5F-4E0A-B1F2-6CC8AD137024}" type="pres">
      <dgm:prSet presAssocID="{11059530-2535-4D7A-8590-3DE5F1BFFDDD}" presName="horzThree" presStyleCnt="0"/>
      <dgm:spPr/>
    </dgm:pt>
    <dgm:pt modelId="{3209C4EB-36B1-4391-A1CD-5D6DDFC76FCF}" type="pres">
      <dgm:prSet presAssocID="{6894406C-10B4-4B5A-8415-C02578CC2EBC}" presName="sibSpaceTwo" presStyleCnt="0"/>
      <dgm:spPr/>
    </dgm:pt>
    <dgm:pt modelId="{EF7D3DB5-77BE-4154-A9EA-501BF55C03DD}" type="pres">
      <dgm:prSet presAssocID="{43D3EE96-8C31-4C25-BF6A-8FB54E0C3DA1}" presName="vertTwo" presStyleCnt="0"/>
      <dgm:spPr/>
    </dgm:pt>
    <dgm:pt modelId="{5FA6B13C-7411-43E3-ABA7-A0DF86E95A89}" type="pres">
      <dgm:prSet presAssocID="{43D3EE96-8C31-4C25-BF6A-8FB54E0C3DA1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817780-1B21-4751-BD2D-FF4E26A2BC66}" type="pres">
      <dgm:prSet presAssocID="{43D3EE96-8C31-4C25-BF6A-8FB54E0C3DA1}" presName="parTransTwo" presStyleCnt="0"/>
      <dgm:spPr/>
    </dgm:pt>
    <dgm:pt modelId="{898C8462-E650-4D86-B031-1B1FF5CD4B98}" type="pres">
      <dgm:prSet presAssocID="{43D3EE96-8C31-4C25-BF6A-8FB54E0C3DA1}" presName="horzTwo" presStyleCnt="0"/>
      <dgm:spPr/>
    </dgm:pt>
    <dgm:pt modelId="{29AC9652-0973-4303-A7F0-8B86EBB9973D}" type="pres">
      <dgm:prSet presAssocID="{61C96386-288C-4CCA-9BFA-6AF0820443A4}" presName="vertThree" presStyleCnt="0"/>
      <dgm:spPr/>
    </dgm:pt>
    <dgm:pt modelId="{F0A0BF1B-EA59-4B6B-BAC9-79773BF09126}" type="pres">
      <dgm:prSet presAssocID="{61C96386-288C-4CCA-9BFA-6AF0820443A4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4BFA57-1A8B-4134-BCF3-9F9CEA409B28}" type="pres">
      <dgm:prSet presAssocID="{61C96386-288C-4CCA-9BFA-6AF0820443A4}" presName="horzThree" presStyleCnt="0"/>
      <dgm:spPr/>
    </dgm:pt>
    <dgm:pt modelId="{2A7A7244-9C6A-4E5A-B74F-FB7C485830D2}" type="pres">
      <dgm:prSet presAssocID="{7B3C6598-3E89-4113-A2E5-DF289AB4AC65}" presName="sibSpaceTwo" presStyleCnt="0"/>
      <dgm:spPr/>
    </dgm:pt>
    <dgm:pt modelId="{3F1B5FEA-6F8E-42DA-8950-62C3729DE638}" type="pres">
      <dgm:prSet presAssocID="{45AEEF98-FB32-458F-8D3A-97125EBD191B}" presName="vertTwo" presStyleCnt="0"/>
      <dgm:spPr/>
    </dgm:pt>
    <dgm:pt modelId="{8BD17B6C-FE62-4328-AFC2-D918C3AFA257}" type="pres">
      <dgm:prSet presAssocID="{45AEEF98-FB32-458F-8D3A-97125EBD191B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D2D02C-114E-4580-A560-54FF62BFDACB}" type="pres">
      <dgm:prSet presAssocID="{45AEEF98-FB32-458F-8D3A-97125EBD191B}" presName="parTransTwo" presStyleCnt="0"/>
      <dgm:spPr/>
    </dgm:pt>
    <dgm:pt modelId="{89FD4C39-DA0A-4018-846D-DC8615E4AC6F}" type="pres">
      <dgm:prSet presAssocID="{45AEEF98-FB32-458F-8D3A-97125EBD191B}" presName="horzTwo" presStyleCnt="0"/>
      <dgm:spPr/>
    </dgm:pt>
    <dgm:pt modelId="{464A5C82-4F68-4E69-97E6-81B344250BE9}" type="pres">
      <dgm:prSet presAssocID="{C68DEDED-A2E8-49C5-B996-C230237F99AF}" presName="vertThree" presStyleCnt="0"/>
      <dgm:spPr/>
    </dgm:pt>
    <dgm:pt modelId="{960DA52D-769A-43F7-9479-629A671F9D77}" type="pres">
      <dgm:prSet presAssocID="{C68DEDED-A2E8-49C5-B996-C230237F99AF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39E107-6EEF-420D-B1D3-56D5707665A4}" type="pres">
      <dgm:prSet presAssocID="{C68DEDED-A2E8-49C5-B996-C230237F99AF}" presName="horzThree" presStyleCnt="0"/>
      <dgm:spPr/>
    </dgm:pt>
    <dgm:pt modelId="{62C1D18A-8A20-4D8A-945F-320A6489029D}" type="pres">
      <dgm:prSet presAssocID="{53A45356-F6B1-481C-A977-A3322092F29D}" presName="sibSpaceTwo" presStyleCnt="0"/>
      <dgm:spPr/>
    </dgm:pt>
    <dgm:pt modelId="{331809FF-BA4A-4CB9-8BBD-5453CF9A3F3E}" type="pres">
      <dgm:prSet presAssocID="{3FC1DA66-0703-4891-9DD6-65E1C946DD28}" presName="vertTwo" presStyleCnt="0"/>
      <dgm:spPr/>
    </dgm:pt>
    <dgm:pt modelId="{D5D79EE7-E951-45AD-AD21-C1C8B68BCF5A}" type="pres">
      <dgm:prSet presAssocID="{3FC1DA66-0703-4891-9DD6-65E1C946DD28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DF1FF8-9B56-45B7-BC47-4572D7129F28}" type="pres">
      <dgm:prSet presAssocID="{3FC1DA66-0703-4891-9DD6-65E1C946DD28}" presName="parTransTwo" presStyleCnt="0"/>
      <dgm:spPr/>
    </dgm:pt>
    <dgm:pt modelId="{1A5448FB-69A6-41E5-9D6D-3CEB0A1E8DA2}" type="pres">
      <dgm:prSet presAssocID="{3FC1DA66-0703-4891-9DD6-65E1C946DD28}" presName="horzTwo" presStyleCnt="0"/>
      <dgm:spPr/>
    </dgm:pt>
    <dgm:pt modelId="{86028979-65DB-40DD-A4AA-812E7134C4FC}" type="pres">
      <dgm:prSet presAssocID="{FF249B6E-077D-4810-99D9-2F05053C1DD4}" presName="vertThree" presStyleCnt="0"/>
      <dgm:spPr/>
    </dgm:pt>
    <dgm:pt modelId="{07DA6A73-AD48-4070-B0F2-54BA6C3A561B}" type="pres">
      <dgm:prSet presAssocID="{FF249B6E-077D-4810-99D9-2F05053C1DD4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31C23E-E794-41CA-8905-7384B1687E68}" type="pres">
      <dgm:prSet presAssocID="{FF249B6E-077D-4810-99D9-2F05053C1DD4}" presName="horzThree" presStyleCnt="0"/>
      <dgm:spPr/>
    </dgm:pt>
  </dgm:ptLst>
  <dgm:cxnLst>
    <dgm:cxn modelId="{6DDF5621-7D37-4B0F-AB62-FF567556FAA1}" type="presOf" srcId="{3FC1DA66-0703-4891-9DD6-65E1C946DD28}" destId="{D5D79EE7-E951-45AD-AD21-C1C8B68BCF5A}" srcOrd="0" destOrd="0" presId="urn:microsoft.com/office/officeart/2005/8/layout/hierarchy4"/>
    <dgm:cxn modelId="{CA010E23-348C-480D-809C-A3CD5F796D96}" srcId="{11831134-1634-46F5-B15B-791A59C963AB}" destId="{11059530-2535-4D7A-8590-3DE5F1BFFDDD}" srcOrd="0" destOrd="0" parTransId="{2BC8D5EC-C1D1-45FA-AB5E-EFB4F89292AE}" sibTransId="{BB4C6912-51E2-4A75-AB3B-555A1398B971}"/>
    <dgm:cxn modelId="{0220C801-4FA1-4151-9972-F23FD9DB7A59}" srcId="{43D3EE96-8C31-4C25-BF6A-8FB54E0C3DA1}" destId="{61C96386-288C-4CCA-9BFA-6AF0820443A4}" srcOrd="0" destOrd="0" parTransId="{0A2FF627-3088-4B24-9A9D-3C3F85AD6DA1}" sibTransId="{9BF8F74D-F0C5-4752-88F2-D4F37FB8F62C}"/>
    <dgm:cxn modelId="{AE0FD63F-81C7-41D4-9689-C0B5990EC5EE}" type="presOf" srcId="{C68DEDED-A2E8-49C5-B996-C230237F99AF}" destId="{960DA52D-769A-43F7-9479-629A671F9D77}" srcOrd="0" destOrd="0" presId="urn:microsoft.com/office/officeart/2005/8/layout/hierarchy4"/>
    <dgm:cxn modelId="{064C7709-3ADF-45B8-AD64-A53977BEB823}" srcId="{925D165E-C611-4F30-A145-D61A9F46FF0F}" destId="{43D3EE96-8C31-4C25-BF6A-8FB54E0C3DA1}" srcOrd="1" destOrd="0" parTransId="{0E66E235-9612-4133-9947-80E1A7001663}" sibTransId="{7B3C6598-3E89-4113-A2E5-DF289AB4AC65}"/>
    <dgm:cxn modelId="{16AD054A-4ACC-4DEA-BEBB-40594E3B4F47}" srcId="{3FC1DA66-0703-4891-9DD6-65E1C946DD28}" destId="{FF249B6E-077D-4810-99D9-2F05053C1DD4}" srcOrd="0" destOrd="0" parTransId="{9D2A87F9-80CA-4918-863F-86C6151F8EC2}" sibTransId="{81A4E83B-0BD9-4D58-8E9F-C0B4724236A7}"/>
    <dgm:cxn modelId="{7BB7EF63-746E-4075-B8D6-0C09C2E95C4C}" type="presOf" srcId="{11831134-1634-46F5-B15B-791A59C963AB}" destId="{16FA14D6-AD7D-4558-BF88-730DBDF8BEAB}" srcOrd="0" destOrd="0" presId="urn:microsoft.com/office/officeart/2005/8/layout/hierarchy4"/>
    <dgm:cxn modelId="{CBCD8063-19D8-49AB-A42B-034331634E63}" srcId="{925D165E-C611-4F30-A145-D61A9F46FF0F}" destId="{3FC1DA66-0703-4891-9DD6-65E1C946DD28}" srcOrd="3" destOrd="0" parTransId="{22E4BBEA-E761-43EE-B03B-E876E3487659}" sibTransId="{B17C6065-56DF-427D-8430-7B51C28CF3BE}"/>
    <dgm:cxn modelId="{35409863-B68C-405E-81E1-5A7B3E208333}" type="presOf" srcId="{43D3EE96-8C31-4C25-BF6A-8FB54E0C3DA1}" destId="{5FA6B13C-7411-43E3-ABA7-A0DF86E95A89}" srcOrd="0" destOrd="0" presId="urn:microsoft.com/office/officeart/2005/8/layout/hierarchy4"/>
    <dgm:cxn modelId="{9D143AE5-62BC-4C07-B044-65A76E23B0FA}" type="presOf" srcId="{61C96386-288C-4CCA-9BFA-6AF0820443A4}" destId="{F0A0BF1B-EA59-4B6B-BAC9-79773BF09126}" srcOrd="0" destOrd="0" presId="urn:microsoft.com/office/officeart/2005/8/layout/hierarchy4"/>
    <dgm:cxn modelId="{DE49DE2D-E88B-403E-9621-01165C3418F5}" srcId="{925D165E-C611-4F30-A145-D61A9F46FF0F}" destId="{11831134-1634-46F5-B15B-791A59C963AB}" srcOrd="0" destOrd="0" parTransId="{C50555EC-EDC5-458D-98E0-8A30E6277A5A}" sibTransId="{6894406C-10B4-4B5A-8415-C02578CC2EBC}"/>
    <dgm:cxn modelId="{CE8E16D2-2F06-44F0-B614-E0266D1F399F}" type="presOf" srcId="{45AEEF98-FB32-458F-8D3A-97125EBD191B}" destId="{8BD17B6C-FE62-4328-AFC2-D918C3AFA257}" srcOrd="0" destOrd="0" presId="urn:microsoft.com/office/officeart/2005/8/layout/hierarchy4"/>
    <dgm:cxn modelId="{1BFCC499-8D24-4218-A3BC-3A6F14AE6B94}" srcId="{45AEEF98-FB32-458F-8D3A-97125EBD191B}" destId="{C68DEDED-A2E8-49C5-B996-C230237F99AF}" srcOrd="0" destOrd="0" parTransId="{9BCE197E-C0D7-4482-A598-5228F2F1AF15}" sibTransId="{8E33667C-04F1-4946-9280-576BE47F7706}"/>
    <dgm:cxn modelId="{E7D36084-6E53-45E9-AB9F-AC3027A8F004}" srcId="{925D165E-C611-4F30-A145-D61A9F46FF0F}" destId="{45AEEF98-FB32-458F-8D3A-97125EBD191B}" srcOrd="2" destOrd="0" parTransId="{2557241F-54CD-4F02-B407-623AF6EA4241}" sibTransId="{53A45356-F6B1-481C-A977-A3322092F29D}"/>
    <dgm:cxn modelId="{E3D6DA0F-0098-479C-BBC0-9652A90F1FF1}" srcId="{C2642092-3C41-4AEA-B302-1E299BDE3733}" destId="{925D165E-C611-4F30-A145-D61A9F46FF0F}" srcOrd="0" destOrd="0" parTransId="{03269E37-AB1F-4B4C-9A83-FCF13479CC6D}" sibTransId="{3E49E04A-D4FA-46EC-AD62-34446575A702}"/>
    <dgm:cxn modelId="{669BFED7-0B1B-4284-A704-330F3DBB67BF}" type="presOf" srcId="{FF249B6E-077D-4810-99D9-2F05053C1DD4}" destId="{07DA6A73-AD48-4070-B0F2-54BA6C3A561B}" srcOrd="0" destOrd="0" presId="urn:microsoft.com/office/officeart/2005/8/layout/hierarchy4"/>
    <dgm:cxn modelId="{8F9B7952-4F2D-406B-9E27-CD419B7E3FEE}" type="presOf" srcId="{925D165E-C611-4F30-A145-D61A9F46FF0F}" destId="{55D0D05A-E34C-4E7A-8163-9BD61263B7C3}" srcOrd="0" destOrd="0" presId="urn:microsoft.com/office/officeart/2005/8/layout/hierarchy4"/>
    <dgm:cxn modelId="{6BC4DAE1-BF49-434F-8127-79BFA147E8B7}" type="presOf" srcId="{C2642092-3C41-4AEA-B302-1E299BDE3733}" destId="{0FE34DCE-6D08-4B90-8492-8E8F009FA775}" srcOrd="0" destOrd="0" presId="urn:microsoft.com/office/officeart/2005/8/layout/hierarchy4"/>
    <dgm:cxn modelId="{12D4E602-07EB-474E-B627-02B40914930D}" type="presOf" srcId="{11059530-2535-4D7A-8590-3DE5F1BFFDDD}" destId="{40DA41CE-B7F5-479F-829D-24054D6A7955}" srcOrd="0" destOrd="0" presId="urn:microsoft.com/office/officeart/2005/8/layout/hierarchy4"/>
    <dgm:cxn modelId="{7C32C071-39D9-45DB-B9B4-7F5E516A95E0}" type="presParOf" srcId="{0FE34DCE-6D08-4B90-8492-8E8F009FA775}" destId="{168225CF-E1D9-4CD2-BB56-333A0022420D}" srcOrd="0" destOrd="0" presId="urn:microsoft.com/office/officeart/2005/8/layout/hierarchy4"/>
    <dgm:cxn modelId="{B2562E37-D15E-4E12-B051-F11C980DD05C}" type="presParOf" srcId="{168225CF-E1D9-4CD2-BB56-333A0022420D}" destId="{55D0D05A-E34C-4E7A-8163-9BD61263B7C3}" srcOrd="0" destOrd="0" presId="urn:microsoft.com/office/officeart/2005/8/layout/hierarchy4"/>
    <dgm:cxn modelId="{6A0E312A-6408-4529-9B62-A4A0B11CB544}" type="presParOf" srcId="{168225CF-E1D9-4CD2-BB56-333A0022420D}" destId="{7BEBBA4F-0E09-400B-9BD9-83919877B428}" srcOrd="1" destOrd="0" presId="urn:microsoft.com/office/officeart/2005/8/layout/hierarchy4"/>
    <dgm:cxn modelId="{4F07BFA2-AF23-4962-A106-F63D73EC35D0}" type="presParOf" srcId="{168225CF-E1D9-4CD2-BB56-333A0022420D}" destId="{09544C68-5C45-4CD5-808C-89BE21EDDE83}" srcOrd="2" destOrd="0" presId="urn:microsoft.com/office/officeart/2005/8/layout/hierarchy4"/>
    <dgm:cxn modelId="{B8034B62-F135-4424-A91D-89E253F33F32}" type="presParOf" srcId="{09544C68-5C45-4CD5-808C-89BE21EDDE83}" destId="{9FA466EC-734C-4AEF-ABF5-8828051AC2EA}" srcOrd="0" destOrd="0" presId="urn:microsoft.com/office/officeart/2005/8/layout/hierarchy4"/>
    <dgm:cxn modelId="{09EA58A9-17BC-4493-BDBF-178D017EDB72}" type="presParOf" srcId="{9FA466EC-734C-4AEF-ABF5-8828051AC2EA}" destId="{16FA14D6-AD7D-4558-BF88-730DBDF8BEAB}" srcOrd="0" destOrd="0" presId="urn:microsoft.com/office/officeart/2005/8/layout/hierarchy4"/>
    <dgm:cxn modelId="{0338CC24-C047-4B5F-8CC6-3FB9F0B90C66}" type="presParOf" srcId="{9FA466EC-734C-4AEF-ABF5-8828051AC2EA}" destId="{216F8C51-A4CC-4C01-A1B5-A4A07E340439}" srcOrd="1" destOrd="0" presId="urn:microsoft.com/office/officeart/2005/8/layout/hierarchy4"/>
    <dgm:cxn modelId="{FC0B5186-C3BD-4C2E-B476-D38A699B7CEB}" type="presParOf" srcId="{9FA466EC-734C-4AEF-ABF5-8828051AC2EA}" destId="{C0BB6931-EA05-445A-980E-4FBEFE4CB571}" srcOrd="2" destOrd="0" presId="urn:microsoft.com/office/officeart/2005/8/layout/hierarchy4"/>
    <dgm:cxn modelId="{8A2E6F78-87AD-40D2-88AA-D62D751D2185}" type="presParOf" srcId="{C0BB6931-EA05-445A-980E-4FBEFE4CB571}" destId="{5FDDBAFD-2EFE-41C0-BB81-A4A29B415907}" srcOrd="0" destOrd="0" presId="urn:microsoft.com/office/officeart/2005/8/layout/hierarchy4"/>
    <dgm:cxn modelId="{A03FE9E7-207C-4D66-AD59-06D396C51177}" type="presParOf" srcId="{5FDDBAFD-2EFE-41C0-BB81-A4A29B415907}" destId="{40DA41CE-B7F5-479F-829D-24054D6A7955}" srcOrd="0" destOrd="0" presId="urn:microsoft.com/office/officeart/2005/8/layout/hierarchy4"/>
    <dgm:cxn modelId="{1E3164D7-7766-4547-9779-89BC5C40A413}" type="presParOf" srcId="{5FDDBAFD-2EFE-41C0-BB81-A4A29B415907}" destId="{9C6F265A-5B5F-4E0A-B1F2-6CC8AD137024}" srcOrd="1" destOrd="0" presId="urn:microsoft.com/office/officeart/2005/8/layout/hierarchy4"/>
    <dgm:cxn modelId="{AA0D9D66-C6EE-4C96-8CBF-F168F39A5DC2}" type="presParOf" srcId="{09544C68-5C45-4CD5-808C-89BE21EDDE83}" destId="{3209C4EB-36B1-4391-A1CD-5D6DDFC76FCF}" srcOrd="1" destOrd="0" presId="urn:microsoft.com/office/officeart/2005/8/layout/hierarchy4"/>
    <dgm:cxn modelId="{FB014C26-1866-4D2F-9292-7E40B1DC426D}" type="presParOf" srcId="{09544C68-5C45-4CD5-808C-89BE21EDDE83}" destId="{EF7D3DB5-77BE-4154-A9EA-501BF55C03DD}" srcOrd="2" destOrd="0" presId="urn:microsoft.com/office/officeart/2005/8/layout/hierarchy4"/>
    <dgm:cxn modelId="{95A8B3DF-24A6-458F-9643-D5CB7F4BDF59}" type="presParOf" srcId="{EF7D3DB5-77BE-4154-A9EA-501BF55C03DD}" destId="{5FA6B13C-7411-43E3-ABA7-A0DF86E95A89}" srcOrd="0" destOrd="0" presId="urn:microsoft.com/office/officeart/2005/8/layout/hierarchy4"/>
    <dgm:cxn modelId="{9C85D480-E9CD-438C-968E-43D2995A51E0}" type="presParOf" srcId="{EF7D3DB5-77BE-4154-A9EA-501BF55C03DD}" destId="{E7817780-1B21-4751-BD2D-FF4E26A2BC66}" srcOrd="1" destOrd="0" presId="urn:microsoft.com/office/officeart/2005/8/layout/hierarchy4"/>
    <dgm:cxn modelId="{8C475739-5169-4184-8F1A-C938CCC82632}" type="presParOf" srcId="{EF7D3DB5-77BE-4154-A9EA-501BF55C03DD}" destId="{898C8462-E650-4D86-B031-1B1FF5CD4B98}" srcOrd="2" destOrd="0" presId="urn:microsoft.com/office/officeart/2005/8/layout/hierarchy4"/>
    <dgm:cxn modelId="{298D3F5E-B2E5-43E7-B274-9924BE828082}" type="presParOf" srcId="{898C8462-E650-4D86-B031-1B1FF5CD4B98}" destId="{29AC9652-0973-4303-A7F0-8B86EBB9973D}" srcOrd="0" destOrd="0" presId="urn:microsoft.com/office/officeart/2005/8/layout/hierarchy4"/>
    <dgm:cxn modelId="{95080AF0-CCEE-48B2-9962-E474DD2BB245}" type="presParOf" srcId="{29AC9652-0973-4303-A7F0-8B86EBB9973D}" destId="{F0A0BF1B-EA59-4B6B-BAC9-79773BF09126}" srcOrd="0" destOrd="0" presId="urn:microsoft.com/office/officeart/2005/8/layout/hierarchy4"/>
    <dgm:cxn modelId="{2A3892A0-579B-400E-903A-1828F6C7F99F}" type="presParOf" srcId="{29AC9652-0973-4303-A7F0-8B86EBB9973D}" destId="{B54BFA57-1A8B-4134-BCF3-9F9CEA409B28}" srcOrd="1" destOrd="0" presId="urn:microsoft.com/office/officeart/2005/8/layout/hierarchy4"/>
    <dgm:cxn modelId="{D36F7AB2-AB36-4601-B0E5-EE2117EF9202}" type="presParOf" srcId="{09544C68-5C45-4CD5-808C-89BE21EDDE83}" destId="{2A7A7244-9C6A-4E5A-B74F-FB7C485830D2}" srcOrd="3" destOrd="0" presId="urn:microsoft.com/office/officeart/2005/8/layout/hierarchy4"/>
    <dgm:cxn modelId="{5097ECF6-647B-4F42-B1AF-8131C9AF0265}" type="presParOf" srcId="{09544C68-5C45-4CD5-808C-89BE21EDDE83}" destId="{3F1B5FEA-6F8E-42DA-8950-62C3729DE638}" srcOrd="4" destOrd="0" presId="urn:microsoft.com/office/officeart/2005/8/layout/hierarchy4"/>
    <dgm:cxn modelId="{0DED1585-BD2F-43A6-8EE3-5D5E213CB62B}" type="presParOf" srcId="{3F1B5FEA-6F8E-42DA-8950-62C3729DE638}" destId="{8BD17B6C-FE62-4328-AFC2-D918C3AFA257}" srcOrd="0" destOrd="0" presId="urn:microsoft.com/office/officeart/2005/8/layout/hierarchy4"/>
    <dgm:cxn modelId="{ABBC3616-ED92-43D3-AF64-D4F8FDF3724A}" type="presParOf" srcId="{3F1B5FEA-6F8E-42DA-8950-62C3729DE638}" destId="{6BD2D02C-114E-4580-A560-54FF62BFDACB}" srcOrd="1" destOrd="0" presId="urn:microsoft.com/office/officeart/2005/8/layout/hierarchy4"/>
    <dgm:cxn modelId="{1CA8BCCE-E666-4289-B6DD-B33CBCD21A2B}" type="presParOf" srcId="{3F1B5FEA-6F8E-42DA-8950-62C3729DE638}" destId="{89FD4C39-DA0A-4018-846D-DC8615E4AC6F}" srcOrd="2" destOrd="0" presId="urn:microsoft.com/office/officeart/2005/8/layout/hierarchy4"/>
    <dgm:cxn modelId="{1E59187C-58A3-4B94-9984-1A767DC95C57}" type="presParOf" srcId="{89FD4C39-DA0A-4018-846D-DC8615E4AC6F}" destId="{464A5C82-4F68-4E69-97E6-81B344250BE9}" srcOrd="0" destOrd="0" presId="urn:microsoft.com/office/officeart/2005/8/layout/hierarchy4"/>
    <dgm:cxn modelId="{B9168F5D-461F-4620-9B7B-B6EEF61B7728}" type="presParOf" srcId="{464A5C82-4F68-4E69-97E6-81B344250BE9}" destId="{960DA52D-769A-43F7-9479-629A671F9D77}" srcOrd="0" destOrd="0" presId="urn:microsoft.com/office/officeart/2005/8/layout/hierarchy4"/>
    <dgm:cxn modelId="{C32A8E83-1683-4637-A78E-8F44822C608F}" type="presParOf" srcId="{464A5C82-4F68-4E69-97E6-81B344250BE9}" destId="{D039E107-6EEF-420D-B1D3-56D5707665A4}" srcOrd="1" destOrd="0" presId="urn:microsoft.com/office/officeart/2005/8/layout/hierarchy4"/>
    <dgm:cxn modelId="{57C6BC20-4567-4E19-AA41-94331A7C8201}" type="presParOf" srcId="{09544C68-5C45-4CD5-808C-89BE21EDDE83}" destId="{62C1D18A-8A20-4D8A-945F-320A6489029D}" srcOrd="5" destOrd="0" presId="urn:microsoft.com/office/officeart/2005/8/layout/hierarchy4"/>
    <dgm:cxn modelId="{B22E6785-83AA-4DA3-BAFA-758FA4D166CA}" type="presParOf" srcId="{09544C68-5C45-4CD5-808C-89BE21EDDE83}" destId="{331809FF-BA4A-4CB9-8BBD-5453CF9A3F3E}" srcOrd="6" destOrd="0" presId="urn:microsoft.com/office/officeart/2005/8/layout/hierarchy4"/>
    <dgm:cxn modelId="{D24DC69B-6546-4126-B572-4C5FEBE3955C}" type="presParOf" srcId="{331809FF-BA4A-4CB9-8BBD-5453CF9A3F3E}" destId="{D5D79EE7-E951-45AD-AD21-C1C8B68BCF5A}" srcOrd="0" destOrd="0" presId="urn:microsoft.com/office/officeart/2005/8/layout/hierarchy4"/>
    <dgm:cxn modelId="{EE9EDDDF-3286-4A68-8DD0-D34FA565C630}" type="presParOf" srcId="{331809FF-BA4A-4CB9-8BBD-5453CF9A3F3E}" destId="{F4DF1FF8-9B56-45B7-BC47-4572D7129F28}" srcOrd="1" destOrd="0" presId="urn:microsoft.com/office/officeart/2005/8/layout/hierarchy4"/>
    <dgm:cxn modelId="{0BF1CDAC-34DD-404C-9438-20F1103D3556}" type="presParOf" srcId="{331809FF-BA4A-4CB9-8BBD-5453CF9A3F3E}" destId="{1A5448FB-69A6-41E5-9D6D-3CEB0A1E8DA2}" srcOrd="2" destOrd="0" presId="urn:microsoft.com/office/officeart/2005/8/layout/hierarchy4"/>
    <dgm:cxn modelId="{730BD1A6-0022-4A60-9755-FC223EC43AD0}" type="presParOf" srcId="{1A5448FB-69A6-41E5-9D6D-3CEB0A1E8DA2}" destId="{86028979-65DB-40DD-A4AA-812E7134C4FC}" srcOrd="0" destOrd="0" presId="urn:microsoft.com/office/officeart/2005/8/layout/hierarchy4"/>
    <dgm:cxn modelId="{844C0195-6850-42A1-A24B-DD9259912A30}" type="presParOf" srcId="{86028979-65DB-40DD-A4AA-812E7134C4FC}" destId="{07DA6A73-AD48-4070-B0F2-54BA6C3A561B}" srcOrd="0" destOrd="0" presId="urn:microsoft.com/office/officeart/2005/8/layout/hierarchy4"/>
    <dgm:cxn modelId="{1F5B9828-FED1-4E8C-BA8E-004A6F889303}" type="presParOf" srcId="{86028979-65DB-40DD-A4AA-812E7134C4FC}" destId="{3131C23E-E794-41CA-8905-7384B1687E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2C604-D115-46ED-8954-07EE9091DD92}">
      <dsp:nvSpPr>
        <dsp:cNvPr id="0" name=""/>
        <dsp:cNvSpPr/>
      </dsp:nvSpPr>
      <dsp:spPr>
        <a:xfrm rot="21300000">
          <a:off x="9213" y="928562"/>
          <a:ext cx="2983920" cy="341703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A8790-F245-4B15-BBCD-A81F6A41AF32}">
      <dsp:nvSpPr>
        <dsp:cNvPr id="0" name=""/>
        <dsp:cNvSpPr/>
      </dsp:nvSpPr>
      <dsp:spPr>
        <a:xfrm>
          <a:off x="711141" y="354362"/>
          <a:ext cx="198983" cy="703594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05E27-43A3-4692-B29B-B09F17E0951C}">
      <dsp:nvSpPr>
        <dsp:cNvPr id="0" name=""/>
        <dsp:cNvSpPr/>
      </dsp:nvSpPr>
      <dsp:spPr>
        <a:xfrm>
          <a:off x="784333" y="0"/>
          <a:ext cx="2574572" cy="118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Неразличение источников </a:t>
          </a:r>
          <a:endParaRPr lang="ru-RU" sz="2000" kern="1200" dirty="0"/>
        </a:p>
      </dsp:txBody>
      <dsp:txXfrm>
        <a:off x="784333" y="0"/>
        <a:ext cx="2574572" cy="1186348"/>
      </dsp:txXfrm>
    </dsp:sp>
    <dsp:sp modelId="{D65E6BD9-2FA5-4014-A04E-3B7A3A754956}">
      <dsp:nvSpPr>
        <dsp:cNvPr id="0" name=""/>
        <dsp:cNvSpPr/>
      </dsp:nvSpPr>
      <dsp:spPr>
        <a:xfrm>
          <a:off x="2597160" y="1183427"/>
          <a:ext cx="232120" cy="779430"/>
        </a:xfrm>
        <a:prstGeom prst="upArrow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64292-F830-4320-9872-6E3BB570585F}">
      <dsp:nvSpPr>
        <dsp:cNvPr id="0" name=""/>
        <dsp:cNvSpPr/>
      </dsp:nvSpPr>
      <dsp:spPr>
        <a:xfrm>
          <a:off x="-285352" y="1072034"/>
          <a:ext cx="3002347" cy="118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FF0000"/>
              </a:solidFill>
            </a:rPr>
            <a:t>Работа с множественным электронным и печатным текстом</a:t>
          </a:r>
        </a:p>
      </dsp:txBody>
      <dsp:txXfrm>
        <a:off x="-285352" y="1072034"/>
        <a:ext cx="3002347" cy="1186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2C604-D115-46ED-8954-07EE9091DD92}">
      <dsp:nvSpPr>
        <dsp:cNvPr id="0" name=""/>
        <dsp:cNvSpPr/>
      </dsp:nvSpPr>
      <dsp:spPr>
        <a:xfrm rot="21300000">
          <a:off x="8215" y="601454"/>
          <a:ext cx="2660648" cy="304684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A8790-F245-4B15-BBCD-A81F6A41AF32}">
      <dsp:nvSpPr>
        <dsp:cNvPr id="0" name=""/>
        <dsp:cNvSpPr/>
      </dsp:nvSpPr>
      <dsp:spPr>
        <a:xfrm>
          <a:off x="624015" y="319992"/>
          <a:ext cx="197592" cy="391424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05E27-43A3-4692-B29B-B09F17E0951C}">
      <dsp:nvSpPr>
        <dsp:cNvPr id="0" name=""/>
        <dsp:cNvSpPr/>
      </dsp:nvSpPr>
      <dsp:spPr>
        <a:xfrm>
          <a:off x="699360" y="0"/>
          <a:ext cx="2295648" cy="866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Следование стереотипам</a:t>
          </a:r>
          <a:endParaRPr lang="ru-RU" sz="2000" kern="1200" dirty="0"/>
        </a:p>
      </dsp:txBody>
      <dsp:txXfrm>
        <a:off x="699360" y="0"/>
        <a:ext cx="2295648" cy="866383"/>
      </dsp:txXfrm>
    </dsp:sp>
    <dsp:sp modelId="{D65E6BD9-2FA5-4014-A04E-3B7A3A754956}">
      <dsp:nvSpPr>
        <dsp:cNvPr id="0" name=""/>
        <dsp:cNvSpPr/>
      </dsp:nvSpPr>
      <dsp:spPr>
        <a:xfrm>
          <a:off x="2140684" y="789490"/>
          <a:ext cx="206282" cy="484811"/>
        </a:xfrm>
        <a:prstGeom prst="upArrow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64292-F830-4320-9872-6E3BB570585F}">
      <dsp:nvSpPr>
        <dsp:cNvPr id="0" name=""/>
        <dsp:cNvSpPr/>
      </dsp:nvSpPr>
      <dsp:spPr>
        <a:xfrm>
          <a:off x="0" y="1136407"/>
          <a:ext cx="2677079" cy="986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FF000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Работа </a:t>
          </a:r>
          <a:endParaRPr lang="ru-RU" sz="2000" b="1" kern="1200" dirty="0">
            <a:solidFill>
              <a:srgbClr val="FF000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FF0000"/>
              </a:solidFill>
            </a:rPr>
            <a:t>с текстами, в которых представлены различные точки зрения на проблему</a:t>
          </a:r>
        </a:p>
      </dsp:txBody>
      <dsp:txXfrm>
        <a:off x="0" y="1136407"/>
        <a:ext cx="2677079" cy="986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2C604-D115-46ED-8954-07EE9091DD92}">
      <dsp:nvSpPr>
        <dsp:cNvPr id="0" name=""/>
        <dsp:cNvSpPr/>
      </dsp:nvSpPr>
      <dsp:spPr>
        <a:xfrm rot="21300000">
          <a:off x="10235" y="716965"/>
          <a:ext cx="3314868" cy="379602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A8790-F245-4B15-BBCD-A81F6A41AF32}">
      <dsp:nvSpPr>
        <dsp:cNvPr id="0" name=""/>
        <dsp:cNvSpPr/>
      </dsp:nvSpPr>
      <dsp:spPr>
        <a:xfrm>
          <a:off x="814900" y="336982"/>
          <a:ext cx="171282" cy="594125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05E27-43A3-4692-B29B-B09F17E0951C}">
      <dsp:nvSpPr>
        <dsp:cNvPr id="0" name=""/>
        <dsp:cNvSpPr/>
      </dsp:nvSpPr>
      <dsp:spPr>
        <a:xfrm>
          <a:off x="1163851" y="324533"/>
          <a:ext cx="2275064" cy="416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«Потеря» границ вопроса</a:t>
          </a:r>
          <a:endParaRPr lang="ru-RU" sz="2000" kern="1200" dirty="0"/>
        </a:p>
      </dsp:txBody>
      <dsp:txXfrm>
        <a:off x="1163851" y="324533"/>
        <a:ext cx="2275064" cy="416129"/>
      </dsp:txXfrm>
    </dsp:sp>
    <dsp:sp modelId="{D65E6BD9-2FA5-4014-A04E-3B7A3A754956}">
      <dsp:nvSpPr>
        <dsp:cNvPr id="0" name=""/>
        <dsp:cNvSpPr/>
      </dsp:nvSpPr>
      <dsp:spPr>
        <a:xfrm>
          <a:off x="2994859" y="1030907"/>
          <a:ext cx="201411" cy="709197"/>
        </a:xfrm>
        <a:prstGeom prst="upArrow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64292-F830-4320-9872-6E3BB570585F}">
      <dsp:nvSpPr>
        <dsp:cNvPr id="0" name=""/>
        <dsp:cNvSpPr/>
      </dsp:nvSpPr>
      <dsp:spPr>
        <a:xfrm>
          <a:off x="-212799" y="990592"/>
          <a:ext cx="3335339" cy="1065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>
              <a:solidFill>
                <a:srgbClr val="FF0000"/>
              </a:solidFill>
            </a:rPr>
            <a:t>Задания на </a:t>
          </a:r>
          <a:r>
            <a:rPr lang="ru-RU" sz="2000" b="1" kern="1200" dirty="0" err="1">
              <a:solidFill>
                <a:srgbClr val="FF0000"/>
              </a:solidFill>
            </a:rPr>
            <a:t>переформулирование</a:t>
          </a:r>
          <a:r>
            <a:rPr lang="ru-RU" sz="2000" b="1" kern="1200" dirty="0">
              <a:solidFill>
                <a:srgbClr val="FF0000"/>
              </a:solidFill>
            </a:rPr>
            <a:t> вопросов и их анализ</a:t>
          </a:r>
        </a:p>
      </dsp:txBody>
      <dsp:txXfrm>
        <a:off x="-212799" y="990592"/>
        <a:ext cx="3335339" cy="10651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2C604-D115-46ED-8954-07EE9091DD92}">
      <dsp:nvSpPr>
        <dsp:cNvPr id="0" name=""/>
        <dsp:cNvSpPr/>
      </dsp:nvSpPr>
      <dsp:spPr>
        <a:xfrm rot="21300000">
          <a:off x="9213" y="1005573"/>
          <a:ext cx="2983920" cy="341703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A8790-F245-4B15-BBCD-A81F6A41AF32}">
      <dsp:nvSpPr>
        <dsp:cNvPr id="0" name=""/>
        <dsp:cNvSpPr/>
      </dsp:nvSpPr>
      <dsp:spPr>
        <a:xfrm>
          <a:off x="584313" y="498786"/>
          <a:ext cx="200532" cy="707538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05E27-43A3-4692-B29B-B09F17E0951C}">
      <dsp:nvSpPr>
        <dsp:cNvPr id="0" name=""/>
        <dsp:cNvSpPr/>
      </dsp:nvSpPr>
      <dsp:spPr>
        <a:xfrm>
          <a:off x="699263" y="94854"/>
          <a:ext cx="2744712" cy="1175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Сосредоточение на более явном элементе вопроса</a:t>
          </a:r>
          <a:endParaRPr lang="ru-RU" sz="2000" kern="1200" dirty="0"/>
        </a:p>
      </dsp:txBody>
      <dsp:txXfrm>
        <a:off x="699263" y="94854"/>
        <a:ext cx="2744712" cy="1175327"/>
      </dsp:txXfrm>
    </dsp:sp>
    <dsp:sp modelId="{D65E6BD9-2FA5-4014-A04E-3B7A3A754956}">
      <dsp:nvSpPr>
        <dsp:cNvPr id="0" name=""/>
        <dsp:cNvSpPr/>
      </dsp:nvSpPr>
      <dsp:spPr>
        <a:xfrm>
          <a:off x="2567194" y="1344104"/>
          <a:ext cx="219762" cy="780538"/>
        </a:xfrm>
        <a:prstGeom prst="upArrow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64292-F830-4320-9872-6E3BB570585F}">
      <dsp:nvSpPr>
        <dsp:cNvPr id="0" name=""/>
        <dsp:cNvSpPr/>
      </dsp:nvSpPr>
      <dsp:spPr>
        <a:xfrm>
          <a:off x="-305509" y="1411923"/>
          <a:ext cx="3002347" cy="118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FF0000"/>
              </a:solidFill>
            </a:rPr>
            <a:t>Задания с текстом, где требуется извлечь несколько элементов информации</a:t>
          </a:r>
        </a:p>
      </dsp:txBody>
      <dsp:txXfrm>
        <a:off x="-305509" y="1411923"/>
        <a:ext cx="3002347" cy="11863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0D05A-E34C-4E7A-8163-9BD61263B7C3}">
      <dsp:nvSpPr>
        <dsp:cNvPr id="0" name=""/>
        <dsp:cNvSpPr/>
      </dsp:nvSpPr>
      <dsp:spPr>
        <a:xfrm>
          <a:off x="997" y="145"/>
          <a:ext cx="6170204" cy="908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Глобальная компетентность</a:t>
          </a:r>
        </a:p>
      </dsp:txBody>
      <dsp:txXfrm>
        <a:off x="27619" y="26767"/>
        <a:ext cx="6116960" cy="855706"/>
      </dsp:txXfrm>
    </dsp:sp>
    <dsp:sp modelId="{16FA14D6-AD7D-4558-BF88-730DBDF8BEAB}">
      <dsp:nvSpPr>
        <dsp:cNvPr id="0" name=""/>
        <dsp:cNvSpPr/>
      </dsp:nvSpPr>
      <dsp:spPr>
        <a:xfrm>
          <a:off x="997" y="1015928"/>
          <a:ext cx="1451130" cy="9089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Знания</a:t>
          </a:r>
        </a:p>
      </dsp:txBody>
      <dsp:txXfrm>
        <a:off x="27619" y="1042550"/>
        <a:ext cx="1397886" cy="855706"/>
      </dsp:txXfrm>
    </dsp:sp>
    <dsp:sp modelId="{40DA41CE-B7F5-479F-829D-24054D6A7955}">
      <dsp:nvSpPr>
        <dsp:cNvPr id="0" name=""/>
        <dsp:cNvSpPr/>
      </dsp:nvSpPr>
      <dsp:spPr>
        <a:xfrm>
          <a:off x="997" y="2031710"/>
          <a:ext cx="1451130" cy="9089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/>
            <a:t>Оцениваются когнитивным тестом</a:t>
          </a:r>
        </a:p>
      </dsp:txBody>
      <dsp:txXfrm>
        <a:off x="27619" y="2058332"/>
        <a:ext cx="1397886" cy="855706"/>
      </dsp:txXfrm>
    </dsp:sp>
    <dsp:sp modelId="{5FA6B13C-7411-43E3-ABA7-A0DF86E95A89}">
      <dsp:nvSpPr>
        <dsp:cNvPr id="0" name=""/>
        <dsp:cNvSpPr/>
      </dsp:nvSpPr>
      <dsp:spPr>
        <a:xfrm>
          <a:off x="1574022" y="1015928"/>
          <a:ext cx="1451130" cy="9089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Когнитивные умения</a:t>
          </a:r>
        </a:p>
      </dsp:txBody>
      <dsp:txXfrm>
        <a:off x="1600644" y="1042550"/>
        <a:ext cx="1397886" cy="855706"/>
      </dsp:txXfrm>
    </dsp:sp>
    <dsp:sp modelId="{F0A0BF1B-EA59-4B6B-BAC9-79773BF09126}">
      <dsp:nvSpPr>
        <dsp:cNvPr id="0" name=""/>
        <dsp:cNvSpPr/>
      </dsp:nvSpPr>
      <dsp:spPr>
        <a:xfrm>
          <a:off x="1574022" y="2031710"/>
          <a:ext cx="1451130" cy="9089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Оцениваются когнитивным тестом</a:t>
          </a:r>
        </a:p>
      </dsp:txBody>
      <dsp:txXfrm>
        <a:off x="1600644" y="2058332"/>
        <a:ext cx="1397886" cy="855706"/>
      </dsp:txXfrm>
    </dsp:sp>
    <dsp:sp modelId="{8BD17B6C-FE62-4328-AFC2-D918C3AFA257}">
      <dsp:nvSpPr>
        <dsp:cNvPr id="0" name=""/>
        <dsp:cNvSpPr/>
      </dsp:nvSpPr>
      <dsp:spPr>
        <a:xfrm>
          <a:off x="3147047" y="1015928"/>
          <a:ext cx="1451130" cy="9089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Отношения</a:t>
          </a:r>
        </a:p>
      </dsp:txBody>
      <dsp:txXfrm>
        <a:off x="3173669" y="1042550"/>
        <a:ext cx="1397886" cy="855706"/>
      </dsp:txXfrm>
    </dsp:sp>
    <dsp:sp modelId="{960DA52D-769A-43F7-9479-629A671F9D77}">
      <dsp:nvSpPr>
        <dsp:cNvPr id="0" name=""/>
        <dsp:cNvSpPr/>
      </dsp:nvSpPr>
      <dsp:spPr>
        <a:xfrm>
          <a:off x="3147047" y="2031710"/>
          <a:ext cx="1451130" cy="9089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Оцениваются анкетой</a:t>
          </a:r>
        </a:p>
      </dsp:txBody>
      <dsp:txXfrm>
        <a:off x="3173669" y="2058332"/>
        <a:ext cx="1397886" cy="855706"/>
      </dsp:txXfrm>
    </dsp:sp>
    <dsp:sp modelId="{D5D79EE7-E951-45AD-AD21-C1C8B68BCF5A}">
      <dsp:nvSpPr>
        <dsp:cNvPr id="0" name=""/>
        <dsp:cNvSpPr/>
      </dsp:nvSpPr>
      <dsp:spPr>
        <a:xfrm>
          <a:off x="4720072" y="1015928"/>
          <a:ext cx="1451130" cy="9089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Ценности</a:t>
          </a:r>
        </a:p>
      </dsp:txBody>
      <dsp:txXfrm>
        <a:off x="4746694" y="1042550"/>
        <a:ext cx="1397886" cy="855706"/>
      </dsp:txXfrm>
    </dsp:sp>
    <dsp:sp modelId="{07DA6A73-AD48-4070-B0F2-54BA6C3A561B}">
      <dsp:nvSpPr>
        <dsp:cNvPr id="0" name=""/>
        <dsp:cNvSpPr/>
      </dsp:nvSpPr>
      <dsp:spPr>
        <a:xfrm>
          <a:off x="4720072" y="2031710"/>
          <a:ext cx="1451130" cy="9089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Вне оценивания</a:t>
          </a:r>
        </a:p>
      </dsp:txBody>
      <dsp:txXfrm>
        <a:off x="4746694" y="2058332"/>
        <a:ext cx="1397886" cy="855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B150-B4DB-45AF-8713-3C79CD8D4567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09619-A34F-4EA0-84AE-D942C26571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0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enteroko@mail.ru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400" baseline="0" dirty="0" smtClean="0"/>
              <a:t>Для понимания проблемы формирования и оценки функциональной грамотности  необходимо оценить состояние российского образования . </a:t>
            </a:r>
          </a:p>
          <a:p>
            <a:pPr marL="0" lvl="1" indent="287970" defTabSz="914306">
              <a:defRPr/>
            </a:pPr>
            <a:endParaRPr lang="ru-RU" sz="1400" b="0" i="0" baseline="0" dirty="0" smtClean="0"/>
          </a:p>
          <a:p>
            <a:pPr marL="0" lvl="1" indent="287970" defTabSz="914306"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Оценка качества образования в  странах в международных рейтингах опирается на данные международных исследований </a:t>
            </a:r>
            <a:r>
              <a:rPr lang="en-US" sz="1400" b="1" dirty="0" smtClean="0">
                <a:solidFill>
                  <a:schemeClr val="tx2"/>
                </a:solidFill>
              </a:rPr>
              <a:t>PIRLS, TIMSS </a:t>
            </a:r>
            <a:r>
              <a:rPr lang="ru-RU" sz="1400" b="1" dirty="0" smtClean="0">
                <a:solidFill>
                  <a:schemeClr val="tx2"/>
                </a:solidFill>
              </a:rPr>
              <a:t>и </a:t>
            </a:r>
            <a:r>
              <a:rPr lang="en-US" sz="1400" b="1" dirty="0" smtClean="0">
                <a:solidFill>
                  <a:schemeClr val="tx2"/>
                </a:solidFill>
              </a:rPr>
              <a:t>PISA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endParaRPr lang="ru-RU" sz="1400" dirty="0" smtClean="0">
              <a:solidFill>
                <a:schemeClr val="tx2"/>
              </a:solidFill>
            </a:endParaRPr>
          </a:p>
          <a:p>
            <a:pPr marL="0" lvl="1" indent="287970" defTabSz="914306">
              <a:defRPr/>
            </a:pPr>
            <a:endParaRPr lang="ru-RU" sz="1400" b="0" i="0" baseline="0" dirty="0" smtClean="0"/>
          </a:p>
          <a:p>
            <a:pPr marL="0" lvl="1" indent="287970" defTabSz="914306">
              <a:defRPr/>
            </a:pPr>
            <a:r>
              <a:rPr lang="ru-RU" sz="1400" b="0" i="0" baseline="0" dirty="0" smtClean="0"/>
              <a:t>В исследованиях </a:t>
            </a:r>
            <a:r>
              <a:rPr lang="ru-RU" sz="1400" b="1" baseline="0" dirty="0" smtClean="0"/>
              <a:t>PIRLS и TIMSS </a:t>
            </a:r>
            <a:r>
              <a:rPr lang="ru-RU" sz="1400" baseline="0" dirty="0" smtClean="0"/>
              <a:t>оценивается </a:t>
            </a:r>
            <a:r>
              <a:rPr lang="ru-RU" sz="1400" b="1" baseline="0" dirty="0" smtClean="0"/>
              <a:t>общеобразовательная подготовка</a:t>
            </a:r>
            <a:r>
              <a:rPr lang="ru-RU" sz="1400" baseline="0" dirty="0" smtClean="0"/>
              <a:t>, успехи в обучении</a:t>
            </a:r>
          </a:p>
          <a:p>
            <a:pPr marL="0" lvl="1" indent="287970" defTabSz="914306">
              <a:defRPr/>
            </a:pPr>
            <a:r>
              <a:rPr lang="ru-RU" sz="1400" baseline="0" dirty="0" smtClean="0"/>
              <a:t>В исследовании </a:t>
            </a:r>
            <a:r>
              <a:rPr lang="ru-RU" sz="1400" b="1" baseline="0" dirty="0" smtClean="0"/>
              <a:t>PISA</a:t>
            </a:r>
            <a:r>
              <a:rPr lang="ru-RU" sz="1400" baseline="0" dirty="0" smtClean="0"/>
              <a:t> речь идёт преимущественно о </a:t>
            </a:r>
            <a:r>
              <a:rPr lang="ru-RU" sz="1400" b="1" baseline="0" dirty="0" smtClean="0"/>
              <a:t>функциональной грамотности </a:t>
            </a:r>
            <a:r>
              <a:rPr lang="ru-RU" sz="1400" baseline="0" dirty="0" smtClean="0"/>
              <a:t>и  </a:t>
            </a:r>
            <a:r>
              <a:rPr lang="ru-RU" sz="1400" b="1" baseline="0" dirty="0" smtClean="0"/>
              <a:t>навыках разрешения проблем</a:t>
            </a:r>
            <a:r>
              <a:rPr lang="ru-RU" sz="1400" baseline="0" dirty="0" smtClean="0"/>
              <a:t>, иными словами об ответе на вопрос: «</a:t>
            </a:r>
            <a:r>
              <a:rPr lang="ru-RU" sz="1400" b="1" i="1" baseline="0" dirty="0" smtClean="0"/>
              <a:t>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</a:t>
            </a:r>
            <a:r>
              <a:rPr lang="ru-RU" sz="1400" baseline="0" dirty="0" smtClean="0"/>
              <a:t>».</a:t>
            </a:r>
          </a:p>
          <a:p>
            <a:pPr marL="0" lvl="1" indent="287970" defTabSz="914306">
              <a:defRPr/>
            </a:pPr>
            <a:r>
              <a:rPr lang="ru-RU" sz="1400" b="0" i="0" baseline="0" dirty="0" smtClean="0"/>
              <a:t>Каковы же на сегодня успехи России в этих исследованиях?</a:t>
            </a:r>
          </a:p>
          <a:p>
            <a:pPr indent="287970"/>
            <a:endParaRPr lang="ru-RU" baseline="0" dirty="0" smtClean="0"/>
          </a:p>
          <a:p>
            <a:pPr indent="287970"/>
            <a:endParaRPr lang="ru-RU" dirty="0" smtClean="0"/>
          </a:p>
          <a:p>
            <a:pPr indent="28797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29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e7fc15f0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e7fc15f0f_0_4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 smtClean="0"/>
              <a:t>В настоящее время при сохранении общей структуры (знания, умения, отношения, ценности)  скорректирована модель и уточнены и конкретизированы компоненты «знания» и «умения».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507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e7fc15f0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e7fc15f0f_0_4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526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21.10.2021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291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19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Отзывы, комментарии и предложения по совершенствованию материалов направлять по адресу: </a:t>
            </a:r>
            <a:r>
              <a:rPr lang="ru-RU" dirty="0" err="1" smtClean="0">
                <a:hlinkClick r:id="rId3"/>
              </a:rPr>
              <a:t>centeroko@mail.ru</a:t>
            </a:r>
            <a:r>
              <a:rPr lang="ru-RU" dirty="0" smtClean="0"/>
              <a:t> с темой «Федеральный мониторинг» ИЛИ оставить на странице "ФОРУМ"(В разработке).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8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В </a:t>
            </a:r>
            <a:r>
              <a:rPr lang="en-US" b="1" dirty="0" smtClean="0"/>
              <a:t>PISA</a:t>
            </a:r>
            <a:r>
              <a:rPr lang="ru-RU" b="1" dirty="0" smtClean="0"/>
              <a:t> оцениваются 3 группы читательских умений</a:t>
            </a:r>
            <a:endParaRPr lang="ru-RU" dirty="0" smtClean="0"/>
          </a:p>
          <a:p>
            <a:r>
              <a:rPr lang="ru-RU" b="1" dirty="0" smtClean="0"/>
              <a:t>1 группа умений – поиск и извлечение информации - </a:t>
            </a:r>
            <a:r>
              <a:rPr lang="ru-RU" dirty="0" smtClean="0"/>
              <a:t>(включает в себя общее понимание того, что говорится в тексте, понимание основной идеи, поиск и выявление в тексте информации, представленной в различном виде (ориентация в тексте), а также формулирование прямых выводов и заключений на основе фактов, имеющихся в тексте.</a:t>
            </a:r>
          </a:p>
          <a:p>
            <a:r>
              <a:rPr lang="ru-RU" dirty="0" smtClean="0"/>
              <a:t>При поиске информации в печатном тексте читатель может ориентироваться на подзаголовки и таким образом определить часть текста, содержащую искомое сообщение. В электронном тексте читателю при поиске информации зачастую приходится обращаться к гиперсвязям. Трудность поиска информации определяется числом страниц, которые надо просмотреть для определения нужного места в тексте, объемом сообщения, а также тем, содержится ли в вопросе косвенное указание на возможное место локализации искомой информации.</a:t>
            </a:r>
          </a:p>
          <a:p>
            <a:r>
              <a:rPr lang="ru-RU" b="1" dirty="0" smtClean="0"/>
              <a:t>2 группа умений – интеграция и интерпретация информации - </a:t>
            </a:r>
            <a:r>
              <a:rPr lang="ru-RU" dirty="0" smtClean="0"/>
              <a:t>включает в себя анализ, интерпретацию и обобщение информации, представленной в тексте, формулирование на ее основе сложных выводов и оценочных суждений. Эта группа умений предполагает извлечение из текста такой информации, которая не сообщается напрямую. Иногда для этого нужно установить скрытую связь, иногда понять подразумеваемое сообщение, осмыслить подтекст. И связывание отдельных сообщений текста, и их истолкование необходимы для того, чтобы построить общее, целостное понимание текста.</a:t>
            </a:r>
          </a:p>
          <a:p>
            <a:r>
              <a:rPr lang="ru-RU" dirty="0" smtClean="0"/>
              <a:t>Примеры вопросов на связывание и истолкование текста: учащихся просят придумать название или сочинить вступление к тексту, объяснить порядок  действий в простой инструкции, восстановить названия осей на графике или столбиков в таблице, дать характеристику герою повествования или объяснить назначение карты или рисунка.</a:t>
            </a:r>
          </a:p>
          <a:p>
            <a:r>
              <a:rPr lang="ru-RU" dirty="0" smtClean="0"/>
              <a:t>Как показала апробация, ученику непросто вычленить две и более информационные единицы, порой расположенные в разных местах текста, особенно если в формулировке задания отсутствуют указания на место запрашиваемой информации в тексте, а в тексте рядом с искомым фрагментом  содержится похожая, но не относящаяся к вопросу информации. </a:t>
            </a:r>
          </a:p>
          <a:p>
            <a:r>
              <a:rPr lang="ru-RU" b="1" dirty="0" smtClean="0"/>
              <a:t>3 группа умений – осмысление и оценка информации текста - </a:t>
            </a:r>
            <a:r>
              <a:rPr lang="ru-RU" dirty="0" smtClean="0"/>
              <a:t>Чтобы </a:t>
            </a:r>
            <a:r>
              <a:rPr lang="ru-RU" i="1" dirty="0" smtClean="0"/>
              <a:t>осмыслить и оценить содержание текста, </a:t>
            </a:r>
            <a:r>
              <a:rPr lang="ru-RU" dirty="0" smtClean="0"/>
              <a:t>читатель должен связать информацию текста с другими </a:t>
            </a:r>
            <a:r>
              <a:rPr lang="ru-RU" dirty="0" err="1" smtClean="0"/>
              <a:t>внетекстовыми</a:t>
            </a:r>
            <a:r>
              <a:rPr lang="ru-RU" dirty="0" smtClean="0"/>
              <a:t> источниками информации, например, согласиться или не согласиться с утверждением текста. Часто читателя просят высказать и обосновать свою собственную точку зрения на предмет, обсуждаемый в тексте. </a:t>
            </a:r>
            <a:r>
              <a:rPr lang="ru-RU" dirty="0" err="1" smtClean="0"/>
              <a:t>Внетекстовая</a:t>
            </a:r>
            <a:r>
              <a:rPr lang="ru-RU" dirty="0" smtClean="0"/>
              <a:t> информация может содержаться в явном виде в формулировке вопроса, но нередко в вопросе не содержится дополнительная информация, но читатель сам, на основе собственного опыта, понимает необходимость привлечения дополнительных знаний. </a:t>
            </a:r>
          </a:p>
          <a:p>
            <a:r>
              <a:rPr lang="ru-RU" dirty="0" smtClean="0"/>
              <a:t>Умение осмыслить и оценить текст особенно остро востребовано при чтении электронных сообщений, которые не проходят все инстанции рецензирования и редактирования, принятые в традиционных печатных изданиях. Критический анализ информации, разумеется, необходим и читателю печатных текстов, чтобы не стать легкой жертвой иных недобросовестных или чрезмерно предвзятых авторов.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653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Определение читательской грамотности, данное разработчиками </a:t>
            </a:r>
            <a:r>
              <a:rPr lang="en-US" dirty="0" smtClean="0"/>
              <a:t>PISA</a:t>
            </a:r>
            <a:endParaRPr lang="ru-RU" dirty="0" smtClean="0"/>
          </a:p>
          <a:p>
            <a:r>
              <a:rPr lang="ru-RU" dirty="0" smtClean="0"/>
              <a:t>В рамках Мониторинга по читательской грамотности разработаны 6 блоков заданий для 5 класса и 6 блоков для 7 класса. </a:t>
            </a:r>
          </a:p>
          <a:p>
            <a:r>
              <a:rPr lang="ru-RU" dirty="0" smtClean="0"/>
              <a:t>При разработке материалов были учтены факторы, изменившие характер чтения и передачи информации: распространение электронных текстов, чтение которых требует других стратегий, изменение ситуаций чтения, когда используются несколько различных источников информации одновременно, а сама информация может быть противоречивой и нуждаться в проверке. </a:t>
            </a:r>
          </a:p>
          <a:p>
            <a:r>
              <a:rPr lang="ru-RU" dirty="0" smtClean="0"/>
              <a:t>Тексты отбирались и создавались с учетом нескольких позиций. Прежде всего, это ориентация на круг социальных и личных интересов учащихся данного возраста. Тематика разнообразна: путешествия по родной земле, безопасность, школьная жизнь, человек и технический прогресс, человек и природа, научные открытия, великие люди нашей страны и др. Предпочтение было отдано текстам, расширяющим кругозор школьников и содержащим новые интересные для них факты. Еще одной важной особенностью отбора текстов была способность школьника воспринять данную тему и реалистичность использования полученной из текста информации в жизни. В предлагаемых материалах рассматривались такие ситуации, как участие в конкурсах проектов и сочинений, встреча с бездомными собаками на улице и т.д. Материал моделировался таким образом, чтобы из текста школьник узнал, как поступить в той или иной ситуации, и мог сам принимать решения, оказавшись в подобных условиях.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59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 данном слайде представлена общая классификация текстов, принятая за основу разработчиками материалов по читательской грамотности. </a:t>
            </a:r>
          </a:p>
          <a:p>
            <a:r>
              <a:rPr lang="ru-RU" dirty="0" smtClean="0"/>
              <a:t>В связи с включением визуальных изображений тексты можно разделить на сплошные (без таких изображений), </a:t>
            </a:r>
            <a:r>
              <a:rPr lang="ru-RU" dirty="0" err="1" smtClean="0"/>
              <a:t>несплошные</a:t>
            </a:r>
            <a:r>
              <a:rPr lang="ru-RU" dirty="0" smtClean="0"/>
              <a:t> (включающие визуальные ряды, необходимые для понимания текста, с большей или меньшей степенью слияния с текстом). Вместе с тем визуальные изображения могут быть предложены для анализа как источник информации и отдельно, самостоятельно. Примерами сплошных текстов являются: 1) описание (художественное и техническое); 2) повествование (рассказ, репортаж); 3) объяснение (объяснительное сочинение, определение понятия, толкование слова, резюме/выводы, интерпретация); 4) аргументация (комментарий, обоснование); 5) инструкция (указание к выполнению работы; правила, законы). </a:t>
            </a:r>
            <a:r>
              <a:rPr lang="ru-RU" dirty="0" err="1" smtClean="0"/>
              <a:t>Несплошные</a:t>
            </a:r>
            <a:r>
              <a:rPr lang="ru-RU" dirty="0" smtClean="0"/>
              <a:t> тексты, кроме вербальных фрагментов, включают: 1) графики; 2) диаграммы; 3) таблицы; 4) карты, схемы; 5) рисунки, фотографии, 6) формы (анкеты и др.); 7) информационные листы и объявления. Спецификой проектирования заданий на оценку читательской грамотности в XXI веке является использование составных текстов, которые  включают в себя несколько текстов, каждый из которых был создан независимо от другого и является связным и законченным. Например, в составной текст объединяются тексты, содержащие взаимоисключающие или взаимодополняющие точки зрения их авторов. Некоторые из них включают несколько сплошных текстов, а другие составные тексты объединяют сплошные и </a:t>
            </a:r>
            <a:r>
              <a:rPr lang="ru-RU" dirty="0" err="1" smtClean="0"/>
              <a:t>несплошные</a:t>
            </a:r>
            <a:r>
              <a:rPr lang="ru-RU" dirty="0" smtClean="0"/>
              <a:t> (содержащие наряду с вербальным текстом карты, схемы, </a:t>
            </a:r>
            <a:r>
              <a:rPr lang="ru-RU" dirty="0" err="1" smtClean="0"/>
              <a:t>инфографику</a:t>
            </a:r>
            <a:r>
              <a:rPr lang="ru-RU" dirty="0" smtClean="0"/>
              <a:t> и т.п.) - это позволяет проверить умения осуществлять эффективный поиск и отбор информации, сопоставлять и оценивать информацию из разных источников, соединять информацию из разных предметных областей.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9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 выполнить это задание необходимо соотнести данные в тексте самого задания изображения с фрагментом вербального текста, где рассказчик описывает, что представляет собой «веерный способ расстановки собак в упряжке». Необходимый отрывок текста, который ученик должен найти сам, расположен на слайде внизу. Внимательно прочитав его, мы выбираем правильный ответ Г. Смогли его выполнить только 28% учащихся. Таким образом, выявлен дефицит умения соотносить изображение с вербальным текстом.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21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Задание адресует ученика к графической информации, а именно к квадрату, расположенному на схеме слева вверху. На схеме ученик видит два географических названия «Марианская впадина» и «Бездна </a:t>
            </a:r>
            <a:r>
              <a:rPr lang="ru-RU" dirty="0" err="1" smtClean="0"/>
              <a:t>Челледжера</a:t>
            </a:r>
            <a:r>
              <a:rPr lang="ru-RU" dirty="0" smtClean="0"/>
              <a:t>». Марианскую впадину знают все, а вот имя «Бездна Челленджера», читатель скорее всего, встречает первый раз. Естественно задаться вопросом, что же это такое. Первая версия:   Бездна Челленджера – второе название Марианской впадины, как Джомолунгма и Эверест. И если рассматривать только большую схему, такой вывод и напрашивается, поскольку обозначенные глубины одинаковы. Более 60% учеников пришли именно к такому выводу: Бездна Челленджера и Марианская впадина – это одно и то же, либо Бездна Челленджера – это нижняя часть Марианской впадины, ее дно. Но если посмотреть на крупномасштабную карту в верхнем левом углу, становится ясно, что это не так. Бездна Челленджера обозначена там как одна из точек на левом краю </a:t>
            </a:r>
            <a:r>
              <a:rPr lang="ru-RU" dirty="0" err="1" smtClean="0"/>
              <a:t>Марианского</a:t>
            </a:r>
            <a:r>
              <a:rPr lang="ru-RU" dirty="0" smtClean="0"/>
              <a:t> желоба, и глубина желоба, судя по тому, что он по-разному закрашен, неоднородна. То есть и в Марианской впадине есть места поглубже, и «помельче». Стало быть, Бездна </a:t>
            </a:r>
            <a:r>
              <a:rPr lang="ru-RU" dirty="0" err="1" smtClean="0"/>
              <a:t>Челледжера</a:t>
            </a:r>
            <a:r>
              <a:rPr lang="ru-RU" dirty="0" smtClean="0"/>
              <a:t> – это сравнительно небольшой участок впадины, где и фиксируется максимальная глубина. Именно поэтому туда и совершалось погружение на одноименном аппарате.  К выводу о том, что Бездна </a:t>
            </a:r>
            <a:r>
              <a:rPr lang="ru-RU" dirty="0" err="1" smtClean="0"/>
              <a:t>Челледжера</a:t>
            </a:r>
            <a:r>
              <a:rPr lang="ru-RU" dirty="0" smtClean="0"/>
              <a:t> –  не вся Марианская впадина, а лишь ее участок,  пришли 44% учеников. Но обосновать этот вывод на основе карты смогли лишь  2%. Пример: </a:t>
            </a:r>
            <a:r>
              <a:rPr lang="ru-RU" i="1" dirty="0" smtClean="0"/>
              <a:t>«…бездна Челленджера отмечена точкой на карте, а не линией (дном впадины или самой впадиной)».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Задание оценивалось 2 баллами</a:t>
            </a:r>
          </a:p>
          <a:p>
            <a:r>
              <a:rPr lang="ru-RU" dirty="0" smtClean="0"/>
              <a:t>Ответ принимался полностью, если выбран ответ Артема, при этом в обосновании указывалось на то, что на карте Марианской впадины в левом верхнем углу схемы Бездна Челленджера отмечена как одна из точек.</a:t>
            </a:r>
          </a:p>
          <a:p>
            <a:r>
              <a:rPr lang="ru-RU" dirty="0" smtClean="0"/>
              <a:t>1 балл ставился, если был выбран ответ Артем, при этом обоснование не дано или неверно.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49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02493" y="4531271"/>
            <a:ext cx="6192688" cy="5115059"/>
          </a:xfrm>
        </p:spPr>
        <p:txBody>
          <a:bodyPr>
            <a:noAutofit/>
          </a:bodyPr>
          <a:lstStyle/>
          <a:p>
            <a:r>
              <a:rPr lang="ru-RU" sz="1000" dirty="0" smtClean="0"/>
              <a:t>Результаты апробации разработанных заданий позволяют говорить и о проблемных областях читательской грамотности, связанных с недостаточным уровнем </a:t>
            </a:r>
            <a:r>
              <a:rPr lang="ru-RU" sz="1000" dirty="0" err="1" smtClean="0"/>
              <a:t>сформированности</a:t>
            </a:r>
            <a:r>
              <a:rPr lang="ru-RU" sz="1000" dirty="0" smtClean="0"/>
              <a:t> ведущих читательских действий при работе с текстом.</a:t>
            </a:r>
          </a:p>
          <a:p>
            <a:r>
              <a:rPr lang="ru-RU" sz="1000" b="1" dirty="0" smtClean="0"/>
              <a:t> Предварительные выводы по результатам апробации.</a:t>
            </a:r>
            <a:endParaRPr lang="ru-RU" sz="1000" dirty="0" smtClean="0"/>
          </a:p>
          <a:p>
            <a:r>
              <a:rPr lang="ru-RU" sz="1000" dirty="0" smtClean="0"/>
              <a:t> 1) </a:t>
            </a:r>
            <a:r>
              <a:rPr lang="ru-RU" sz="1000" b="1" dirty="0" err="1" smtClean="0"/>
              <a:t>Неразличение</a:t>
            </a:r>
            <a:r>
              <a:rPr lang="ru-RU" sz="1000" b="1" dirty="0" smtClean="0"/>
              <a:t> источников</a:t>
            </a:r>
            <a:r>
              <a:rPr lang="ru-RU" sz="1000" dirty="0" smtClean="0"/>
              <a:t>: при работе с множественным текстом (например, статья и чат) ученики не могут определить, в каком тексте (из двух или трёх) находится информация, соответствующая содержанию вопроса, поэтому выбирают любую, хоть чем-то похожую, из другого текста.</a:t>
            </a:r>
          </a:p>
          <a:p>
            <a:r>
              <a:rPr lang="ru-RU" sz="1000" dirty="0" smtClean="0"/>
              <a:t> Работа с множественным электронным и печатным текстом должна стать нормой для уроков по всем предметам, в которых ученики работают с текстами.</a:t>
            </a:r>
          </a:p>
          <a:p>
            <a:r>
              <a:rPr lang="ru-RU" sz="1000" dirty="0" smtClean="0"/>
              <a:t> 2) </a:t>
            </a:r>
            <a:r>
              <a:rPr lang="ru-RU" sz="1000" b="1" dirty="0" smtClean="0"/>
              <a:t>Следование стереотипам</a:t>
            </a:r>
            <a:r>
              <a:rPr lang="ru-RU" sz="1000" dirty="0" smtClean="0"/>
              <a:t>: подменяют авторскую идею расхожими суждениями. </a:t>
            </a:r>
          </a:p>
          <a:p>
            <a:r>
              <a:rPr lang="ru-RU" sz="1000" dirty="0" smtClean="0"/>
              <a:t>Работать с полемическими текстами, с разными точками зрения и интерпретациями</a:t>
            </a:r>
          </a:p>
          <a:p>
            <a:r>
              <a:rPr lang="ru-RU" sz="1000" dirty="0" smtClean="0"/>
              <a:t> 3) </a:t>
            </a:r>
            <a:r>
              <a:rPr lang="ru-RU" sz="1000" b="1" dirty="0" smtClean="0"/>
              <a:t>«Потеря» границ вопроса</a:t>
            </a:r>
            <a:r>
              <a:rPr lang="ru-RU" sz="1000" dirty="0" smtClean="0"/>
              <a:t>: если в тексте описывается ситуация, хорошо знакомая ученикам, то многие не обращают внимание на рамки (границы вопроса). Например, спрашивается о том, каково мнение об описанной  проблеме </a:t>
            </a:r>
            <a:r>
              <a:rPr lang="ru-RU" sz="1000" u="sng" dirty="0" smtClean="0"/>
              <a:t>одной из участниц диалога,</a:t>
            </a:r>
            <a:r>
              <a:rPr lang="ru-RU" sz="1000" dirty="0" smtClean="0"/>
              <a:t> представленного </a:t>
            </a:r>
            <a:r>
              <a:rPr lang="ru-RU" sz="1000" u="sng" dirty="0" smtClean="0"/>
              <a:t>в тексте</a:t>
            </a:r>
            <a:r>
              <a:rPr lang="ru-RU" sz="1000" dirty="0" smtClean="0"/>
              <a:t>, а многие ученики пишут о своём мнении.</a:t>
            </a:r>
          </a:p>
          <a:p>
            <a:r>
              <a:rPr lang="ru-RU" sz="1000" dirty="0" smtClean="0"/>
              <a:t> Ученикам необходимо чаще давать задания на </a:t>
            </a:r>
            <a:r>
              <a:rPr lang="ru-RU" sz="1000" dirty="0" err="1" smtClean="0"/>
              <a:t>переформулирование</a:t>
            </a:r>
            <a:r>
              <a:rPr lang="ru-RU" sz="1000" dirty="0" smtClean="0"/>
              <a:t> вопросов, их небуквальный пересказ, на анализ вопроса и наборов ответов к нему, давать разные формулировки одного и того же задания.</a:t>
            </a:r>
          </a:p>
          <a:p>
            <a:r>
              <a:rPr lang="ru-RU" sz="1000" dirty="0" smtClean="0"/>
              <a:t>4) </a:t>
            </a:r>
            <a:r>
              <a:rPr lang="ru-RU" sz="1000" b="1" dirty="0" smtClean="0"/>
              <a:t>Сосредоточение на более явном элементе вопроса: </a:t>
            </a:r>
            <a:r>
              <a:rPr lang="ru-RU" sz="1000" dirty="0" smtClean="0"/>
              <a:t>при двухкомпонентной структуре вопроса, ученики часто выделяют в вопросе ту информационную единицу, которую легче найти, и «упускают» второй, менее явный элемент информации, который необходимо вычленить. </a:t>
            </a:r>
          </a:p>
          <a:p>
            <a:r>
              <a:rPr lang="ru-RU" sz="1000" dirty="0" smtClean="0"/>
              <a:t> Включать в учебный процесс такие задания с текстом, где требуется извлечь несколько элементов информации. Вырабатывать навык «фиксировать» содержательные элементы в формулировке вопроса и контролировать их наличие в своем ответе. </a:t>
            </a:r>
          </a:p>
          <a:p>
            <a:r>
              <a:rPr lang="ru-RU" sz="1000" dirty="0" smtClean="0"/>
              <a:t> 5) </a:t>
            </a:r>
            <a:r>
              <a:rPr lang="ru-RU" sz="1000" b="1" dirty="0" smtClean="0"/>
              <a:t>Неумение работать с графической информацией в тексте</a:t>
            </a:r>
            <a:endParaRPr lang="ru-RU" sz="1000" dirty="0" smtClean="0"/>
          </a:p>
          <a:p>
            <a:r>
              <a:rPr lang="ru-RU" sz="800" dirty="0" smtClean="0"/>
              <a:t>Нашим школьникам в их учебном опыте не хватает видов работы, когда нужно не просто извлекать информацию или запоминать (как при раскрашивании контурных карт), а интерпретировать, разбираться в том, что нового содержит карта, чего не содержит текст параграфа, что удается, а что не удается объяснить. Недостает опыта самостоятельного перевода текстовой информации в нетривиальную графическую, хотя визуализация окружает подростка повсюду – от инструкций к бытовым приборам до выпусков федеральных новостей. Напомним один из выводов, сделанных по результатам PISA-2000: «В том же случае, когда учащимся предлагалось несколько текстов разного характера, тексты, включающие диаграммы, таблицы, схемы и пр., они затруднялись даже в выполнении заданий репродуктивного характера, а именно: найти информацию, данную в явном виде, соотнести информацию из различных источников и объединить ее. Все это еще раз указывает на то, что сам процесс обучения в отечественной школе недостаточно </a:t>
            </a:r>
            <a:r>
              <a:rPr lang="ru-RU" sz="800" dirty="0" err="1" smtClean="0"/>
              <a:t>практикоориентирован</a:t>
            </a:r>
            <a:r>
              <a:rPr lang="ru-RU" sz="800" dirty="0" smtClean="0"/>
              <a:t>, как бы отгорожен от реалий окружающей жизни» [1]. Но проблема в том, что в современных учебниках по разным предметам доля таких задач ничтожна, а педагоги не владеют необходимыми умениями, чтобы конструировать их самостоятельно. Кроме того, работа с читательской грамотностью невозможна без кооперации педагогов, преподающих разные предметы. Но прежде всего образовательное сообщество должно изменить ценностные установки, понять важность формирования новых результатов – «учить для жизни». 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2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«Глобальные компетенции» и «глобальная компетентность» – взаимозаменяемые понятия</a:t>
            </a:r>
          </a:p>
          <a:p>
            <a:pPr lvl="0"/>
            <a:r>
              <a:rPr lang="ru-RU" dirty="0" smtClean="0"/>
              <a:t>Подчеркиваем новизну и новаторский характер, говорим, что это направление развивается и многие параметры международного исследования корректируются, уточняются.</a:t>
            </a:r>
          </a:p>
          <a:p>
            <a:pPr lvl="0"/>
            <a:r>
              <a:rPr lang="ru-RU" dirty="0" smtClean="0"/>
              <a:t>Это относится, например, к модели на слайде 71.</a:t>
            </a:r>
          </a:p>
          <a:p>
            <a:r>
              <a:rPr lang="ru-RU" dirty="0" smtClean="0"/>
              <a:t>При показе слайда 71 обратите, пожалуйста, внимание, что центральное изображение – модель, показанная на слайде – относится ко времени начала разработки данного направления функциональной грамотности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84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e7fc15f0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e7fc15f0f_0_4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53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600" cy="763600"/>
          </a:xfrm>
          <a:prstGeom prst="rect">
            <a:avLst/>
          </a:prstGeom>
        </p:spPr>
        <p:txBody>
          <a:bodyPr spcFirstLastPara="1" wrap="square" lIns="91282" tIns="91282" rIns="91282" bIns="9128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8520600" cy="4555200"/>
          </a:xfrm>
          <a:prstGeom prst="rect">
            <a:avLst/>
          </a:prstGeom>
        </p:spPr>
        <p:txBody>
          <a:bodyPr spcFirstLastPara="1" wrap="square" lIns="91282" tIns="91282" rIns="91282" bIns="91282" anchor="t" anchorCtr="0">
            <a:noAutofit/>
          </a:bodyPr>
          <a:lstStyle>
            <a:lvl1pPr marL="351311" lvl="0" indent="-26348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02626" lvl="1" indent="-243964">
              <a:spcBef>
                <a:spcPts val="1230"/>
              </a:spcBef>
              <a:spcAft>
                <a:spcPts val="0"/>
              </a:spcAft>
              <a:buSzPts val="1400"/>
              <a:buChar char="○"/>
              <a:defRPr/>
            </a:lvl2pPr>
            <a:lvl3pPr marL="1053940" lvl="2" indent="-243964">
              <a:spcBef>
                <a:spcPts val="1230"/>
              </a:spcBef>
              <a:spcAft>
                <a:spcPts val="0"/>
              </a:spcAft>
              <a:buSzPts val="1400"/>
              <a:buChar char="■"/>
              <a:defRPr/>
            </a:lvl3pPr>
            <a:lvl4pPr marL="1405250" lvl="3" indent="-243964">
              <a:spcBef>
                <a:spcPts val="1230"/>
              </a:spcBef>
              <a:spcAft>
                <a:spcPts val="0"/>
              </a:spcAft>
              <a:buSzPts val="1400"/>
              <a:buChar char="●"/>
              <a:defRPr/>
            </a:lvl4pPr>
            <a:lvl5pPr marL="1756559" lvl="4" indent="-243964">
              <a:spcBef>
                <a:spcPts val="1230"/>
              </a:spcBef>
              <a:spcAft>
                <a:spcPts val="0"/>
              </a:spcAft>
              <a:buSzPts val="1400"/>
              <a:buChar char="○"/>
              <a:defRPr/>
            </a:lvl5pPr>
            <a:lvl6pPr marL="2107881" lvl="5" indent="-243964">
              <a:spcBef>
                <a:spcPts val="1230"/>
              </a:spcBef>
              <a:spcAft>
                <a:spcPts val="0"/>
              </a:spcAft>
              <a:buSzPts val="1400"/>
              <a:buChar char="■"/>
              <a:defRPr/>
            </a:lvl6pPr>
            <a:lvl7pPr marL="2459186" lvl="6" indent="-243964">
              <a:spcBef>
                <a:spcPts val="1230"/>
              </a:spcBef>
              <a:spcAft>
                <a:spcPts val="0"/>
              </a:spcAft>
              <a:buSzPts val="1400"/>
              <a:buChar char="●"/>
              <a:defRPr/>
            </a:lvl7pPr>
            <a:lvl8pPr marL="2810501" lvl="7" indent="-243964">
              <a:spcBef>
                <a:spcPts val="1230"/>
              </a:spcBef>
              <a:spcAft>
                <a:spcPts val="0"/>
              </a:spcAft>
              <a:buSzPts val="1400"/>
              <a:buChar char="○"/>
              <a:defRPr/>
            </a:lvl8pPr>
            <a:lvl9pPr marL="3161818" lvl="8" indent="-243964">
              <a:spcBef>
                <a:spcPts val="1230"/>
              </a:spcBef>
              <a:spcAft>
                <a:spcPts val="12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</p:spPr>
        <p:txBody>
          <a:bodyPr spcFirstLastPara="1" wrap="square" lIns="91282" tIns="91282" rIns="91282" bIns="9128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ru" smtClean="0"/>
              <a:pPr algn="r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45829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087" y="1465729"/>
            <a:ext cx="7900264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287388"/>
            <a:ext cx="2362200" cy="1570612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 rot="16200000">
            <a:off x="6504494" y="5564694"/>
            <a:ext cx="1570612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81798" y="5278442"/>
            <a:ext cx="2362202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 rot="10800000">
            <a:off x="6768236" y="2803462"/>
            <a:ext cx="2362202" cy="24749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4412355" y="4439410"/>
            <a:ext cx="2362202" cy="24749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/>
              <a:t>Республиканский семинар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063" y="4207599"/>
            <a:ext cx="4360932" cy="28042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39681" y="3195613"/>
            <a:ext cx="8503275" cy="132037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374454"/>
                </a:solidFill>
              </a:rPr>
              <a:t>Формирование основ читательской грамотности и глобальных компетенций на уроках социально-гуманитарного цикла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74454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2017" y="198194"/>
            <a:ext cx="1874711" cy="117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22017" y="1377837"/>
            <a:ext cx="19137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ГБОУ ДПО РК КРИППО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6084" y="5764752"/>
            <a:ext cx="3739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Крыжко</a:t>
            </a:r>
            <a:r>
              <a:rPr lang="ru-RU" b="1" dirty="0" smtClean="0"/>
              <a:t> Екатерина Евгеньевна, </a:t>
            </a:r>
            <a:r>
              <a:rPr lang="ru-RU" dirty="0" smtClean="0"/>
              <a:t>заведующий ЦНППМПР </a:t>
            </a:r>
            <a:endParaRPr lang="ru-RU" dirty="0" smtClean="0"/>
          </a:p>
          <a:p>
            <a:r>
              <a:rPr lang="ru-RU" dirty="0" smtClean="0"/>
              <a:t>ГБОУ </a:t>
            </a:r>
            <a:r>
              <a:rPr lang="ru-RU" dirty="0" smtClean="0"/>
              <a:t>ДПО РК КРИППО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3640" y="2017011"/>
            <a:ext cx="8255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Республиканский семинар</a:t>
            </a:r>
            <a:endParaRPr lang="ru-RU" dirty="0"/>
          </a:p>
          <a:p>
            <a:pPr algn="ctr"/>
            <a:r>
              <a:rPr lang="ru-RU" b="1" dirty="0"/>
              <a:t> «Формирование функциональной грамотности </a:t>
            </a:r>
            <a:r>
              <a:rPr lang="ru-RU" b="1" dirty="0" smtClean="0"/>
              <a:t>школьников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(в контексте международного сопоставительного исследования качества образования PISA)</a:t>
            </a:r>
            <a:r>
              <a:rPr lang="ru-RU" b="1" i="1" dirty="0"/>
              <a:t>»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1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6" y="567172"/>
            <a:ext cx="9036424" cy="5610889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 	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Таксономия (классификация) учебных вопросов Б.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Блума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Простые (фактические) вопросы.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ru-RU" sz="2400" dirty="0">
                <a:latin typeface="+mn-lt"/>
                <a:ea typeface="Calibri"/>
                <a:cs typeface="Times New Roman"/>
              </a:rPr>
              <a:t>(Что? Кто? Когда?) </a:t>
            </a:r>
            <a:r>
              <a:rPr lang="ru-RU" sz="1800" dirty="0">
                <a:latin typeface="+mn-lt"/>
                <a:ea typeface="Calibri"/>
                <a:cs typeface="Times New Roman"/>
              </a:rPr>
              <a:t/>
            </a:r>
            <a:br>
              <a:rPr lang="ru-RU" sz="1800" dirty="0">
                <a:latin typeface="+mn-lt"/>
                <a:ea typeface="Calibri"/>
                <a:cs typeface="Times New Roman"/>
              </a:rPr>
            </a:br>
            <a:r>
              <a:rPr lang="ru-RU" sz="24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Уточняющие вопросы. </a:t>
            </a:r>
            <a:r>
              <a:rPr lang="ru-RU" sz="2400" dirty="0">
                <a:latin typeface="+mn-lt"/>
                <a:ea typeface="Calibri"/>
                <a:cs typeface="Times New Roman"/>
              </a:rPr>
              <a:t>(Правильно ли я понял, что…? Можно ли сказать, что…?)</a:t>
            </a:r>
            <a:r>
              <a:rPr lang="ru-RU" sz="1800" dirty="0">
                <a:latin typeface="+mn-lt"/>
                <a:ea typeface="Calibri"/>
                <a:cs typeface="Times New Roman"/>
              </a:rPr>
              <a:t/>
            </a:r>
            <a:br>
              <a:rPr lang="ru-RU" sz="1800" dirty="0">
                <a:latin typeface="+mn-lt"/>
                <a:ea typeface="Calibri"/>
                <a:cs typeface="Times New Roman"/>
              </a:rPr>
            </a:br>
            <a:r>
              <a:rPr lang="ru-RU" sz="24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Объясняющие (интерпретационные) вопросы. </a:t>
            </a:r>
            <a:r>
              <a:rPr lang="ru-RU" sz="2400" dirty="0">
                <a:latin typeface="+mn-lt"/>
                <a:ea typeface="Calibri"/>
                <a:cs typeface="Times New Roman"/>
              </a:rPr>
              <a:t>(Почему? В чем причина?) </a:t>
            </a:r>
            <a:r>
              <a:rPr lang="ru-RU" sz="1800" dirty="0">
                <a:latin typeface="+mn-lt"/>
                <a:ea typeface="Calibri"/>
                <a:cs typeface="Times New Roman"/>
              </a:rPr>
              <a:t/>
            </a:r>
            <a:br>
              <a:rPr lang="ru-RU" sz="1800" dirty="0">
                <a:latin typeface="+mn-lt"/>
                <a:ea typeface="Calibri"/>
                <a:cs typeface="Times New Roman"/>
              </a:rPr>
            </a:br>
            <a:r>
              <a:rPr lang="ru-RU" sz="24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Оценочные вопросы.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ru-RU" sz="2400" dirty="0">
                <a:latin typeface="+mn-lt"/>
                <a:ea typeface="Calibri"/>
                <a:cs typeface="Times New Roman"/>
              </a:rPr>
              <a:t>(В чем отличие? В чем сильные и слабые стороны? Это хорошо или плохо?) </a:t>
            </a:r>
            <a:r>
              <a:rPr lang="ru-RU" sz="1800" dirty="0">
                <a:latin typeface="+mn-lt"/>
                <a:ea typeface="Calibri"/>
                <a:cs typeface="Times New Roman"/>
              </a:rPr>
              <a:t/>
            </a:r>
            <a:br>
              <a:rPr lang="ru-RU" sz="1800" dirty="0">
                <a:latin typeface="+mn-lt"/>
                <a:ea typeface="Calibri"/>
                <a:cs typeface="Times New Roman"/>
              </a:rPr>
            </a:br>
            <a:r>
              <a:rPr lang="ru-RU" sz="24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Творческие вопросы.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ru-RU" sz="2400" dirty="0">
                <a:latin typeface="+mn-lt"/>
                <a:ea typeface="Calibri"/>
                <a:cs typeface="Times New Roman"/>
              </a:rPr>
              <a:t>(Что было бы…? Что изменится, если…? Как вы думаете, что произойдет…) </a:t>
            </a:r>
            <a:r>
              <a:rPr lang="ru-RU" sz="1800" dirty="0">
                <a:latin typeface="+mn-lt"/>
                <a:ea typeface="Calibri"/>
                <a:cs typeface="Times New Roman"/>
              </a:rPr>
              <a:t/>
            </a:r>
            <a:br>
              <a:rPr lang="ru-RU" sz="1800" dirty="0">
                <a:latin typeface="+mn-lt"/>
                <a:ea typeface="Calibri"/>
                <a:cs typeface="Times New Roman"/>
              </a:rPr>
            </a:br>
            <a:r>
              <a:rPr lang="ru-RU" sz="24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Практические вопросы.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ru-RU" sz="2400" dirty="0">
                <a:latin typeface="+mn-lt"/>
                <a:ea typeface="Calibri"/>
                <a:cs typeface="Times New Roman"/>
              </a:rPr>
              <a:t>(Как сделать так, чтобы…? Как применить в жизни…? Как бы вы поступили…?) </a:t>
            </a:r>
            <a:r>
              <a:rPr lang="ru-RU" sz="1800" dirty="0">
                <a:latin typeface="+mn-lt"/>
                <a:ea typeface="Calibri"/>
                <a:cs typeface="Times New Roman"/>
              </a:rPr>
              <a:t/>
            </a:r>
            <a:br>
              <a:rPr lang="ru-RU" sz="1800" dirty="0">
                <a:latin typeface="+mn-lt"/>
                <a:ea typeface="Calibri"/>
                <a:cs typeface="Times New Roman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Система вопросов</a:t>
            </a:r>
            <a:r>
              <a:rPr lang="ru-RU" sz="2200" b="1" i="1" dirty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, отражающих уровень познавательной деятельности: знание, понимание, анализ, оценку </a:t>
            </a:r>
            <a:r>
              <a:rPr lang="ru-RU" sz="2200" b="1" i="1" dirty="0" smtClean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, синтез </a:t>
            </a:r>
            <a:r>
              <a:rPr lang="ru-RU" sz="2200" b="1" i="1" dirty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и  </a:t>
            </a:r>
            <a:r>
              <a:rPr lang="ru-RU" sz="2200" b="1" i="1" dirty="0" smtClean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применение</a:t>
            </a:r>
            <a:endParaRPr lang="ru-RU" sz="22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123" y="105508"/>
            <a:ext cx="889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Методы и приемы обучения смысловому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чтению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22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540" y="1011234"/>
            <a:ext cx="8544055" cy="533614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тексте главных положений, ключевых слов;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аналитическое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текста;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разбивка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текста на части по смыслу;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составление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плана (простого, развернутого);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составление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 (сравнительных, хронологических и др.);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подборка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примеров, иллюстрирующих главную составляющую текста;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составление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схемы, кластера на основе текста;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преобразование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информации, данной в тексте, в график, статистическую таблицу, диаграмму;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основе анализа нескольких источников воссоздание неполного текста;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сопоставление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различных точек зрения;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сопоставление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иллюстративного материала с содержанием текста;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составление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тезисов;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выбор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необходимой информации из текста;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анализ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личностного восприятия текста;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поиск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 в различных текстовых источниках (словари, справочники, законодательные акты и пр.);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вывод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текста;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оценка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907" y="211015"/>
            <a:ext cx="900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Методы и приемы обучения смысловому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чтению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606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481" y="693337"/>
            <a:ext cx="7869891" cy="8273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выполнения заданий с текстовым источником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6492" y="1675563"/>
            <a:ext cx="7807569" cy="4115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dirty="0" smtClean="0"/>
              <a:t>. </a:t>
            </a:r>
            <a:r>
              <a:rPr lang="ru-RU" sz="2400" dirty="0" smtClean="0">
                <a:solidFill>
                  <a:srgbClr val="002060"/>
                </a:solidFill>
              </a:rPr>
              <a:t>Внимательно</a:t>
            </a:r>
            <a:r>
              <a:rPr lang="ru-RU" sz="2400" dirty="0">
                <a:solidFill>
                  <a:srgbClr val="002060"/>
                </a:solidFill>
              </a:rPr>
              <a:t>, не торопясь, прочитать текст.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2. Прочитать </a:t>
            </a:r>
            <a:r>
              <a:rPr lang="ru-RU" sz="2400" dirty="0">
                <a:solidFill>
                  <a:srgbClr val="002060"/>
                </a:solidFill>
              </a:rPr>
              <a:t>задание.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3. Выяснить</a:t>
            </a:r>
            <a:r>
              <a:rPr lang="ru-RU" sz="2400" dirty="0">
                <a:solidFill>
                  <a:srgbClr val="002060"/>
                </a:solidFill>
              </a:rPr>
              <a:t>, что требуется </a:t>
            </a:r>
            <a:r>
              <a:rPr lang="ru-RU" sz="2400" dirty="0" smtClean="0">
                <a:solidFill>
                  <a:srgbClr val="002060"/>
                </a:solidFill>
              </a:rPr>
              <a:t>установить: </a:t>
            </a:r>
            <a:r>
              <a:rPr lang="ru-RU" sz="2400" dirty="0">
                <a:solidFill>
                  <a:srgbClr val="002060"/>
                </a:solidFill>
              </a:rPr>
              <a:t>атрибуцию источника (название, автор, дата появления), элемент содержания, контекстные знания и пр.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4. Выделить </a:t>
            </a:r>
            <a:r>
              <a:rPr lang="ru-RU" sz="2400" dirty="0">
                <a:solidFill>
                  <a:srgbClr val="002060"/>
                </a:solidFill>
              </a:rPr>
              <a:t>ключевые слова (слова-маркеры), которые могут помочь в выполнении задания.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5. Сформулировать </a:t>
            </a:r>
            <a:r>
              <a:rPr lang="ru-RU" sz="2400" dirty="0">
                <a:solidFill>
                  <a:srgbClr val="002060"/>
                </a:solidFill>
              </a:rPr>
              <a:t>ответ.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513" y="363447"/>
            <a:ext cx="8229600" cy="596476"/>
          </a:xfrm>
        </p:spPr>
        <p:txBody>
          <a:bodyPr>
            <a:noAutofit/>
          </a:bodyPr>
          <a:lstStyle/>
          <a:p>
            <a:r>
              <a:rPr lang="ru-RU" b="1" dirty="0"/>
              <a:t>Глобальные </a:t>
            </a:r>
            <a:r>
              <a:rPr lang="ru-RU" b="1" dirty="0" smtClean="0"/>
              <a:t>компетенции</a:t>
            </a:r>
            <a:endParaRPr lang="ru-RU" b="1" dirty="0"/>
          </a:p>
        </p:txBody>
      </p:sp>
      <p:pic>
        <p:nvPicPr>
          <p:cNvPr id="15" name="Объект 14">
            <a:extLst>
              <a:ext uri="{FF2B5EF4-FFF2-40B4-BE49-F238E27FC236}">
                <a16:creationId xmlns="" xmlns:a16="http://schemas.microsoft.com/office/drawing/2014/main" id="{859A2483-0AE2-49C1-831D-44D1A01DE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39724" t="33964" r="10061" b="36740"/>
          <a:stretch/>
        </p:blipFill>
        <p:spPr>
          <a:xfrm>
            <a:off x="263064" y="3988449"/>
            <a:ext cx="2007885" cy="6586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9D0F2E-8A07-46C2-A2E5-2E6DCD1EAB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6969" t="34908" r="25757" b="43532"/>
          <a:stretch/>
        </p:blipFill>
        <p:spPr>
          <a:xfrm>
            <a:off x="249814" y="2683247"/>
            <a:ext cx="2064381" cy="5293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ABBD80D-2E27-47EF-8B34-399782E25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6969" t="35986" r="23938" b="42454"/>
          <a:stretch/>
        </p:blipFill>
        <p:spPr>
          <a:xfrm>
            <a:off x="7037191" y="2660163"/>
            <a:ext cx="2064383" cy="5097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266E7A8-FD62-477A-8EFF-3053C43F07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6969" t="52088" r="24544" b="21398"/>
          <a:stretch/>
        </p:blipFill>
        <p:spPr>
          <a:xfrm>
            <a:off x="7100626" y="4001207"/>
            <a:ext cx="2000947" cy="615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FFFEC60-C431-435F-A4AA-9B0397EEE3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36060" t="24129" r="9999" b="15503"/>
          <a:stretch/>
        </p:blipFill>
        <p:spPr>
          <a:xfrm>
            <a:off x="2379128" y="2320608"/>
            <a:ext cx="4538859" cy="2855911"/>
          </a:xfrm>
          <a:prstGeom prst="rect">
            <a:avLst/>
          </a:prstGeom>
        </p:spPr>
      </p:pic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098840ED-D354-4746-89B8-72121CDEBF0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9815" y="1992692"/>
          <a:ext cx="2064382" cy="56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382">
                  <a:extLst>
                    <a:ext uri="{9D8B030D-6E8A-4147-A177-3AD203B41FA5}">
                      <a16:colId xmlns="" xmlns:a16="http://schemas.microsoft.com/office/drawing/2014/main" val="3813844802"/>
                    </a:ext>
                  </a:extLst>
                </a:gridCol>
              </a:tblGrid>
              <a:tr h="560511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Доступ к чистой воде</a:t>
                      </a:r>
                    </a:p>
                  </a:txBody>
                  <a:tcPr marL="70376" marR="70376" marT="35188" marB="35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0" name="Объект 8">
            <a:extLst>
              <a:ext uri="{FF2B5EF4-FFF2-40B4-BE49-F238E27FC236}">
                <a16:creationId xmlns="" xmlns:a16="http://schemas.microsoft.com/office/drawing/2014/main" id="{70052871-0196-4654-A035-2C96832E34B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3496" y="3428809"/>
          <a:ext cx="1922035" cy="56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035">
                  <a:extLst>
                    <a:ext uri="{9D8B030D-6E8A-4147-A177-3AD203B41FA5}">
                      <a16:colId xmlns="" xmlns:a16="http://schemas.microsoft.com/office/drawing/2014/main" val="3813844802"/>
                    </a:ext>
                  </a:extLst>
                </a:gridCol>
              </a:tblGrid>
              <a:tr h="560511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Забота о животных</a:t>
                      </a:r>
                    </a:p>
                  </a:txBody>
                  <a:tcPr marL="70376" marR="70376" marT="35188" marB="35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1" name="Объект 8">
            <a:extLst>
              <a:ext uri="{FF2B5EF4-FFF2-40B4-BE49-F238E27FC236}">
                <a16:creationId xmlns="" xmlns:a16="http://schemas.microsoft.com/office/drawing/2014/main" id="{2FBCF820-87F1-4049-8375-0854BE8C5D8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3064" y="4698479"/>
          <a:ext cx="1094412" cy="56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412">
                  <a:extLst>
                    <a:ext uri="{9D8B030D-6E8A-4147-A177-3AD203B41FA5}">
                      <a16:colId xmlns="" xmlns:a16="http://schemas.microsoft.com/office/drawing/2014/main" val="3813844802"/>
                    </a:ext>
                  </a:extLst>
                </a:gridCol>
              </a:tblGrid>
              <a:tr h="560511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Здоровье</a:t>
                      </a:r>
                    </a:p>
                  </a:txBody>
                  <a:tcPr marL="70376" marR="70376" marT="35188" marB="35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2" name="Объект 8">
            <a:extLst>
              <a:ext uri="{FF2B5EF4-FFF2-40B4-BE49-F238E27FC236}">
                <a16:creationId xmlns="" xmlns:a16="http://schemas.microsoft.com/office/drawing/2014/main" id="{E8AD8A4F-655A-4381-80F9-388380CB47C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37190" y="1992688"/>
          <a:ext cx="2064382" cy="56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382">
                  <a:extLst>
                    <a:ext uri="{9D8B030D-6E8A-4147-A177-3AD203B41FA5}">
                      <a16:colId xmlns="" xmlns:a16="http://schemas.microsoft.com/office/drawing/2014/main" val="3813844802"/>
                    </a:ext>
                  </a:extLst>
                </a:gridCol>
              </a:tblGrid>
              <a:tr h="56300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Между горами и морем </a:t>
                      </a:r>
                    </a:p>
                  </a:txBody>
                  <a:tcPr marL="70376" marR="70376" marT="35188" marB="35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3" name="Объект 8">
            <a:extLst>
              <a:ext uri="{FF2B5EF4-FFF2-40B4-BE49-F238E27FC236}">
                <a16:creationId xmlns="" xmlns:a16="http://schemas.microsoft.com/office/drawing/2014/main" id="{60DF2EC8-9524-466B-BCC5-FEEE951CEAF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26128" y="3265978"/>
          <a:ext cx="2064382" cy="805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382">
                  <a:extLst>
                    <a:ext uri="{9D8B030D-6E8A-4147-A177-3AD203B41FA5}">
                      <a16:colId xmlns="" xmlns:a16="http://schemas.microsoft.com/office/drawing/2014/main" val="3813844802"/>
                    </a:ext>
                  </a:extLst>
                </a:gridCol>
              </a:tblGrid>
              <a:tr h="80557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Государство «Мусорные острова»</a:t>
                      </a:r>
                    </a:p>
                  </a:txBody>
                  <a:tcPr marL="70376" marR="70376" marT="35188" marB="35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4" name="Объект 8">
            <a:extLst>
              <a:ext uri="{FF2B5EF4-FFF2-40B4-BE49-F238E27FC236}">
                <a16:creationId xmlns="" xmlns:a16="http://schemas.microsoft.com/office/drawing/2014/main" id="{AFE1EB05-7D8E-47D0-BA98-473E212FC2F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896302" y="4695182"/>
          <a:ext cx="2157296" cy="805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296">
                  <a:extLst>
                    <a:ext uri="{9D8B030D-6E8A-4147-A177-3AD203B41FA5}">
                      <a16:colId xmlns="" xmlns:a16="http://schemas.microsoft.com/office/drawing/2014/main" val="3813844802"/>
                    </a:ext>
                  </a:extLst>
                </a:gridCol>
              </a:tblGrid>
              <a:tr h="805578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 в мире: право и бизнес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70376" marR="70376" marT="35188" marB="35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2194634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37CF40B-559D-4758-AB2A-04A28B23A3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41515" t="50997" r="11210" b="31674"/>
          <a:stretch/>
        </p:blipFill>
        <p:spPr>
          <a:xfrm>
            <a:off x="249813" y="5447686"/>
            <a:ext cx="1939110" cy="39963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35EC63A-86F8-42BD-94A0-C734F4FD168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26206" t="47262" r="25054" b="38870"/>
          <a:stretch/>
        </p:blipFill>
        <p:spPr>
          <a:xfrm>
            <a:off x="6904966" y="5447685"/>
            <a:ext cx="2185541" cy="349611"/>
          </a:xfrm>
          <a:prstGeom prst="rect">
            <a:avLst/>
          </a:prstGeom>
        </p:spPr>
      </p:pic>
      <p:graphicFrame>
        <p:nvGraphicFramePr>
          <p:cNvPr id="18" name="Объект 8">
            <a:extLst>
              <a:ext uri="{FF2B5EF4-FFF2-40B4-BE49-F238E27FC236}">
                <a16:creationId xmlns="" xmlns:a16="http://schemas.microsoft.com/office/drawing/2014/main" id="{6C058115-EDD8-4C85-8CB5-7BF2E5D4DE7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3063" y="1474959"/>
          <a:ext cx="1953650" cy="56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650">
                  <a:extLst>
                    <a:ext uri="{9D8B030D-6E8A-4147-A177-3AD203B41FA5}">
                      <a16:colId xmlns="" xmlns:a16="http://schemas.microsoft.com/office/drawing/2014/main" val="3813844802"/>
                    </a:ext>
                  </a:extLst>
                </a:gridCol>
              </a:tblGrid>
              <a:tr h="560511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Мониторинг 5 класс</a:t>
                      </a:r>
                    </a:p>
                  </a:txBody>
                  <a:tcPr marL="70376" marR="70376" marT="35188" marB="35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9" name="Объект 8">
            <a:extLst>
              <a:ext uri="{FF2B5EF4-FFF2-40B4-BE49-F238E27FC236}">
                <a16:creationId xmlns="" xmlns:a16="http://schemas.microsoft.com/office/drawing/2014/main" id="{625BDCE1-095E-45E0-AB77-0908A84CA08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136858" y="1455127"/>
          <a:ext cx="1953650" cy="56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650">
                  <a:extLst>
                    <a:ext uri="{9D8B030D-6E8A-4147-A177-3AD203B41FA5}">
                      <a16:colId xmlns="" xmlns:a16="http://schemas.microsoft.com/office/drawing/2014/main" val="3813844802"/>
                    </a:ext>
                  </a:extLst>
                </a:gridCol>
              </a:tblGrid>
              <a:tr h="560511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Мониторинг 7 класс</a:t>
                      </a:r>
                    </a:p>
                  </a:txBody>
                  <a:tcPr marL="70376" marR="70376" marT="35188" marB="351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2194634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798549" y="1821813"/>
            <a:ext cx="3380643" cy="355197"/>
          </a:xfrm>
          <a:prstGeom prst="rect">
            <a:avLst/>
          </a:prstGeom>
        </p:spPr>
        <p:txBody>
          <a:bodyPr wrap="square" lIns="70266" tIns="35133" rIns="70266" bIns="35133">
            <a:spAutoFit/>
          </a:bodyPr>
          <a:lstStyle/>
          <a:p>
            <a:pPr algn="ctr"/>
            <a:r>
              <a:rPr lang="ru-RU" sz="1847" b="1" dirty="0"/>
              <a:t>Исследование </a:t>
            </a:r>
            <a:r>
              <a:rPr lang="en-US" sz="1847" b="1" dirty="0"/>
              <a:t>PISA</a:t>
            </a:r>
            <a:r>
              <a:rPr lang="ru-RU" sz="1847" b="1" dirty="0"/>
              <a:t> </a:t>
            </a:r>
            <a:endParaRPr lang="ru-RU" sz="1385" b="1" dirty="0"/>
          </a:p>
        </p:txBody>
      </p:sp>
    </p:spTree>
    <p:extLst>
      <p:ext uri="{BB962C8B-B14F-4D97-AF65-F5344CB8AC3E}">
        <p14:creationId xmlns:p14="http://schemas.microsoft.com/office/powerpoint/2010/main" val="19628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78" b="1" dirty="0"/>
              <a:t>Определение глобальной компетентности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63694" y="1483022"/>
            <a:ext cx="3934847" cy="2845231"/>
          </a:xfrm>
        </p:spPr>
        <p:txBody>
          <a:bodyPr>
            <a:noAutofit/>
          </a:bodyPr>
          <a:lstStyle/>
          <a:p>
            <a:pPr marL="87829" indent="0" algn="just">
              <a:buNone/>
            </a:pPr>
            <a:r>
              <a:rPr lang="ru-RU" sz="2000" b="1" dirty="0"/>
              <a:t>Глобальная компетентность </a:t>
            </a:r>
            <a:r>
              <a:rPr lang="ru-RU" sz="2000" dirty="0"/>
              <a:t>(глобальные компетенции)  - это специфический обособленный ценностно-интегративный компонент функциональной грамотности, имеющий собственное предметное содержание, ценностную основу и нацеленный на формирование универсальных </a:t>
            </a:r>
            <a:r>
              <a:rPr lang="ru-RU" sz="2000" dirty="0" smtClean="0"/>
              <a:t>навыков</a:t>
            </a:r>
            <a:endParaRPr lang="ru-RU" sz="1539" dirty="0"/>
          </a:p>
          <a:p>
            <a:pPr marL="87829" indent="0" algn="just">
              <a:buNone/>
            </a:pPr>
            <a:endParaRPr lang="ru-RU" sz="1385" dirty="0"/>
          </a:p>
          <a:p>
            <a:pPr marL="87829" indent="0" algn="just">
              <a:buNone/>
            </a:pPr>
            <a:r>
              <a:rPr lang="ru-RU" sz="1385" dirty="0"/>
              <a:t>(Коваль Т.В., </a:t>
            </a:r>
            <a:r>
              <a:rPr lang="ru-RU" sz="1385" dirty="0" err="1"/>
              <a:t>Дюкова</a:t>
            </a:r>
            <a:r>
              <a:rPr lang="ru-RU" sz="1385" dirty="0"/>
              <a:t> С.Е. ГЛОБАЛЬНЫЕ КОМПЕТЕНЦИИ - НОВЫЙ КОМПОНЕНТ ФУНКЦИОНАЛЬНОЙ ГРАМОТНОСТИ // Отечественная и зарубежная педагогика. 2019. Т. 1. № 4 (61). С. 112-123.) </a:t>
            </a:r>
          </a:p>
          <a:p>
            <a:pPr marL="87829" indent="0" algn="just">
              <a:buNone/>
            </a:pPr>
            <a:endParaRPr lang="ru-RU" sz="1539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70254" tIns="70254" rIns="70254" bIns="70254" rtlCol="0" anchor="ctr" anchorCtr="0">
            <a:noAutofit/>
          </a:bodyPr>
          <a:lstStyle/>
          <a:p>
            <a:pPr algn="r"/>
            <a:fld id="{00000000-1234-1234-1234-123412341234}" type="slidenum">
              <a:rPr lang="ru">
                <a:latin typeface="Trebuchet MS"/>
                <a:ea typeface="Trebuchet MS"/>
                <a:cs typeface="Trebuchet MS"/>
                <a:sym typeface="Trebuchet MS"/>
              </a:rPr>
              <a:pPr algn="r"/>
              <a:t>14</a:t>
            </a:fld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8415" y="1264712"/>
            <a:ext cx="4038600" cy="37203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539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/>
              <a:t>Глобальная компетентность</a:t>
            </a:r>
            <a:r>
              <a:rPr lang="ru-RU" sz="2000" dirty="0"/>
              <a:t> — это многогранная цель обучения на протяжении всей жизни. Глобально компетентная личность способна изучать местные, глобальные проблемы и вопросы межкультурного взаимодействия, понимать и оценивать различные точки зрения и мировоззрения, успешно и уважительно взаимодействовать с другими, а также действовать ответственно для обеспечения устойчивого развития и коллективного благополучия</a:t>
            </a:r>
          </a:p>
          <a:p>
            <a:pPr marL="0" indent="0">
              <a:spcBef>
                <a:spcPts val="0"/>
              </a:spcBef>
              <a:buNone/>
            </a:pPr>
            <a:endParaRPr lang="ru-RU" sz="1539" dirty="0"/>
          </a:p>
          <a:p>
            <a:pPr marL="0" indent="0">
              <a:spcBef>
                <a:spcPts val="0"/>
              </a:spcBef>
              <a:buNone/>
            </a:pPr>
            <a:r>
              <a:rPr lang="ru-RU" sz="1539" dirty="0"/>
              <a:t> (</a:t>
            </a:r>
            <a:r>
              <a:rPr lang="en-US" sz="1539" dirty="0"/>
              <a:t>PISA 2018 Assessment and Analytical Framework</a:t>
            </a:r>
            <a:r>
              <a:rPr lang="ru-RU" sz="1539" dirty="0"/>
              <a:t>)</a:t>
            </a:r>
            <a:r>
              <a:rPr lang="en-US" sz="1539" dirty="0"/>
              <a:t> </a:t>
            </a:r>
            <a:endParaRPr lang="ru-RU" sz="1539" dirty="0"/>
          </a:p>
        </p:txBody>
      </p:sp>
    </p:spTree>
    <p:extLst>
      <p:ext uri="{BB962C8B-B14F-4D97-AF65-F5344CB8AC3E}">
        <p14:creationId xmlns:p14="http://schemas.microsoft.com/office/powerpoint/2010/main" val="15420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749" y="800539"/>
            <a:ext cx="8229600" cy="60962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Структура глобальной компетентности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70254" tIns="70254" rIns="70254" bIns="70254" rtlCol="0" anchor="ctr" anchorCtr="0">
            <a:noAutofit/>
          </a:bodyPr>
          <a:lstStyle/>
          <a:p>
            <a:pPr algn="r"/>
            <a:fld id="{00000000-1234-1234-1234-123412341234}" type="slidenum">
              <a:rPr lang="ru">
                <a:latin typeface="Trebuchet MS"/>
                <a:ea typeface="Trebuchet MS"/>
                <a:cs typeface="Trebuchet MS"/>
                <a:sym typeface="Trebuchet MS"/>
              </a:rPr>
              <a:pPr algn="r"/>
              <a:t>15</a:t>
            </a:fld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042191"/>
              </p:ext>
            </p:extLst>
          </p:nvPr>
        </p:nvGraphicFramePr>
        <p:xfrm>
          <a:off x="1374820" y="1396267"/>
          <a:ext cx="6172200" cy="294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71EDFC-11F6-4D2F-9B24-696E5EF77E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17531" b="65620"/>
          <a:stretch/>
        </p:blipFill>
        <p:spPr>
          <a:xfrm>
            <a:off x="257034" y="194362"/>
            <a:ext cx="2086921" cy="6061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034" y="4413154"/>
            <a:ext cx="77487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Глобальные компетенции как особый компонент в системе функциональной </a:t>
            </a:r>
            <a:r>
              <a:rPr lang="ru-RU" b="1" dirty="0" smtClean="0"/>
              <a:t>грамотности</a:t>
            </a:r>
          </a:p>
          <a:p>
            <a:pPr algn="ctr"/>
            <a:endParaRPr lang="ru-RU" b="1" dirty="0" smtClean="0"/>
          </a:p>
          <a:p>
            <a:r>
              <a:rPr lang="ru-RU" dirty="0" smtClean="0"/>
              <a:t>- Отсутствие </a:t>
            </a:r>
            <a:r>
              <a:rPr lang="ru-RU" dirty="0"/>
              <a:t>предмета "глобальные компетенции", меж- и </a:t>
            </a:r>
            <a:r>
              <a:rPr lang="ru-RU" dirty="0" err="1"/>
              <a:t>метапредметное</a:t>
            </a:r>
            <a:r>
              <a:rPr lang="ru-RU" dirty="0"/>
              <a:t> содержание (география, обществознание, история, биология, иностранный язык ...) 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Интегративность</a:t>
            </a:r>
            <a:r>
              <a:rPr lang="ru-RU" dirty="0" smtClean="0"/>
              <a:t> </a:t>
            </a:r>
            <a:r>
              <a:rPr lang="ru-RU" dirty="0"/>
              <a:t>не только через содержание школьных предметов, но и через ценности личности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9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12" y="824250"/>
            <a:ext cx="8590158" cy="744828"/>
          </a:xfrm>
        </p:spPr>
        <p:txBody>
          <a:bodyPr>
            <a:noAutofit/>
          </a:bodyPr>
          <a:lstStyle/>
          <a:p>
            <a:pPr algn="ctr"/>
            <a:r>
              <a:rPr lang="ru-RU" sz="3078" b="1" dirty="0"/>
              <a:t>Овладение глобальной компетентностью </a:t>
            </a:r>
            <a:r>
              <a:rPr lang="ru-RU" sz="3078" dirty="0"/>
              <a:t>выражается в способности</a:t>
            </a:r>
            <a:endParaRPr lang="ru-RU" sz="3078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7882" y="2209758"/>
            <a:ext cx="8401488" cy="3637249"/>
          </a:xfrm>
        </p:spPr>
        <p:txBody>
          <a:bodyPr/>
          <a:lstStyle/>
          <a:p>
            <a:pPr lvl="0"/>
            <a:r>
              <a:rPr lang="ru-RU" sz="1847" dirty="0"/>
              <a:t>критически рассматривать с различных точек зрения вопросы и ситуации глобального характера и межкультурного взаимодействия и эффективно действовать в этих ситуациях; </a:t>
            </a:r>
          </a:p>
          <a:p>
            <a:pPr lvl="0"/>
            <a:r>
              <a:rPr lang="ru-RU" sz="1847" dirty="0"/>
              <a:t>осознавать, каким образом культурные, религиозные, политические, расовые и иные различия могут оказывать влияние на восприятие, суждения и взгляды; </a:t>
            </a:r>
          </a:p>
          <a:p>
            <a:r>
              <a:rPr lang="ru-RU" sz="1847" dirty="0"/>
              <a:t>вступать в открытое, уважительное и эффективное взаимодействие с другими людьми на основе разделяемого всеми уважения к человеческому достоинству</a:t>
            </a:r>
          </a:p>
          <a:p>
            <a:pPr marL="87829" indent="0">
              <a:buNone/>
            </a:pPr>
            <a:endParaRPr lang="ru-RU" sz="1539" dirty="0"/>
          </a:p>
          <a:p>
            <a:pPr marL="87829" indent="0">
              <a:buNone/>
            </a:pPr>
            <a:r>
              <a:rPr lang="ru-RU" sz="1539" dirty="0"/>
              <a:t> 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70254" tIns="70254" rIns="70254" bIns="70254" rtlCol="0" anchor="ctr" anchorCtr="0">
            <a:noAutofit/>
          </a:bodyPr>
          <a:lstStyle/>
          <a:p>
            <a:pPr algn="r"/>
            <a:fld id="{00000000-1234-1234-1234-123412341234}" type="slidenum">
              <a:rPr lang="ru">
                <a:latin typeface="Trebuchet MS"/>
                <a:ea typeface="Trebuchet MS"/>
                <a:cs typeface="Trebuchet MS"/>
                <a:sym typeface="Trebuchet MS"/>
              </a:rPr>
              <a:pPr algn="r"/>
              <a:t>16</a:t>
            </a:fld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783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8380" y="5842722"/>
            <a:ext cx="9066362" cy="807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525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525" dirty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2020</a:t>
            </a:r>
            <a:endParaRPr lang="ru-RU" sz="52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0176" y="844679"/>
            <a:ext cx="4946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pc="-3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Опыт глобальных компетенций</a:t>
            </a:r>
            <a:endParaRPr lang="ru-RU" sz="2400" b="1" spc="-3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17554" y="1813118"/>
            <a:ext cx="8240486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96840" y="1813117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Текст </a:t>
            </a:r>
          </a:p>
          <a:p>
            <a:pPr algn="ctr"/>
            <a:r>
              <a:rPr lang="ru-RU" b="1" dirty="0"/>
              <a:t>Новенькая</a:t>
            </a:r>
          </a:p>
          <a:p>
            <a:r>
              <a:rPr lang="ru-RU" dirty="0"/>
              <a:t>В класс пришла новая девочка Наташа. На перемене она пошла вместе с классом в столовую, съела свой завтрак и попросила ещё одну порцию. Затем она достала принесённые из дома конфеты и съела несколько штук. Одноклассница Наташи Полина подумала, что новенькая не следит за своим питанием и может набрать лишний вес.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44827" y="3681552"/>
            <a:ext cx="6558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Задания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dirty="0"/>
              <a:t>Какое предположение о здоровье Наташи может сделать её одноклассница Полина, основываясь на том, что  она увидела в столовой?  Запишите свой ответ.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44827" y="4982287"/>
            <a:ext cx="808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dirty="0"/>
              <a:t>Объясните, почему предположение Полины о здоровье Наташи </a:t>
            </a:r>
          </a:p>
          <a:p>
            <a:r>
              <a:rPr lang="ru-RU" dirty="0"/>
              <a:t>     может быть неверным. Запишите свой ответ.</a:t>
            </a:r>
            <a:endParaRPr lang="ru-RU" dirty="0"/>
          </a:p>
        </p:txBody>
      </p:sp>
      <p:pic>
        <p:nvPicPr>
          <p:cNvPr id="131078" name="Picture 6" descr="C:\Users\GKryukova\Desktop\ВЕБИНАР\К ВЕБИНАРАМ ФГ\candy-in-han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t="16970" b="9670"/>
          <a:stretch/>
        </p:blipFill>
        <p:spPr bwMode="auto">
          <a:xfrm>
            <a:off x="6724935" y="3681552"/>
            <a:ext cx="2397160" cy="14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7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ru-RU" dirty="0"/>
              <a:t>Метод ПОПС: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</a:t>
            </a:r>
            <a:r>
              <a:rPr lang="ru-RU" dirty="0"/>
              <a:t>считаю, что…</a:t>
            </a:r>
          </a:p>
          <a:p>
            <a:r>
              <a:rPr lang="ru-RU" dirty="0" smtClean="0"/>
              <a:t>Потому </a:t>
            </a:r>
            <a:r>
              <a:rPr lang="ru-RU" dirty="0"/>
              <a:t>что, …</a:t>
            </a:r>
          </a:p>
          <a:p>
            <a:r>
              <a:rPr lang="ru-RU" dirty="0"/>
              <a:t>Например, …</a:t>
            </a:r>
          </a:p>
          <a:p>
            <a:r>
              <a:rPr lang="ru-RU" dirty="0"/>
              <a:t>Поэтому, таким образом, …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395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23522"/>
              </p:ext>
            </p:extLst>
          </p:nvPr>
        </p:nvGraphicFramePr>
        <p:xfrm>
          <a:off x="132522" y="1"/>
          <a:ext cx="9192342" cy="6998080"/>
        </p:xfrm>
        <a:graphic>
          <a:graphicData uri="http://schemas.openxmlformats.org/drawingml/2006/table">
            <a:tbl>
              <a:tblPr/>
              <a:tblGrid>
                <a:gridCol w="8998111"/>
                <a:gridCol w="194231"/>
              </a:tblGrid>
              <a:tr h="6998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effectLst/>
                          <a:latin typeface="+mj-lt"/>
                        </a:rPr>
                        <a:t>Рекомендации</a:t>
                      </a:r>
                      <a:endParaRPr lang="ru-RU" sz="1800" dirty="0">
                        <a:effectLst/>
                        <a:latin typeface="+mj-lt"/>
                      </a:endParaRPr>
                    </a:p>
                    <a:p>
                      <a:pPr marL="342900" indent="-342900" fontAlgn="t">
                        <a:buAutoNum type="arabicPeriod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Использовать контекстные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задачи, задания, построенные на реальных жизненных сюжетах для мотивирования учащихся к осознанному освоению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знаний</a:t>
                      </a:r>
                    </a:p>
                    <a:p>
                      <a:pPr marL="342900" indent="-342900" fontAlgn="t"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Создавать учебные </a:t>
                      </a:r>
                      <a:r>
                        <a:rPr lang="ru-RU" sz="1800" dirty="0">
                          <a:effectLst/>
                          <a:latin typeface="+mj-lt"/>
                        </a:rPr>
                        <a:t>ситуации, инициирующие учебную деятельность учащихся, мотивирующие их на эту деятельность и проясняющие смыслы этой </a:t>
                      </a:r>
                      <a:r>
                        <a:rPr lang="ru-RU" sz="1800" dirty="0" smtClean="0">
                          <a:effectLst/>
                          <a:latin typeface="+mj-lt"/>
                        </a:rPr>
                        <a:t>деятельности.</a:t>
                      </a:r>
                    </a:p>
                    <a:p>
                      <a:pPr marL="342900" indent="-342900" fontAlgn="t"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Использовать</a:t>
                      </a:r>
                      <a:r>
                        <a:rPr lang="ru-RU" sz="18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j-lt"/>
                        </a:rPr>
                        <a:t>задания</a:t>
                      </a:r>
                      <a:r>
                        <a:rPr lang="ru-RU" sz="1800" dirty="0">
                          <a:effectLst/>
                          <a:latin typeface="+mj-lt"/>
                        </a:rPr>
                        <a:t>, в </a:t>
                      </a:r>
                      <a:r>
                        <a:rPr lang="ru-RU" sz="1800" dirty="0" smtClean="0">
                          <a:effectLst/>
                          <a:latin typeface="+mj-lt"/>
                        </a:rPr>
                        <a:t>которых:</a:t>
                      </a:r>
                      <a:endParaRPr lang="ru-RU" sz="1800" dirty="0">
                        <a:effectLst/>
                        <a:latin typeface="+mj-lt"/>
                      </a:endParaRPr>
                    </a:p>
                    <a:p>
                      <a:pPr fontAlgn="t"/>
                      <a:r>
                        <a:rPr lang="ru-RU" sz="1800" dirty="0">
                          <a:effectLst/>
                          <a:latin typeface="+mj-lt"/>
                        </a:rPr>
                        <a:t>-проблема ставится ВНЕ предметной области, но решается с привлечением предметных и </a:t>
                      </a:r>
                      <a:r>
                        <a:rPr lang="ru-RU" sz="1800" dirty="0" err="1">
                          <a:effectLst/>
                          <a:latin typeface="+mj-lt"/>
                        </a:rPr>
                        <a:t>метапредметных</a:t>
                      </a:r>
                      <a:r>
                        <a:rPr lang="ru-RU" sz="1800" dirty="0">
                          <a:effectLst/>
                          <a:latin typeface="+mj-lt"/>
                        </a:rPr>
                        <a:t> знаний, умений и навыков, при этом требуется «перевод» с обыденного языка на язык предмета;</a:t>
                      </a:r>
                    </a:p>
                    <a:p>
                      <a:pPr fontAlgn="t"/>
                      <a:r>
                        <a:rPr lang="ru-RU" sz="1800" dirty="0">
                          <a:effectLst/>
                          <a:latin typeface="+mj-lt"/>
                        </a:rPr>
                        <a:t>- ситуация требует осознанного принятия решения: выбора способа действий, модели поведения и т.п.;</a:t>
                      </a:r>
                    </a:p>
                    <a:p>
                      <a:pPr fontAlgn="t"/>
                      <a:r>
                        <a:rPr lang="ru-RU" sz="1800" dirty="0">
                          <a:effectLst/>
                          <a:latin typeface="+mj-lt"/>
                        </a:rPr>
                        <a:t>- не содержится явного или неявного указания на способ действий;</a:t>
                      </a:r>
                    </a:p>
                    <a:p>
                      <a:pPr fontAlgn="t"/>
                      <a:r>
                        <a:rPr lang="ru-RU" sz="1800" dirty="0">
                          <a:effectLst/>
                          <a:latin typeface="+mj-lt"/>
                        </a:rPr>
                        <a:t>- не только допустима, но и необходима возможность использования альтернативных подходов и решений.</a:t>
                      </a:r>
                    </a:p>
                    <a:p>
                      <a:pPr fontAlgn="t"/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+mj-lt"/>
                        </a:rPr>
                        <a:t>Типы заданий:</a:t>
                      </a:r>
                      <a:endParaRPr lang="ru-RU" sz="1800" dirty="0">
                        <a:effectLst/>
                        <a:latin typeface="+mj-lt"/>
                      </a:endParaRPr>
                    </a:p>
                    <a:p>
                      <a:pPr fontAlgn="t"/>
                      <a:r>
                        <a:rPr lang="ru-RU" sz="1800" dirty="0">
                          <a:effectLst/>
                          <a:latin typeface="+mj-lt"/>
                        </a:rPr>
                        <a:t>- учебные исследования, проекты и задания проектного типа,</a:t>
                      </a:r>
                    </a:p>
                    <a:p>
                      <a:pPr fontAlgn="t"/>
                      <a:r>
                        <a:rPr lang="ru-RU" sz="1800" dirty="0">
                          <a:effectLst/>
                          <a:latin typeface="+mj-lt"/>
                        </a:rPr>
                        <a:t>- кейсы, ролевые и деловые игры, моральные дилеммы и другие задания, способствующие приобретению опыта позитивных действий,</a:t>
                      </a:r>
                    </a:p>
                    <a:p>
                      <a:pPr fontAlgn="t"/>
                      <a:r>
                        <a:rPr lang="ru-RU" sz="1800" dirty="0">
                          <a:effectLst/>
                          <a:latin typeface="+mj-lt"/>
                        </a:rPr>
                        <a:t>- задания на демонстрацию понимания смыслов (понятий, утверждений, фразеологизмов, математических выражений, многозначных терминов в разных предметах и т.п.),</a:t>
                      </a:r>
                    </a:p>
                    <a:p>
                      <a:pPr marL="285750" indent="-285750" fontAlgn="t"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задания </a:t>
                      </a:r>
                      <a:r>
                        <a:rPr lang="ru-RU" sz="1800" dirty="0">
                          <a:effectLst/>
                          <a:latin typeface="+mj-lt"/>
                        </a:rPr>
                        <a:t>на выявление главного, на выявление сущностных </a:t>
                      </a:r>
                      <a:r>
                        <a:rPr lang="ru-RU" sz="1800" dirty="0" smtClean="0">
                          <a:effectLst/>
                          <a:latin typeface="+mj-lt"/>
                        </a:rPr>
                        <a:t>свойств</a:t>
                      </a:r>
                    </a:p>
                    <a:p>
                      <a:pPr marL="0" indent="0" fontAlgn="t">
                        <a:buFontTx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      Развивать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метапредметные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умения и навыки, в частности, смысловое 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indent="0" fontAlgn="t">
                        <a:buFontTx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чтение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умение контролировать, оценивать процесс и результат 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indent="0" fontAlgn="t">
                        <a:buFontTx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деятельности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endParaRPr lang="ru-RU" sz="1800" dirty="0">
                        <a:effectLst/>
                        <a:latin typeface="+mj-lt"/>
                      </a:endParaRPr>
                    </a:p>
                  </a:txBody>
                  <a:tcPr marL="61837" marR="61837" marT="12905" marB="268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500" dirty="0">
                        <a:effectLst/>
                      </a:endParaRPr>
                    </a:p>
                  </a:txBody>
                  <a:tcPr marL="25810" marR="25810" marT="12905" marB="129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6513603" y="-323165"/>
            <a:ext cx="218296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0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8460434" y="5609779"/>
            <a:ext cx="539552" cy="267494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pPr/>
              <a:t>2</a:t>
            </a:fld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551214" y="1001571"/>
            <a:ext cx="1538" cy="469724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7"/>
          <p:cNvGrpSpPr/>
          <p:nvPr/>
        </p:nvGrpSpPr>
        <p:grpSpPr>
          <a:xfrm>
            <a:off x="169002" y="809716"/>
            <a:ext cx="8859396" cy="5719518"/>
            <a:chOff x="0" y="745850"/>
            <a:chExt cx="12274488" cy="5533271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8666480" y="4717380"/>
              <a:ext cx="3525520" cy="1531020"/>
            </a:xfrm>
            <a:prstGeom prst="rect">
              <a:avLst/>
            </a:prstGeom>
            <a:solidFill>
              <a:srgbClr val="17506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45719" rIns="91438" bIns="45719" rtlCol="0" anchor="ctr"/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1400" b="1" dirty="0"/>
                <a:t>PISA</a:t>
              </a:r>
              <a:r>
                <a:rPr lang="ru-RU" sz="1400" b="1" dirty="0"/>
                <a:t> </a:t>
              </a:r>
              <a:r>
                <a:rPr lang="ru-RU" sz="1400" dirty="0"/>
                <a:t>–</a:t>
              </a:r>
              <a:r>
                <a:rPr lang="en-US" sz="1400" dirty="0"/>
                <a:t> </a:t>
              </a:r>
              <a:endParaRPr lang="ru-RU" sz="1400" dirty="0"/>
            </a:p>
            <a:p>
              <a:pPr lvl="0">
                <a:spcBef>
                  <a:spcPct val="0"/>
                </a:spcBef>
                <a:defRPr/>
              </a:pPr>
              <a:r>
                <a:rPr lang="en-US" sz="1400" dirty="0" err="1"/>
                <a:t>Programme</a:t>
              </a:r>
              <a:r>
                <a:rPr lang="en-US" sz="1400" dirty="0"/>
                <a:t> for International Student Assessment</a:t>
              </a:r>
              <a:r>
                <a:rPr lang="ru-RU" sz="1400" dirty="0"/>
                <a:t>, 15-летние школьники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b="1" dirty="0"/>
                <a:t>9</a:t>
              </a:r>
              <a:r>
                <a:rPr lang="ru-RU" sz="1400" dirty="0"/>
                <a:t> и </a:t>
              </a:r>
              <a:r>
                <a:rPr lang="ru-RU" sz="1400" b="1" dirty="0"/>
                <a:t>10</a:t>
              </a:r>
              <a:r>
                <a:rPr lang="ru-RU" sz="1400" dirty="0"/>
                <a:t> классы</a:t>
              </a:r>
              <a:endParaRPr lang="ru-RU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656320" y="2202103"/>
              <a:ext cx="3535680" cy="1146000"/>
            </a:xfrm>
            <a:prstGeom prst="rect">
              <a:avLst/>
            </a:prstGeom>
            <a:solidFill>
              <a:srgbClr val="0073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45719" rIns="91438" bIns="45719" rtlCol="0" anchor="ctr"/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1400" b="1" dirty="0"/>
                <a:t>PIRLS</a:t>
              </a:r>
              <a:r>
                <a:rPr lang="ru-RU" sz="1400" b="1" dirty="0"/>
                <a:t> </a:t>
              </a:r>
              <a:r>
                <a:rPr lang="ru-RU" sz="1400" dirty="0"/>
                <a:t>–</a:t>
              </a:r>
              <a:r>
                <a:rPr lang="en-US" sz="1400" dirty="0"/>
                <a:t> </a:t>
              </a:r>
              <a:endParaRPr lang="ru-RU" sz="1400" dirty="0"/>
            </a:p>
            <a:p>
              <a:pPr lvl="0">
                <a:spcBef>
                  <a:spcPct val="0"/>
                </a:spcBef>
                <a:defRPr/>
              </a:pPr>
              <a:r>
                <a:rPr lang="en-US" sz="1400" dirty="0"/>
                <a:t>Progress in International Reading Literacy Study</a:t>
              </a:r>
              <a:r>
                <a:rPr lang="ru-RU" sz="1400" dirty="0"/>
                <a:t>, </a:t>
              </a:r>
              <a:r>
                <a:rPr lang="ru-RU" sz="1400" b="1" dirty="0"/>
                <a:t>4</a:t>
              </a:r>
              <a:r>
                <a:rPr lang="ru-RU" sz="1400" dirty="0"/>
                <a:t> класс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8656320" y="3469243"/>
              <a:ext cx="3535680" cy="1146000"/>
            </a:xfrm>
            <a:prstGeom prst="rect">
              <a:avLst/>
            </a:prstGeom>
            <a:solidFill>
              <a:srgbClr val="425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45719" rIns="91438" bIns="45719" rtlCol="0" anchor="ctr"/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1400" b="1" dirty="0"/>
                <a:t>TIMSS</a:t>
              </a:r>
              <a:r>
                <a:rPr lang="ru-RU" sz="1400" b="1" dirty="0"/>
                <a:t> </a:t>
              </a:r>
              <a:r>
                <a:rPr lang="ru-RU" sz="1400" dirty="0"/>
                <a:t>–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1400" dirty="0"/>
                <a:t>Trends in Mathematics and Science Study</a:t>
              </a:r>
              <a:r>
                <a:rPr lang="ru-RU" sz="1400" dirty="0"/>
                <a:t>, </a:t>
              </a:r>
              <a:r>
                <a:rPr lang="ru-RU" sz="1400" b="1" dirty="0"/>
                <a:t>4</a:t>
              </a:r>
              <a:r>
                <a:rPr lang="ru-RU" sz="1400" dirty="0"/>
                <a:t>, </a:t>
              </a:r>
              <a:r>
                <a:rPr lang="ru-RU" sz="1400" b="1" dirty="0"/>
                <a:t>8</a:t>
              </a:r>
              <a:r>
                <a:rPr lang="ru-RU" sz="1400" dirty="0"/>
                <a:t> и </a:t>
              </a:r>
              <a:r>
                <a:rPr lang="ru-RU" sz="1400" b="1" dirty="0"/>
                <a:t>11</a:t>
              </a:r>
              <a:r>
                <a:rPr lang="ru-RU" sz="1400" dirty="0"/>
                <a:t> классы</a:t>
              </a:r>
              <a:endParaRPr lang="ru-RU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0" y="4717380"/>
              <a:ext cx="8666480" cy="1531020"/>
            </a:xfrm>
            <a:prstGeom prst="rect">
              <a:avLst/>
            </a:prstGeom>
            <a:solidFill>
              <a:srgbClr val="2184A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0" y="2202103"/>
              <a:ext cx="8666480" cy="1146000"/>
            </a:xfrm>
            <a:prstGeom prst="rect">
              <a:avLst/>
            </a:prstGeom>
            <a:solidFill>
              <a:srgbClr val="00AC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0" y="3469243"/>
              <a:ext cx="8666480" cy="1146000"/>
            </a:xfrm>
            <a:prstGeom prst="rect">
              <a:avLst/>
            </a:prstGeom>
            <a:solidFill>
              <a:srgbClr val="6D8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0" y="4717380"/>
              <a:ext cx="1775520" cy="1531020"/>
            </a:xfrm>
            <a:prstGeom prst="rect">
              <a:avLst/>
            </a:prstGeom>
            <a:solidFill>
              <a:srgbClr val="6AB6D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0" y="2202103"/>
              <a:ext cx="1775520" cy="1146000"/>
            </a:xfrm>
            <a:prstGeom prst="rect">
              <a:avLst/>
            </a:prstGeom>
            <a:solidFill>
              <a:srgbClr val="33E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0" y="3469243"/>
              <a:ext cx="1775520" cy="1146000"/>
            </a:xfrm>
            <a:prstGeom prst="rect">
              <a:avLst/>
            </a:prstGeom>
            <a:solidFill>
              <a:srgbClr val="A8BA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83747" y="2376819"/>
              <a:ext cx="6772572" cy="693765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/>
                <a:t>ОСВОЕНИЕ ОСНОВ ЧТЕНИЯ </a:t>
              </a:r>
              <a:r>
                <a:rPr lang="ru-RU" sz="1400" dirty="0"/>
                <a:t>С ЦЕЛЬЮ</a:t>
              </a:r>
            </a:p>
            <a:p>
              <a:pPr marL="134990" indent="-134990">
                <a:buFont typeface="Arial" panose="020B0604020202020204" pitchFamily="34" charset="0"/>
                <a:buChar char="•"/>
              </a:pPr>
              <a:r>
                <a:rPr lang="ru-RU" sz="1400" dirty="0"/>
                <a:t>приобретения читательского литературного опыта</a:t>
              </a:r>
            </a:p>
            <a:p>
              <a:pPr marL="134990" indent="-134990">
                <a:buFont typeface="Arial" panose="020B0604020202020204" pitchFamily="34" charset="0"/>
                <a:buChar char="•"/>
              </a:pPr>
              <a:r>
                <a:rPr lang="ru-RU" sz="1400" dirty="0"/>
                <a:t>освоения и использования информации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841502" y="3546532"/>
              <a:ext cx="6782731" cy="92303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b="1" dirty="0"/>
                <a:t>ОСВОЕНИЕ ОСНОВ МАТЕМАТИКИ И ЕСТЕСТВЕННО-НАУЧНЫХ ПРЕДМЕТОВ:</a:t>
              </a:r>
            </a:p>
            <a:p>
              <a:pPr marL="134990" indent="-134990">
                <a:buFont typeface="Arial" panose="020B0604020202020204" pitchFamily="34" charset="0"/>
                <a:buChar char="•"/>
                <a:defRPr/>
              </a:pPr>
              <a:r>
                <a:rPr lang="ru-RU" sz="1400" dirty="0"/>
                <a:t>всех общеобразовательных курсов (4, 8 классы)</a:t>
              </a:r>
            </a:p>
            <a:p>
              <a:pPr marL="134990" indent="-134990">
                <a:buFont typeface="Arial" panose="020B0604020202020204" pitchFamily="34" charset="0"/>
                <a:buChar char="•"/>
                <a:defRPr/>
              </a:pPr>
              <a:r>
                <a:rPr lang="ru-RU" sz="1400" dirty="0"/>
                <a:t>углублённых курсов математики и физики (11 класс)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883747" y="4904739"/>
              <a:ext cx="6803053" cy="684833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b="1" dirty="0"/>
                <a:t>СФОРМИРОВАННОСТЬ ФУНКЦИОНАЛЬНОЙ ГРАМОТНОСТИ:</a:t>
              </a:r>
            </a:p>
            <a:p>
              <a:pPr marL="134990" indent="-134990">
                <a:buFont typeface="Arial" panose="020B0604020202020204" pitchFamily="34" charset="0"/>
                <a:buChar char="•"/>
                <a:defRPr/>
              </a:pPr>
              <a:r>
                <a:rPr lang="ru-RU" sz="1400" dirty="0"/>
                <a:t>читательской</a:t>
              </a:r>
            </a:p>
            <a:p>
              <a:pPr marL="134990" indent="-134990">
                <a:buFont typeface="Arial" panose="020B0604020202020204" pitchFamily="34" charset="0"/>
                <a:buChar char="•"/>
                <a:defRPr/>
              </a:pPr>
              <a:r>
                <a:rPr lang="ru-RU" sz="1200" dirty="0"/>
                <a:t>математической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81016" y="5077879"/>
              <a:ext cx="3135293" cy="506180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marL="134990" indent="-134990">
                <a:buFont typeface="Arial" panose="020B0604020202020204" pitchFamily="34" charset="0"/>
                <a:buChar char="•"/>
                <a:defRPr/>
              </a:pPr>
              <a:r>
                <a:rPr lang="ru-RU" sz="1400" dirty="0" err="1"/>
                <a:t>естественно-научной</a:t>
              </a:r>
              <a:endParaRPr lang="ru-RU" sz="1400" dirty="0"/>
            </a:p>
            <a:p>
              <a:pPr marL="134990" indent="-134990">
                <a:buFont typeface="Arial" panose="020B0604020202020204" pitchFamily="34" charset="0"/>
                <a:buChar char="•"/>
                <a:defRPr/>
              </a:pPr>
              <a:r>
                <a:rPr lang="ru-RU" sz="1400" dirty="0"/>
                <a:t>финансовой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890307" y="5772941"/>
              <a:ext cx="6803053" cy="506180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b="1" dirty="0"/>
                <a:t>СФОРМИРОВАННОСТЬ НАВЫКОВ </a:t>
              </a:r>
              <a:r>
                <a:rPr lang="ru-RU" sz="1400" b="1" dirty="0" smtClean="0"/>
                <a:t>КРЕАТИВНОГО МЫШЛЕНИЯ и глобальных компетенций</a:t>
              </a:r>
              <a:endParaRPr lang="ru-RU" sz="1400" b="1" dirty="0"/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34345" y="745850"/>
              <a:ext cx="12240143" cy="625282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000" b="1" dirty="0">
                  <a:solidFill>
                    <a:schemeClr val="tx2"/>
                  </a:solidFill>
                </a:rPr>
                <a:t>Оценка качества образования в международных рейтингах опирается на данные </a:t>
              </a:r>
              <a:r>
                <a:rPr lang="ru-RU" sz="2000" b="1" dirty="0">
                  <a:solidFill>
                    <a:srgbClr val="737F8F"/>
                  </a:solidFill>
                </a:rPr>
                <a:t>международных</a:t>
              </a:r>
              <a:r>
                <a:rPr lang="ru-RU" sz="2000" b="1" dirty="0">
                  <a:solidFill>
                    <a:schemeClr val="tx2"/>
                  </a:solidFill>
                </a:rPr>
                <a:t> исследований </a:t>
              </a:r>
              <a:r>
                <a:rPr lang="en-US" sz="2000" b="1" dirty="0">
                  <a:solidFill>
                    <a:schemeClr val="tx2"/>
                  </a:solidFill>
                </a:rPr>
                <a:t>PIRLS, TIMSS </a:t>
              </a:r>
              <a:r>
                <a:rPr lang="ru-RU" sz="2000" b="1" dirty="0">
                  <a:solidFill>
                    <a:schemeClr val="tx2"/>
                  </a:solidFill>
                </a:rPr>
                <a:t>и </a:t>
              </a:r>
              <a:r>
                <a:rPr lang="en-US" sz="2000" b="1" dirty="0">
                  <a:solidFill>
                    <a:schemeClr val="tx2"/>
                  </a:solidFill>
                </a:rPr>
                <a:t>PISA</a:t>
              </a:r>
              <a:r>
                <a:rPr lang="ru-RU" sz="2000" b="1" dirty="0">
                  <a:solidFill>
                    <a:schemeClr val="tx2"/>
                  </a:solidFill>
                </a:rPr>
                <a:t> </a:t>
              </a:r>
              <a:endParaRPr lang="ru-RU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27888" y="2515898"/>
            <a:ext cx="1066225" cy="743903"/>
            <a:chOff x="3172" y="1756"/>
            <a:chExt cx="1336" cy="808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2" y="1756"/>
              <a:ext cx="1336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3172" y="1756"/>
              <a:ext cx="1346" cy="814"/>
              <a:chOff x="3172" y="1756"/>
              <a:chExt cx="1346" cy="814"/>
            </a:xfrm>
          </p:grpSpPr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3888" y="1980"/>
                <a:ext cx="123" cy="366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84"/>
                  </a:cxn>
                  <a:cxn ang="0">
                    <a:pos x="463" y="1576"/>
                  </a:cxn>
                  <a:cxn ang="0">
                    <a:pos x="463" y="1576"/>
                  </a:cxn>
                  <a:cxn ang="0">
                    <a:pos x="190" y="1576"/>
                  </a:cxn>
                  <a:cxn ang="0">
                    <a:pos x="0" y="1576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584">
                    <a:moveTo>
                      <a:pt x="533" y="37"/>
                    </a:moveTo>
                    <a:lnTo>
                      <a:pt x="533" y="1584"/>
                    </a:lnTo>
                    <a:cubicBezTo>
                      <a:pt x="511" y="1579"/>
                      <a:pt x="487" y="1576"/>
                      <a:pt x="463" y="1576"/>
                    </a:cubicBezTo>
                    <a:lnTo>
                      <a:pt x="463" y="1576"/>
                    </a:lnTo>
                    <a:lnTo>
                      <a:pt x="190" y="1576"/>
                    </a:lnTo>
                    <a:lnTo>
                      <a:pt x="0" y="1576"/>
                    </a:ln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4011" y="1980"/>
                <a:ext cx="122" cy="423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85"/>
                  </a:cxn>
                  <a:cxn ang="0">
                    <a:pos x="368" y="1676"/>
                  </a:cxn>
                  <a:cxn ang="0">
                    <a:pos x="368" y="1676"/>
                  </a:cxn>
                  <a:cxn ang="0">
                    <a:pos x="280" y="1829"/>
                  </a:cxn>
                  <a:cxn ang="0">
                    <a:pos x="257" y="1829"/>
                  </a:cxn>
                  <a:cxn ang="0">
                    <a:pos x="169" y="1676"/>
                  </a:cxn>
                  <a:cxn ang="0">
                    <a:pos x="169" y="1676"/>
                  </a:cxn>
                  <a:cxn ang="0">
                    <a:pos x="0" y="1584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829">
                    <a:moveTo>
                      <a:pt x="533" y="37"/>
                    </a:moveTo>
                    <a:lnTo>
                      <a:pt x="533" y="1585"/>
                    </a:lnTo>
                    <a:cubicBezTo>
                      <a:pt x="469" y="1599"/>
                      <a:pt x="412" y="1631"/>
                      <a:pt x="368" y="1676"/>
                    </a:cubicBezTo>
                    <a:lnTo>
                      <a:pt x="368" y="1676"/>
                    </a:lnTo>
                    <a:cubicBezTo>
                      <a:pt x="326" y="1718"/>
                      <a:pt x="295" y="1770"/>
                      <a:pt x="280" y="1829"/>
                    </a:cubicBezTo>
                    <a:lnTo>
                      <a:pt x="257" y="1829"/>
                    </a:lnTo>
                    <a:cubicBezTo>
                      <a:pt x="242" y="1770"/>
                      <a:pt x="211" y="1718"/>
                      <a:pt x="169" y="1676"/>
                    </a:cubicBezTo>
                    <a:lnTo>
                      <a:pt x="169" y="1676"/>
                    </a:lnTo>
                    <a:cubicBezTo>
                      <a:pt x="124" y="1630"/>
                      <a:pt x="66" y="1598"/>
                      <a:pt x="0" y="1584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4133" y="1980"/>
                <a:ext cx="123" cy="366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76"/>
                  </a:cxn>
                  <a:cxn ang="0">
                    <a:pos x="74" y="1576"/>
                  </a:cxn>
                  <a:cxn ang="0">
                    <a:pos x="74" y="1576"/>
                  </a:cxn>
                  <a:cxn ang="0">
                    <a:pos x="0" y="1585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585">
                    <a:moveTo>
                      <a:pt x="533" y="37"/>
                    </a:moveTo>
                    <a:lnTo>
                      <a:pt x="533" y="1576"/>
                    </a:lnTo>
                    <a:lnTo>
                      <a:pt x="74" y="1576"/>
                    </a:lnTo>
                    <a:lnTo>
                      <a:pt x="74" y="1576"/>
                    </a:lnTo>
                    <a:cubicBezTo>
                      <a:pt x="49" y="1576"/>
                      <a:pt x="24" y="1579"/>
                      <a:pt x="0" y="1585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3949" y="1980"/>
                <a:ext cx="62" cy="366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84"/>
                  </a:cxn>
                  <a:cxn ang="0">
                    <a:pos x="196" y="1576"/>
                  </a:cxn>
                  <a:cxn ang="0">
                    <a:pos x="196" y="1576"/>
                  </a:cxn>
                  <a:cxn ang="0">
                    <a:pos x="0" y="1576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584">
                    <a:moveTo>
                      <a:pt x="266" y="37"/>
                    </a:moveTo>
                    <a:lnTo>
                      <a:pt x="266" y="1584"/>
                    </a:lnTo>
                    <a:cubicBezTo>
                      <a:pt x="244" y="1579"/>
                      <a:pt x="220" y="1576"/>
                      <a:pt x="196" y="1576"/>
                    </a:cubicBezTo>
                    <a:lnTo>
                      <a:pt x="196" y="1576"/>
                    </a:ln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4072" y="1980"/>
                <a:ext cx="61" cy="423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85"/>
                  </a:cxn>
                  <a:cxn ang="0">
                    <a:pos x="101" y="1676"/>
                  </a:cxn>
                  <a:cxn ang="0">
                    <a:pos x="101" y="1676"/>
                  </a:cxn>
                  <a:cxn ang="0">
                    <a:pos x="13" y="1829"/>
                  </a:cxn>
                  <a:cxn ang="0">
                    <a:pos x="0" y="1829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829">
                    <a:moveTo>
                      <a:pt x="266" y="37"/>
                    </a:moveTo>
                    <a:lnTo>
                      <a:pt x="266" y="1585"/>
                    </a:lnTo>
                    <a:cubicBezTo>
                      <a:pt x="202" y="1599"/>
                      <a:pt x="145" y="1631"/>
                      <a:pt x="101" y="1676"/>
                    </a:cubicBezTo>
                    <a:lnTo>
                      <a:pt x="101" y="1676"/>
                    </a:lnTo>
                    <a:cubicBezTo>
                      <a:pt x="59" y="1718"/>
                      <a:pt x="28" y="1770"/>
                      <a:pt x="13" y="1829"/>
                    </a:cubicBezTo>
                    <a:lnTo>
                      <a:pt x="0" y="1829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4195" y="1980"/>
                <a:ext cx="61" cy="364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76"/>
                  </a:cxn>
                  <a:cxn ang="0">
                    <a:pos x="0" y="1576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576">
                    <a:moveTo>
                      <a:pt x="266" y="37"/>
                    </a:moveTo>
                    <a:lnTo>
                      <a:pt x="266" y="1576"/>
                    </a:ln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3896" y="2038"/>
                <a:ext cx="107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3896" y="2020"/>
                <a:ext cx="107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4018" y="2038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4018" y="2020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4141" y="2038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4141" y="2020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3949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3949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4072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4072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4195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4195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Freeform 23"/>
              <p:cNvSpPr>
                <a:spLocks noEditPoints="1"/>
              </p:cNvSpPr>
              <p:nvPr/>
            </p:nvSpPr>
            <p:spPr bwMode="auto">
              <a:xfrm>
                <a:off x="4255" y="1975"/>
                <a:ext cx="211" cy="595"/>
              </a:xfrm>
              <a:custGeom>
                <a:avLst/>
                <a:gdLst/>
                <a:ahLst/>
                <a:cxnLst>
                  <a:cxn ang="0">
                    <a:pos x="530" y="33"/>
                  </a:cxn>
                  <a:cxn ang="0">
                    <a:pos x="777" y="1599"/>
                  </a:cxn>
                  <a:cxn ang="0">
                    <a:pos x="237" y="1599"/>
                  </a:cxn>
                  <a:cxn ang="0">
                    <a:pos x="4" y="116"/>
                  </a:cxn>
                  <a:cxn ang="0">
                    <a:pos x="34" y="75"/>
                  </a:cxn>
                  <a:cxn ang="0">
                    <a:pos x="488" y="3"/>
                  </a:cxn>
                  <a:cxn ang="0">
                    <a:pos x="530" y="33"/>
                  </a:cxn>
                  <a:cxn ang="0">
                    <a:pos x="842" y="2012"/>
                  </a:cxn>
                  <a:cxn ang="0">
                    <a:pos x="912" y="2460"/>
                  </a:cxn>
                  <a:cxn ang="0">
                    <a:pos x="882" y="2502"/>
                  </a:cxn>
                  <a:cxn ang="0">
                    <a:pos x="428" y="2574"/>
                  </a:cxn>
                  <a:cxn ang="0">
                    <a:pos x="386" y="2543"/>
                  </a:cxn>
                  <a:cxn ang="0">
                    <a:pos x="302" y="2012"/>
                  </a:cxn>
                  <a:cxn ang="0">
                    <a:pos x="842" y="2012"/>
                  </a:cxn>
                </a:cxnLst>
                <a:rect l="0" t="0" r="r" b="b"/>
                <a:pathLst>
                  <a:path w="915" h="2577">
                    <a:moveTo>
                      <a:pt x="530" y="33"/>
                    </a:moveTo>
                    <a:lnTo>
                      <a:pt x="777" y="1599"/>
                    </a:lnTo>
                    <a:lnTo>
                      <a:pt x="237" y="1599"/>
                    </a:lnTo>
                    <a:lnTo>
                      <a:pt x="4" y="116"/>
                    </a:lnTo>
                    <a:cubicBezTo>
                      <a:pt x="0" y="97"/>
                      <a:pt x="14" y="78"/>
                      <a:pt x="34" y="75"/>
                    </a:cubicBezTo>
                    <a:lnTo>
                      <a:pt x="488" y="3"/>
                    </a:lnTo>
                    <a:cubicBezTo>
                      <a:pt x="508" y="0"/>
                      <a:pt x="527" y="14"/>
                      <a:pt x="530" y="33"/>
                    </a:cubicBezTo>
                    <a:close/>
                    <a:moveTo>
                      <a:pt x="842" y="2012"/>
                    </a:moveTo>
                    <a:lnTo>
                      <a:pt x="912" y="2460"/>
                    </a:lnTo>
                    <a:cubicBezTo>
                      <a:pt x="915" y="2480"/>
                      <a:pt x="902" y="2499"/>
                      <a:pt x="882" y="2502"/>
                    </a:cubicBezTo>
                    <a:lnTo>
                      <a:pt x="428" y="2574"/>
                    </a:lnTo>
                    <a:cubicBezTo>
                      <a:pt x="408" y="2577"/>
                      <a:pt x="389" y="2563"/>
                      <a:pt x="386" y="2543"/>
                    </a:cubicBezTo>
                    <a:lnTo>
                      <a:pt x="302" y="2012"/>
                    </a:lnTo>
                    <a:lnTo>
                      <a:pt x="842" y="2012"/>
                    </a:ln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Freeform 24"/>
              <p:cNvSpPr>
                <a:spLocks noEditPoints="1"/>
              </p:cNvSpPr>
              <p:nvPr/>
            </p:nvSpPr>
            <p:spPr bwMode="auto">
              <a:xfrm>
                <a:off x="4315" y="1975"/>
                <a:ext cx="151" cy="586"/>
              </a:xfrm>
              <a:custGeom>
                <a:avLst/>
                <a:gdLst/>
                <a:ahLst/>
                <a:cxnLst>
                  <a:cxn ang="0">
                    <a:pos x="269" y="33"/>
                  </a:cxn>
                  <a:cxn ang="0">
                    <a:pos x="516" y="1599"/>
                  </a:cxn>
                  <a:cxn ang="0">
                    <a:pos x="246" y="1599"/>
                  </a:cxn>
                  <a:cxn ang="0">
                    <a:pos x="0" y="39"/>
                  </a:cxn>
                  <a:cxn ang="0">
                    <a:pos x="227" y="3"/>
                  </a:cxn>
                  <a:cxn ang="0">
                    <a:pos x="269" y="33"/>
                  </a:cxn>
                  <a:cxn ang="0">
                    <a:pos x="581" y="2012"/>
                  </a:cxn>
                  <a:cxn ang="0">
                    <a:pos x="651" y="2460"/>
                  </a:cxn>
                  <a:cxn ang="0">
                    <a:pos x="621" y="2502"/>
                  </a:cxn>
                  <a:cxn ang="0">
                    <a:pos x="394" y="2538"/>
                  </a:cxn>
                  <a:cxn ang="0">
                    <a:pos x="311" y="2012"/>
                  </a:cxn>
                  <a:cxn ang="0">
                    <a:pos x="581" y="2012"/>
                  </a:cxn>
                </a:cxnLst>
                <a:rect l="0" t="0" r="r" b="b"/>
                <a:pathLst>
                  <a:path w="654" h="2538">
                    <a:moveTo>
                      <a:pt x="269" y="33"/>
                    </a:moveTo>
                    <a:lnTo>
                      <a:pt x="516" y="1599"/>
                    </a:lnTo>
                    <a:lnTo>
                      <a:pt x="246" y="1599"/>
                    </a:lnTo>
                    <a:lnTo>
                      <a:pt x="0" y="39"/>
                    </a:lnTo>
                    <a:lnTo>
                      <a:pt x="227" y="3"/>
                    </a:lnTo>
                    <a:cubicBezTo>
                      <a:pt x="247" y="0"/>
                      <a:pt x="266" y="14"/>
                      <a:pt x="269" y="33"/>
                    </a:cubicBezTo>
                    <a:close/>
                    <a:moveTo>
                      <a:pt x="581" y="2012"/>
                    </a:moveTo>
                    <a:lnTo>
                      <a:pt x="651" y="2460"/>
                    </a:lnTo>
                    <a:cubicBezTo>
                      <a:pt x="654" y="2480"/>
                      <a:pt x="641" y="2499"/>
                      <a:pt x="621" y="2502"/>
                    </a:cubicBezTo>
                    <a:lnTo>
                      <a:pt x="394" y="2538"/>
                    </a:lnTo>
                    <a:lnTo>
                      <a:pt x="311" y="2012"/>
                    </a:lnTo>
                    <a:lnTo>
                      <a:pt x="581" y="2012"/>
                    </a:ln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4337" y="2456"/>
                <a:ext cx="115" cy="65"/>
              </a:xfrm>
              <a:custGeom>
                <a:avLst/>
                <a:gdLst/>
                <a:ahLst/>
                <a:cxnLst>
                  <a:cxn ang="0">
                    <a:pos x="463" y="0"/>
                  </a:cxn>
                  <a:cxn ang="0">
                    <a:pos x="496" y="210"/>
                  </a:cxn>
                  <a:cxn ang="0">
                    <a:pos x="33" y="282"/>
                  </a:cxn>
                  <a:cxn ang="0">
                    <a:pos x="0" y="72"/>
                  </a:cxn>
                  <a:cxn ang="0">
                    <a:pos x="463" y="0"/>
                  </a:cxn>
                </a:cxnLst>
                <a:rect l="0" t="0" r="r" b="b"/>
                <a:pathLst>
                  <a:path w="496" h="282">
                    <a:moveTo>
                      <a:pt x="463" y="0"/>
                    </a:moveTo>
                    <a:lnTo>
                      <a:pt x="496" y="210"/>
                    </a:lnTo>
                    <a:lnTo>
                      <a:pt x="33" y="282"/>
                    </a:lnTo>
                    <a:lnTo>
                      <a:pt x="0" y="72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4271" y="2032"/>
                <a:ext cx="114" cy="66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495" y="210"/>
                  </a:cxn>
                  <a:cxn ang="0">
                    <a:pos x="33" y="283"/>
                  </a:cxn>
                  <a:cxn ang="0">
                    <a:pos x="0" y="73"/>
                  </a:cxn>
                  <a:cxn ang="0">
                    <a:pos x="462" y="0"/>
                  </a:cxn>
                </a:cxnLst>
                <a:rect l="0" t="0" r="r" b="b"/>
                <a:pathLst>
                  <a:path w="495" h="283">
                    <a:moveTo>
                      <a:pt x="462" y="0"/>
                    </a:moveTo>
                    <a:lnTo>
                      <a:pt x="495" y="210"/>
                    </a:lnTo>
                    <a:lnTo>
                      <a:pt x="33" y="283"/>
                    </a:lnTo>
                    <a:lnTo>
                      <a:pt x="0" y="73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4335" y="2440"/>
                <a:ext cx="108" cy="26"/>
              </a:xfrm>
              <a:custGeom>
                <a:avLst/>
                <a:gdLst/>
                <a:ahLst/>
                <a:cxnLst>
                  <a:cxn ang="0">
                    <a:pos x="464" y="0"/>
                  </a:cxn>
                  <a:cxn ang="0">
                    <a:pos x="471" y="42"/>
                  </a:cxn>
                  <a:cxn ang="0">
                    <a:pos x="8" y="115"/>
                  </a:cxn>
                  <a:cxn ang="0">
                    <a:pos x="0" y="64"/>
                  </a:cxn>
                  <a:cxn ang="0">
                    <a:pos x="407" y="0"/>
                  </a:cxn>
                  <a:cxn ang="0">
                    <a:pos x="464" y="0"/>
                  </a:cxn>
                </a:cxnLst>
                <a:rect l="0" t="0" r="r" b="b"/>
                <a:pathLst>
                  <a:path w="471" h="115">
                    <a:moveTo>
                      <a:pt x="464" y="0"/>
                    </a:moveTo>
                    <a:lnTo>
                      <a:pt x="471" y="42"/>
                    </a:lnTo>
                    <a:lnTo>
                      <a:pt x="8" y="115"/>
                    </a:lnTo>
                    <a:lnTo>
                      <a:pt x="0" y="64"/>
                    </a:lnTo>
                    <a:lnTo>
                      <a:pt x="407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FFE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4268" y="2014"/>
                <a:ext cx="109" cy="29"/>
              </a:xfrm>
              <a:custGeom>
                <a:avLst/>
                <a:gdLst/>
                <a:ahLst/>
                <a:cxnLst>
                  <a:cxn ang="0">
                    <a:pos x="463" y="0"/>
                  </a:cxn>
                  <a:cxn ang="0">
                    <a:pos x="471" y="51"/>
                  </a:cxn>
                  <a:cxn ang="0">
                    <a:pos x="8" y="124"/>
                  </a:cxn>
                  <a:cxn ang="0">
                    <a:pos x="0" y="73"/>
                  </a:cxn>
                  <a:cxn ang="0">
                    <a:pos x="463" y="0"/>
                  </a:cxn>
                </a:cxnLst>
                <a:rect l="0" t="0" r="r" b="b"/>
                <a:pathLst>
                  <a:path w="471" h="124">
                    <a:moveTo>
                      <a:pt x="463" y="0"/>
                    </a:moveTo>
                    <a:lnTo>
                      <a:pt x="471" y="51"/>
                    </a:lnTo>
                    <a:lnTo>
                      <a:pt x="8" y="124"/>
                    </a:lnTo>
                    <a:lnTo>
                      <a:pt x="0" y="73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E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4391" y="2456"/>
                <a:ext cx="61" cy="57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64" y="210"/>
                  </a:cxn>
                  <a:cxn ang="0">
                    <a:pos x="33" y="246"/>
                  </a:cxn>
                  <a:cxn ang="0">
                    <a:pos x="0" y="36"/>
                  </a:cxn>
                  <a:cxn ang="0">
                    <a:pos x="231" y="0"/>
                  </a:cxn>
                </a:cxnLst>
                <a:rect l="0" t="0" r="r" b="b"/>
                <a:pathLst>
                  <a:path w="264" h="246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6"/>
                    </a:lnTo>
                    <a:lnTo>
                      <a:pt x="0" y="36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4324" y="2032"/>
                <a:ext cx="61" cy="58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64" y="210"/>
                  </a:cxn>
                  <a:cxn ang="0">
                    <a:pos x="33" y="247"/>
                  </a:cxn>
                  <a:cxn ang="0">
                    <a:pos x="0" y="37"/>
                  </a:cxn>
                  <a:cxn ang="0">
                    <a:pos x="231" y="0"/>
                  </a:cxn>
                </a:cxnLst>
                <a:rect l="0" t="0" r="r" b="b"/>
                <a:pathLst>
                  <a:path w="264" h="247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7"/>
                    </a:lnTo>
                    <a:lnTo>
                      <a:pt x="0" y="37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4388" y="2440"/>
                <a:ext cx="55" cy="18"/>
              </a:xfrm>
              <a:custGeom>
                <a:avLst/>
                <a:gdLst/>
                <a:ahLst/>
                <a:cxnLst>
                  <a:cxn ang="0">
                    <a:pos x="233" y="0"/>
                  </a:cxn>
                  <a:cxn ang="0">
                    <a:pos x="240" y="42"/>
                  </a:cxn>
                  <a:cxn ang="0">
                    <a:pos x="8" y="79"/>
                  </a:cxn>
                  <a:cxn ang="0">
                    <a:pos x="0" y="28"/>
                  </a:cxn>
                  <a:cxn ang="0">
                    <a:pos x="176" y="0"/>
                  </a:cxn>
                  <a:cxn ang="0">
                    <a:pos x="233" y="0"/>
                  </a:cxn>
                </a:cxnLst>
                <a:rect l="0" t="0" r="r" b="b"/>
                <a:pathLst>
                  <a:path w="240" h="79">
                    <a:moveTo>
                      <a:pt x="233" y="0"/>
                    </a:moveTo>
                    <a:lnTo>
                      <a:pt x="240" y="42"/>
                    </a:lnTo>
                    <a:lnTo>
                      <a:pt x="8" y="79"/>
                    </a:lnTo>
                    <a:lnTo>
                      <a:pt x="0" y="28"/>
                    </a:lnTo>
                    <a:lnTo>
                      <a:pt x="176" y="0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4322" y="2014"/>
                <a:ext cx="55" cy="21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39" y="51"/>
                  </a:cxn>
                  <a:cxn ang="0">
                    <a:pos x="8" y="87"/>
                  </a:cxn>
                  <a:cxn ang="0">
                    <a:pos x="0" y="37"/>
                  </a:cxn>
                  <a:cxn ang="0">
                    <a:pos x="231" y="0"/>
                  </a:cxn>
                </a:cxnLst>
                <a:rect l="0" t="0" r="r" b="b"/>
                <a:pathLst>
                  <a:path w="239" h="87">
                    <a:moveTo>
                      <a:pt x="231" y="0"/>
                    </a:moveTo>
                    <a:lnTo>
                      <a:pt x="239" y="51"/>
                    </a:lnTo>
                    <a:lnTo>
                      <a:pt x="8" y="87"/>
                    </a:lnTo>
                    <a:lnTo>
                      <a:pt x="0" y="37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Rectangle 33"/>
              <p:cNvSpPr>
                <a:spLocks noChangeArrowheads="1"/>
              </p:cNvSpPr>
              <p:nvPr/>
            </p:nvSpPr>
            <p:spPr bwMode="auto">
              <a:xfrm>
                <a:off x="4195" y="2151"/>
                <a:ext cx="29" cy="193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Rectangle 34"/>
              <p:cNvSpPr>
                <a:spLocks noChangeArrowheads="1"/>
              </p:cNvSpPr>
              <p:nvPr/>
            </p:nvSpPr>
            <p:spPr bwMode="auto">
              <a:xfrm>
                <a:off x="4165" y="2151"/>
                <a:ext cx="30" cy="193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" name="Rectangle 35"/>
              <p:cNvSpPr>
                <a:spLocks noChangeArrowheads="1"/>
              </p:cNvSpPr>
              <p:nvPr/>
            </p:nvSpPr>
            <p:spPr bwMode="auto">
              <a:xfrm>
                <a:off x="3232" y="1940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" name="Rectangle 36"/>
              <p:cNvSpPr>
                <a:spLocks noChangeArrowheads="1"/>
              </p:cNvSpPr>
              <p:nvPr/>
            </p:nvSpPr>
            <p:spPr bwMode="auto">
              <a:xfrm>
                <a:off x="3232" y="1955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" name="Rectangle 37"/>
              <p:cNvSpPr>
                <a:spLocks noChangeArrowheads="1"/>
              </p:cNvSpPr>
              <p:nvPr/>
            </p:nvSpPr>
            <p:spPr bwMode="auto">
              <a:xfrm>
                <a:off x="3232" y="1969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" name="Rectangle 38"/>
              <p:cNvSpPr>
                <a:spLocks noChangeArrowheads="1"/>
              </p:cNvSpPr>
              <p:nvPr/>
            </p:nvSpPr>
            <p:spPr bwMode="auto">
              <a:xfrm>
                <a:off x="3232" y="1984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" name="Rectangle 39"/>
              <p:cNvSpPr>
                <a:spLocks noChangeArrowheads="1"/>
              </p:cNvSpPr>
              <p:nvPr/>
            </p:nvSpPr>
            <p:spPr bwMode="auto">
              <a:xfrm>
                <a:off x="3232" y="1998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" name="Rectangle 40"/>
              <p:cNvSpPr>
                <a:spLocks noChangeArrowheads="1"/>
              </p:cNvSpPr>
              <p:nvPr/>
            </p:nvSpPr>
            <p:spPr bwMode="auto">
              <a:xfrm>
                <a:off x="3232" y="2012"/>
                <a:ext cx="325" cy="8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" name="Rectangle 41"/>
              <p:cNvSpPr>
                <a:spLocks noChangeArrowheads="1"/>
              </p:cNvSpPr>
              <p:nvPr/>
            </p:nvSpPr>
            <p:spPr bwMode="auto">
              <a:xfrm>
                <a:off x="3232" y="1947"/>
                <a:ext cx="325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/>
            </p:nvSpPr>
            <p:spPr bwMode="auto">
              <a:xfrm>
                <a:off x="3232" y="1962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/>
            </p:nvSpPr>
            <p:spPr bwMode="auto">
              <a:xfrm>
                <a:off x="3232" y="1976"/>
                <a:ext cx="325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3232" y="1991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/>
            </p:nvSpPr>
            <p:spPr bwMode="auto">
              <a:xfrm>
                <a:off x="3232" y="2005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>
                <a:off x="3232" y="2020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auto">
              <a:xfrm>
                <a:off x="3232" y="2027"/>
                <a:ext cx="325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" name="Freeform 48"/>
              <p:cNvSpPr>
                <a:spLocks/>
              </p:cNvSpPr>
              <p:nvPr/>
            </p:nvSpPr>
            <p:spPr bwMode="auto">
              <a:xfrm>
                <a:off x="3557" y="1940"/>
                <a:ext cx="32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1" y="0"/>
                  </a:cxn>
                  <a:cxn ang="0">
                    <a:pos x="139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401" h="31">
                    <a:moveTo>
                      <a:pt x="0" y="0"/>
                    </a:moveTo>
                    <a:lnTo>
                      <a:pt x="1401" y="0"/>
                    </a:lnTo>
                    <a:cubicBezTo>
                      <a:pt x="1397" y="10"/>
                      <a:pt x="1394" y="21"/>
                      <a:pt x="139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auto">
              <a:xfrm>
                <a:off x="3557" y="1955"/>
                <a:ext cx="31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4" y="0"/>
                  </a:cxn>
                  <a:cxn ang="0">
                    <a:pos x="1380" y="30"/>
                  </a:cxn>
                  <a:cxn ang="0">
                    <a:pos x="1380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4" h="31">
                    <a:moveTo>
                      <a:pt x="0" y="0"/>
                    </a:moveTo>
                    <a:lnTo>
                      <a:pt x="1384" y="0"/>
                    </a:lnTo>
                    <a:cubicBezTo>
                      <a:pt x="1383" y="9"/>
                      <a:pt x="1381" y="19"/>
                      <a:pt x="1380" y="30"/>
                    </a:cubicBezTo>
                    <a:lnTo>
                      <a:pt x="1380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auto">
              <a:xfrm>
                <a:off x="3557" y="1969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6" y="0"/>
                  </a:cxn>
                  <a:cxn ang="0">
                    <a:pos x="1374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6" h="31">
                    <a:moveTo>
                      <a:pt x="0" y="0"/>
                    </a:moveTo>
                    <a:lnTo>
                      <a:pt x="1376" y="0"/>
                    </a:lnTo>
                    <a:cubicBezTo>
                      <a:pt x="1375" y="10"/>
                      <a:pt x="1375" y="21"/>
                      <a:pt x="137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auto">
              <a:xfrm>
                <a:off x="3557" y="1984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3" y="0"/>
                  </a:cxn>
                  <a:cxn ang="0">
                    <a:pos x="1373" y="11"/>
                  </a:cxn>
                  <a:cxn ang="0">
                    <a:pos x="137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3" h="31">
                    <a:moveTo>
                      <a:pt x="0" y="0"/>
                    </a:moveTo>
                    <a:lnTo>
                      <a:pt x="1373" y="0"/>
                    </a:lnTo>
                    <a:lnTo>
                      <a:pt x="1373" y="11"/>
                    </a:lnTo>
                    <a:cubicBezTo>
                      <a:pt x="1373" y="18"/>
                      <a:pt x="1373" y="25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auto">
              <a:xfrm>
                <a:off x="3557" y="1998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5" y="0"/>
                  </a:cxn>
                  <a:cxn ang="0">
                    <a:pos x="1377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7" h="31">
                    <a:moveTo>
                      <a:pt x="0" y="0"/>
                    </a:moveTo>
                    <a:lnTo>
                      <a:pt x="1375" y="0"/>
                    </a:lnTo>
                    <a:cubicBezTo>
                      <a:pt x="1375" y="10"/>
                      <a:pt x="1376" y="20"/>
                      <a:pt x="1377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3557" y="2012"/>
                <a:ext cx="31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1" y="0"/>
                  </a:cxn>
                  <a:cxn ang="0">
                    <a:pos x="138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6" h="31">
                    <a:moveTo>
                      <a:pt x="0" y="0"/>
                    </a:moveTo>
                    <a:lnTo>
                      <a:pt x="1381" y="0"/>
                    </a:lnTo>
                    <a:cubicBezTo>
                      <a:pt x="1382" y="11"/>
                      <a:pt x="1384" y="21"/>
                      <a:pt x="1386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3557" y="1947"/>
                <a:ext cx="32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1" y="0"/>
                  </a:cxn>
                  <a:cxn ang="0">
                    <a:pos x="1384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1391" h="32">
                    <a:moveTo>
                      <a:pt x="0" y="0"/>
                    </a:moveTo>
                    <a:lnTo>
                      <a:pt x="1391" y="0"/>
                    </a:lnTo>
                    <a:cubicBezTo>
                      <a:pt x="1389" y="10"/>
                      <a:pt x="1386" y="21"/>
                      <a:pt x="1384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auto">
              <a:xfrm>
                <a:off x="3557" y="1962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0" y="0"/>
                  </a:cxn>
                  <a:cxn ang="0">
                    <a:pos x="137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0" h="31">
                    <a:moveTo>
                      <a:pt x="0" y="0"/>
                    </a:moveTo>
                    <a:lnTo>
                      <a:pt x="1380" y="0"/>
                    </a:lnTo>
                    <a:cubicBezTo>
                      <a:pt x="1378" y="10"/>
                      <a:pt x="1377" y="20"/>
                      <a:pt x="1376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auto">
              <a:xfrm>
                <a:off x="3557" y="1976"/>
                <a:ext cx="31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4" y="0"/>
                  </a:cxn>
                  <a:cxn ang="0">
                    <a:pos x="137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4" h="31">
                    <a:moveTo>
                      <a:pt x="0" y="0"/>
                    </a:moveTo>
                    <a:lnTo>
                      <a:pt x="1374" y="0"/>
                    </a:lnTo>
                    <a:cubicBezTo>
                      <a:pt x="1374" y="10"/>
                      <a:pt x="1373" y="21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auto">
              <a:xfrm>
                <a:off x="3557" y="1991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3" y="0"/>
                  </a:cxn>
                  <a:cxn ang="0">
                    <a:pos x="1375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1375" h="32">
                    <a:moveTo>
                      <a:pt x="0" y="0"/>
                    </a:moveTo>
                    <a:lnTo>
                      <a:pt x="1373" y="0"/>
                    </a:lnTo>
                    <a:cubicBezTo>
                      <a:pt x="1374" y="11"/>
                      <a:pt x="1374" y="21"/>
                      <a:pt x="1375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auto">
              <a:xfrm>
                <a:off x="3557" y="2005"/>
                <a:ext cx="31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7" y="0"/>
                  </a:cxn>
                  <a:cxn ang="0">
                    <a:pos x="1380" y="22"/>
                  </a:cxn>
                  <a:cxn ang="0">
                    <a:pos x="138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1" h="31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8" y="7"/>
                      <a:pt x="1379" y="15"/>
                      <a:pt x="1380" y="22"/>
                    </a:cubicBezTo>
                    <a:lnTo>
                      <a:pt x="1381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auto">
              <a:xfrm>
                <a:off x="3557" y="2020"/>
                <a:ext cx="32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6" y="0"/>
                  </a:cxn>
                  <a:cxn ang="0">
                    <a:pos x="1394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94" h="31">
                    <a:moveTo>
                      <a:pt x="0" y="0"/>
                    </a:moveTo>
                    <a:lnTo>
                      <a:pt x="1386" y="0"/>
                    </a:lnTo>
                    <a:cubicBezTo>
                      <a:pt x="1389" y="11"/>
                      <a:pt x="1391" y="21"/>
                      <a:pt x="139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auto">
              <a:xfrm>
                <a:off x="3557" y="2027"/>
                <a:ext cx="32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4" y="0"/>
                  </a:cxn>
                  <a:cxn ang="0">
                    <a:pos x="1401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401" h="21">
                    <a:moveTo>
                      <a:pt x="0" y="0"/>
                    </a:moveTo>
                    <a:lnTo>
                      <a:pt x="1394" y="0"/>
                    </a:lnTo>
                    <a:cubicBezTo>
                      <a:pt x="1396" y="7"/>
                      <a:pt x="1398" y="15"/>
                      <a:pt x="140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auto">
              <a:xfrm>
                <a:off x="3225" y="1919"/>
                <a:ext cx="663" cy="134"/>
              </a:xfrm>
              <a:custGeom>
                <a:avLst/>
                <a:gdLst/>
                <a:ahLst/>
                <a:cxnLst>
                  <a:cxn ang="0">
                    <a:pos x="2877" y="578"/>
                  </a:cxn>
                  <a:cxn ang="0">
                    <a:pos x="123" y="578"/>
                  </a:cxn>
                  <a:cxn ang="0">
                    <a:pos x="6" y="394"/>
                  </a:cxn>
                  <a:cxn ang="0">
                    <a:pos x="0" y="289"/>
                  </a:cxn>
                  <a:cxn ang="0">
                    <a:pos x="6" y="184"/>
                  </a:cxn>
                  <a:cxn ang="0">
                    <a:pos x="123" y="0"/>
                  </a:cxn>
                  <a:cxn ang="0">
                    <a:pos x="2877" y="0"/>
                  </a:cxn>
                  <a:cxn ang="0">
                    <a:pos x="2877" y="91"/>
                  </a:cxn>
                  <a:cxn ang="0">
                    <a:pos x="123" y="91"/>
                  </a:cxn>
                  <a:cxn ang="0">
                    <a:pos x="97" y="195"/>
                  </a:cxn>
                  <a:cxn ang="0">
                    <a:pos x="91" y="289"/>
                  </a:cxn>
                  <a:cxn ang="0">
                    <a:pos x="97" y="383"/>
                  </a:cxn>
                  <a:cxn ang="0">
                    <a:pos x="123" y="486"/>
                  </a:cxn>
                  <a:cxn ang="0">
                    <a:pos x="2877" y="486"/>
                  </a:cxn>
                  <a:cxn ang="0">
                    <a:pos x="2877" y="578"/>
                  </a:cxn>
                </a:cxnLst>
                <a:rect l="0" t="0" r="r" b="b"/>
                <a:pathLst>
                  <a:path w="2877" h="578">
                    <a:moveTo>
                      <a:pt x="2877" y="578"/>
                    </a:moveTo>
                    <a:lnTo>
                      <a:pt x="123" y="578"/>
                    </a:lnTo>
                    <a:cubicBezTo>
                      <a:pt x="57" y="578"/>
                      <a:pt x="19" y="497"/>
                      <a:pt x="6" y="394"/>
                    </a:cubicBezTo>
                    <a:cubicBezTo>
                      <a:pt x="2" y="360"/>
                      <a:pt x="0" y="324"/>
                      <a:pt x="0" y="289"/>
                    </a:cubicBezTo>
                    <a:cubicBezTo>
                      <a:pt x="0" y="254"/>
                      <a:pt x="2" y="218"/>
                      <a:pt x="6" y="184"/>
                    </a:cubicBezTo>
                    <a:cubicBezTo>
                      <a:pt x="19" y="80"/>
                      <a:pt x="57" y="0"/>
                      <a:pt x="123" y="0"/>
                    </a:cubicBezTo>
                    <a:lnTo>
                      <a:pt x="2877" y="0"/>
                    </a:lnTo>
                    <a:lnTo>
                      <a:pt x="2877" y="91"/>
                    </a:lnTo>
                    <a:lnTo>
                      <a:pt x="123" y="91"/>
                    </a:lnTo>
                    <a:cubicBezTo>
                      <a:pt x="114" y="91"/>
                      <a:pt x="104" y="137"/>
                      <a:pt x="97" y="195"/>
                    </a:cubicBezTo>
                    <a:cubicBezTo>
                      <a:pt x="93" y="224"/>
                      <a:pt x="91" y="256"/>
                      <a:pt x="91" y="289"/>
                    </a:cubicBezTo>
                    <a:cubicBezTo>
                      <a:pt x="91" y="322"/>
                      <a:pt x="93" y="354"/>
                      <a:pt x="97" y="383"/>
                    </a:cubicBezTo>
                    <a:cubicBezTo>
                      <a:pt x="104" y="441"/>
                      <a:pt x="114" y="486"/>
                      <a:pt x="123" y="486"/>
                    </a:cubicBezTo>
                    <a:lnTo>
                      <a:pt x="2877" y="486"/>
                    </a:lnTo>
                    <a:lnTo>
                      <a:pt x="2877" y="578"/>
                    </a:ln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" name="Freeform 62"/>
              <p:cNvSpPr>
                <a:spLocks noEditPoints="1"/>
              </p:cNvSpPr>
              <p:nvPr/>
            </p:nvSpPr>
            <p:spPr bwMode="auto">
              <a:xfrm>
                <a:off x="3557" y="1919"/>
                <a:ext cx="331" cy="134"/>
              </a:xfrm>
              <a:custGeom>
                <a:avLst/>
                <a:gdLst/>
                <a:ahLst/>
                <a:cxnLst>
                  <a:cxn ang="0">
                    <a:pos x="1439" y="578"/>
                  </a:cxn>
                  <a:cxn ang="0">
                    <a:pos x="0" y="578"/>
                  </a:cxn>
                  <a:cxn ang="0">
                    <a:pos x="0" y="486"/>
                  </a:cxn>
                  <a:cxn ang="0">
                    <a:pos x="1439" y="486"/>
                  </a:cxn>
                  <a:cxn ang="0">
                    <a:pos x="1439" y="578"/>
                  </a:cxn>
                  <a:cxn ang="0">
                    <a:pos x="0" y="0"/>
                  </a:cxn>
                  <a:cxn ang="0">
                    <a:pos x="1439" y="0"/>
                  </a:cxn>
                  <a:cxn ang="0">
                    <a:pos x="1439" y="91"/>
                  </a:cxn>
                  <a:cxn ang="0">
                    <a:pos x="0" y="91"/>
                  </a:cxn>
                  <a:cxn ang="0">
                    <a:pos x="0" y="0"/>
                  </a:cxn>
                </a:cxnLst>
                <a:rect l="0" t="0" r="r" b="b"/>
                <a:pathLst>
                  <a:path w="1439" h="578">
                    <a:moveTo>
                      <a:pt x="1439" y="578"/>
                    </a:moveTo>
                    <a:lnTo>
                      <a:pt x="0" y="578"/>
                    </a:lnTo>
                    <a:lnTo>
                      <a:pt x="0" y="486"/>
                    </a:lnTo>
                    <a:lnTo>
                      <a:pt x="1439" y="486"/>
                    </a:lnTo>
                    <a:lnTo>
                      <a:pt x="1439" y="578"/>
                    </a:lnTo>
                    <a:close/>
                    <a:moveTo>
                      <a:pt x="0" y="0"/>
                    </a:moveTo>
                    <a:lnTo>
                      <a:pt x="1439" y="0"/>
                    </a:lnTo>
                    <a:lnTo>
                      <a:pt x="1439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" name="Rectangle 63"/>
              <p:cNvSpPr>
                <a:spLocks noChangeArrowheads="1"/>
              </p:cNvSpPr>
              <p:nvPr/>
            </p:nvSpPr>
            <p:spPr bwMode="auto">
              <a:xfrm>
                <a:off x="3227" y="1773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" name="Rectangle 64"/>
              <p:cNvSpPr>
                <a:spLocks noChangeArrowheads="1"/>
              </p:cNvSpPr>
              <p:nvPr/>
            </p:nvSpPr>
            <p:spPr bwMode="auto">
              <a:xfrm>
                <a:off x="3227" y="179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" name="Rectangle 65"/>
              <p:cNvSpPr>
                <a:spLocks noChangeArrowheads="1"/>
              </p:cNvSpPr>
              <p:nvPr/>
            </p:nvSpPr>
            <p:spPr bwMode="auto">
              <a:xfrm>
                <a:off x="3227" y="181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" name="Rectangle 66"/>
              <p:cNvSpPr>
                <a:spLocks noChangeArrowheads="1"/>
              </p:cNvSpPr>
              <p:nvPr/>
            </p:nvSpPr>
            <p:spPr bwMode="auto">
              <a:xfrm>
                <a:off x="3227" y="183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" name="Rectangle 67"/>
              <p:cNvSpPr>
                <a:spLocks noChangeArrowheads="1"/>
              </p:cNvSpPr>
              <p:nvPr/>
            </p:nvSpPr>
            <p:spPr bwMode="auto">
              <a:xfrm>
                <a:off x="3227" y="1854"/>
                <a:ext cx="240" cy="11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" name="Rectangle 68"/>
              <p:cNvSpPr>
                <a:spLocks noChangeArrowheads="1"/>
              </p:cNvSpPr>
              <p:nvPr/>
            </p:nvSpPr>
            <p:spPr bwMode="auto">
              <a:xfrm>
                <a:off x="3227" y="1875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" name="Rectangle 69"/>
              <p:cNvSpPr>
                <a:spLocks noChangeArrowheads="1"/>
              </p:cNvSpPr>
              <p:nvPr/>
            </p:nvSpPr>
            <p:spPr bwMode="auto">
              <a:xfrm>
                <a:off x="3227" y="1783"/>
                <a:ext cx="240" cy="11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" name="Rectangle 70"/>
              <p:cNvSpPr>
                <a:spLocks noChangeArrowheads="1"/>
              </p:cNvSpPr>
              <p:nvPr/>
            </p:nvSpPr>
            <p:spPr bwMode="auto">
              <a:xfrm>
                <a:off x="3227" y="180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3227" y="182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" name="Rectangle 72"/>
              <p:cNvSpPr>
                <a:spLocks noChangeArrowheads="1"/>
              </p:cNvSpPr>
              <p:nvPr/>
            </p:nvSpPr>
            <p:spPr bwMode="auto">
              <a:xfrm>
                <a:off x="3227" y="184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" name="Rectangle 73"/>
              <p:cNvSpPr>
                <a:spLocks noChangeArrowheads="1"/>
              </p:cNvSpPr>
              <p:nvPr/>
            </p:nvSpPr>
            <p:spPr bwMode="auto">
              <a:xfrm>
                <a:off x="3227" y="1865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" name="Rectangle 74"/>
              <p:cNvSpPr>
                <a:spLocks noChangeArrowheads="1"/>
              </p:cNvSpPr>
              <p:nvPr/>
            </p:nvSpPr>
            <p:spPr bwMode="auto">
              <a:xfrm>
                <a:off x="3227" y="1885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" name="Rectangle 75"/>
              <p:cNvSpPr>
                <a:spLocks noChangeArrowheads="1"/>
              </p:cNvSpPr>
              <p:nvPr/>
            </p:nvSpPr>
            <p:spPr bwMode="auto">
              <a:xfrm>
                <a:off x="3227" y="1895"/>
                <a:ext cx="240" cy="7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" name="Freeform 76"/>
              <p:cNvSpPr>
                <a:spLocks/>
              </p:cNvSpPr>
              <p:nvPr/>
            </p:nvSpPr>
            <p:spPr bwMode="auto">
              <a:xfrm>
                <a:off x="3467" y="1773"/>
                <a:ext cx="24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1" y="0"/>
                  </a:cxn>
                  <a:cxn ang="0">
                    <a:pos x="102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41" h="44">
                    <a:moveTo>
                      <a:pt x="0" y="0"/>
                    </a:moveTo>
                    <a:lnTo>
                      <a:pt x="1041" y="0"/>
                    </a:lnTo>
                    <a:cubicBezTo>
                      <a:pt x="1034" y="13"/>
                      <a:pt x="1028" y="28"/>
                      <a:pt x="102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1" name="Freeform 77"/>
              <p:cNvSpPr>
                <a:spLocks/>
              </p:cNvSpPr>
              <p:nvPr/>
            </p:nvSpPr>
            <p:spPr bwMode="auto">
              <a:xfrm>
                <a:off x="3467" y="1794"/>
                <a:ext cx="23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0" y="0"/>
                  </a:cxn>
                  <a:cxn ang="0">
                    <a:pos x="1002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07" y="14"/>
                      <a:pt x="1004" y="29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" name="Freeform 78"/>
              <p:cNvSpPr>
                <a:spLocks/>
              </p:cNvSpPr>
              <p:nvPr/>
            </p:nvSpPr>
            <p:spPr bwMode="auto">
              <a:xfrm>
                <a:off x="3467" y="181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6" y="0"/>
                  </a:cxn>
                  <a:cxn ang="0">
                    <a:pos x="99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5" y="14"/>
                      <a:pt x="994" y="29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3467" y="1834"/>
                <a:ext cx="22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1" y="0"/>
                  </a:cxn>
                  <a:cxn ang="0">
                    <a:pos x="991" y="22"/>
                  </a:cxn>
                  <a:cxn ang="0">
                    <a:pos x="991" y="43"/>
                  </a:cxn>
                  <a:cxn ang="0">
                    <a:pos x="0" y="43"/>
                  </a:cxn>
                  <a:cxn ang="0">
                    <a:pos x="0" y="0"/>
                  </a:cxn>
                </a:cxnLst>
                <a:rect l="0" t="0" r="r" b="b"/>
                <a:pathLst>
                  <a:path w="991" h="43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7"/>
                      <a:pt x="991" y="14"/>
                      <a:pt x="991" y="22"/>
                    </a:cubicBezTo>
                    <a:cubicBezTo>
                      <a:pt x="991" y="29"/>
                      <a:pt x="991" y="36"/>
                      <a:pt x="991" y="43"/>
                    </a:cubicBez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3467" y="1854"/>
                <a:ext cx="22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3" y="0"/>
                  </a:cxn>
                  <a:cxn ang="0">
                    <a:pos x="996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4" y="15"/>
                      <a:pt x="995" y="30"/>
                      <a:pt x="996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" name="Freeform 81"/>
              <p:cNvSpPr>
                <a:spLocks/>
              </p:cNvSpPr>
              <p:nvPr/>
            </p:nvSpPr>
            <p:spPr bwMode="auto">
              <a:xfrm>
                <a:off x="3467" y="1875"/>
                <a:ext cx="23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2" y="0"/>
                  </a:cxn>
                  <a:cxn ang="0">
                    <a:pos x="101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4" y="15"/>
                      <a:pt x="1007" y="30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3467" y="1783"/>
                <a:ext cx="236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3" y="0"/>
                  </a:cxn>
                  <a:cxn ang="0">
                    <a:pos x="101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23" h="44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18" y="14"/>
                      <a:pt x="1014" y="29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3467" y="1804"/>
                <a:ext cx="23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2" y="0"/>
                  </a:cxn>
                  <a:cxn ang="0">
                    <a:pos x="999" y="20"/>
                  </a:cxn>
                  <a:cxn ang="0">
                    <a:pos x="996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02" h="44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1" y="6"/>
                      <a:pt x="1000" y="13"/>
                      <a:pt x="999" y="20"/>
                    </a:cubicBezTo>
                    <a:cubicBezTo>
                      <a:pt x="998" y="28"/>
                      <a:pt x="997" y="36"/>
                      <a:pt x="996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3467" y="182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3" y="0"/>
                  </a:cxn>
                  <a:cxn ang="0">
                    <a:pos x="991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2" y="14"/>
                      <a:pt x="991" y="29"/>
                      <a:pt x="991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auto">
              <a:xfrm>
                <a:off x="3467" y="184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1" y="0"/>
                  </a:cxn>
                  <a:cxn ang="0">
                    <a:pos x="99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15"/>
                      <a:pt x="992" y="30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3467" y="1865"/>
                <a:ext cx="23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6" y="0"/>
                  </a:cxn>
                  <a:cxn ang="0">
                    <a:pos x="999" y="24"/>
                  </a:cxn>
                  <a:cxn ang="0">
                    <a:pos x="1002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02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7" y="8"/>
                      <a:pt x="998" y="16"/>
                      <a:pt x="999" y="24"/>
                    </a:cubicBezTo>
                    <a:cubicBezTo>
                      <a:pt x="1000" y="31"/>
                      <a:pt x="1001" y="38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3467" y="1885"/>
                <a:ext cx="23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0" y="0"/>
                  </a:cxn>
                  <a:cxn ang="0">
                    <a:pos x="102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23" h="44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14" y="15"/>
                      <a:pt x="1018" y="30"/>
                      <a:pt x="102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auto">
              <a:xfrm>
                <a:off x="3467" y="1895"/>
                <a:ext cx="23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3" y="0"/>
                  </a:cxn>
                  <a:cxn ang="0">
                    <a:pos x="1034" y="29"/>
                  </a:cxn>
                  <a:cxn ang="0">
                    <a:pos x="0" y="29"/>
                  </a:cxn>
                  <a:cxn ang="0">
                    <a:pos x="0" y="0"/>
                  </a:cxn>
                </a:cxnLst>
                <a:rect l="0" t="0" r="r" b="b"/>
                <a:pathLst>
                  <a:path w="1034" h="29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26" y="10"/>
                      <a:pt x="1030" y="20"/>
                      <a:pt x="1034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auto">
              <a:xfrm>
                <a:off x="3212" y="1756"/>
                <a:ext cx="510" cy="163"/>
              </a:xfrm>
              <a:custGeom>
                <a:avLst/>
                <a:gdLst/>
                <a:ahLst/>
                <a:cxnLst>
                  <a:cxn ang="0">
                    <a:pos x="2216" y="707"/>
                  </a:cxn>
                  <a:cxn ang="0">
                    <a:pos x="138" y="707"/>
                  </a:cxn>
                  <a:cxn ang="0">
                    <a:pos x="8" y="487"/>
                  </a:cxn>
                  <a:cxn ang="0">
                    <a:pos x="0" y="353"/>
                  </a:cxn>
                  <a:cxn ang="0">
                    <a:pos x="8" y="220"/>
                  </a:cxn>
                  <a:cxn ang="0">
                    <a:pos x="138" y="0"/>
                  </a:cxn>
                  <a:cxn ang="0">
                    <a:pos x="2216" y="0"/>
                  </a:cxn>
                  <a:cxn ang="0">
                    <a:pos x="2216" y="75"/>
                  </a:cxn>
                  <a:cxn ang="0">
                    <a:pos x="138" y="75"/>
                  </a:cxn>
                  <a:cxn ang="0">
                    <a:pos x="83" y="229"/>
                  </a:cxn>
                  <a:cxn ang="0">
                    <a:pos x="75" y="353"/>
                  </a:cxn>
                  <a:cxn ang="0">
                    <a:pos x="83" y="478"/>
                  </a:cxn>
                  <a:cxn ang="0">
                    <a:pos x="138" y="631"/>
                  </a:cxn>
                  <a:cxn ang="0">
                    <a:pos x="2216" y="631"/>
                  </a:cxn>
                  <a:cxn ang="0">
                    <a:pos x="2216" y="707"/>
                  </a:cxn>
                </a:cxnLst>
                <a:rect l="0" t="0" r="r" b="b"/>
                <a:pathLst>
                  <a:path w="2216" h="707">
                    <a:moveTo>
                      <a:pt x="2216" y="707"/>
                    </a:moveTo>
                    <a:lnTo>
                      <a:pt x="138" y="707"/>
                    </a:lnTo>
                    <a:cubicBezTo>
                      <a:pt x="67" y="707"/>
                      <a:pt x="24" y="611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3"/>
                      <a:pt x="8" y="220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2216" y="0"/>
                    </a:lnTo>
                    <a:lnTo>
                      <a:pt x="2216" y="75"/>
                    </a:lnTo>
                    <a:lnTo>
                      <a:pt x="138" y="75"/>
                    </a:lnTo>
                    <a:cubicBezTo>
                      <a:pt x="113" y="75"/>
                      <a:pt x="94" y="143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7"/>
                      <a:pt x="78" y="439"/>
                      <a:pt x="83" y="478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2216" y="631"/>
                    </a:lnTo>
                    <a:lnTo>
                      <a:pt x="2216" y="707"/>
                    </a:lnTo>
                    <a:close/>
                  </a:path>
                </a:pathLst>
              </a:custGeom>
              <a:solidFill>
                <a:srgbClr val="0468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auto">
              <a:xfrm>
                <a:off x="3212" y="1756"/>
                <a:ext cx="255" cy="163"/>
              </a:xfrm>
              <a:custGeom>
                <a:avLst/>
                <a:gdLst/>
                <a:ahLst/>
                <a:cxnLst>
                  <a:cxn ang="0">
                    <a:pos x="1108" y="707"/>
                  </a:cxn>
                  <a:cxn ang="0">
                    <a:pos x="138" y="707"/>
                  </a:cxn>
                  <a:cxn ang="0">
                    <a:pos x="8" y="487"/>
                  </a:cxn>
                  <a:cxn ang="0">
                    <a:pos x="0" y="353"/>
                  </a:cxn>
                  <a:cxn ang="0">
                    <a:pos x="8" y="220"/>
                  </a:cxn>
                  <a:cxn ang="0">
                    <a:pos x="138" y="0"/>
                  </a:cxn>
                  <a:cxn ang="0">
                    <a:pos x="1108" y="0"/>
                  </a:cxn>
                  <a:cxn ang="0">
                    <a:pos x="1108" y="75"/>
                  </a:cxn>
                  <a:cxn ang="0">
                    <a:pos x="138" y="75"/>
                  </a:cxn>
                  <a:cxn ang="0">
                    <a:pos x="83" y="229"/>
                  </a:cxn>
                  <a:cxn ang="0">
                    <a:pos x="75" y="353"/>
                  </a:cxn>
                  <a:cxn ang="0">
                    <a:pos x="83" y="478"/>
                  </a:cxn>
                  <a:cxn ang="0">
                    <a:pos x="138" y="631"/>
                  </a:cxn>
                  <a:cxn ang="0">
                    <a:pos x="1108" y="631"/>
                  </a:cxn>
                  <a:cxn ang="0">
                    <a:pos x="1108" y="707"/>
                  </a:cxn>
                </a:cxnLst>
                <a:rect l="0" t="0" r="r" b="b"/>
                <a:pathLst>
                  <a:path w="1108" h="707">
                    <a:moveTo>
                      <a:pt x="1108" y="707"/>
                    </a:moveTo>
                    <a:lnTo>
                      <a:pt x="138" y="707"/>
                    </a:lnTo>
                    <a:cubicBezTo>
                      <a:pt x="67" y="707"/>
                      <a:pt x="24" y="611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3"/>
                      <a:pt x="8" y="220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1108" y="0"/>
                    </a:lnTo>
                    <a:lnTo>
                      <a:pt x="1108" y="75"/>
                    </a:lnTo>
                    <a:lnTo>
                      <a:pt x="138" y="75"/>
                    </a:lnTo>
                    <a:cubicBezTo>
                      <a:pt x="113" y="75"/>
                      <a:pt x="94" y="143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7"/>
                      <a:pt x="78" y="439"/>
                      <a:pt x="83" y="478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1108" y="631"/>
                    </a:lnTo>
                    <a:lnTo>
                      <a:pt x="1108" y="707"/>
                    </a:lnTo>
                    <a:close/>
                  </a:path>
                </a:pathLst>
              </a:custGeom>
              <a:solidFill>
                <a:srgbClr val="2184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auto">
              <a:xfrm>
                <a:off x="3245" y="2299"/>
                <a:ext cx="583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93" y="0"/>
                  </a:cxn>
                  <a:cxn ang="0">
                    <a:pos x="2529" y="36"/>
                  </a:cxn>
                  <a:cxn ang="0">
                    <a:pos x="2529" y="196"/>
                  </a:cxn>
                  <a:cxn ang="0">
                    <a:pos x="1711" y="196"/>
                  </a:cxn>
                  <a:cxn ang="0">
                    <a:pos x="1711" y="223"/>
                  </a:cxn>
                  <a:cxn ang="0">
                    <a:pos x="1711" y="250"/>
                  </a:cxn>
                  <a:cxn ang="0">
                    <a:pos x="1711" y="277"/>
                  </a:cxn>
                  <a:cxn ang="0">
                    <a:pos x="1711" y="303"/>
                  </a:cxn>
                  <a:cxn ang="0">
                    <a:pos x="1711" y="330"/>
                  </a:cxn>
                  <a:cxn ang="0">
                    <a:pos x="1711" y="357"/>
                  </a:cxn>
                  <a:cxn ang="0">
                    <a:pos x="1711" y="384"/>
                  </a:cxn>
                  <a:cxn ang="0">
                    <a:pos x="1711" y="410"/>
                  </a:cxn>
                  <a:cxn ang="0">
                    <a:pos x="1711" y="437"/>
                  </a:cxn>
                  <a:cxn ang="0">
                    <a:pos x="1711" y="464"/>
                  </a:cxn>
                  <a:cxn ang="0">
                    <a:pos x="1711" y="490"/>
                  </a:cxn>
                  <a:cxn ang="0">
                    <a:pos x="1711" y="517"/>
                  </a:cxn>
                  <a:cxn ang="0">
                    <a:pos x="1711" y="533"/>
                  </a:cxn>
                  <a:cxn ang="0">
                    <a:pos x="1657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6"/>
                      <a:pt x="2529" y="36"/>
                    </a:cubicBezTo>
                    <a:lnTo>
                      <a:pt x="2529" y="196"/>
                    </a:lnTo>
                    <a:lnTo>
                      <a:pt x="1711" y="196"/>
                    </a:lnTo>
                    <a:lnTo>
                      <a:pt x="1711" y="223"/>
                    </a:lnTo>
                    <a:lnTo>
                      <a:pt x="1711" y="250"/>
                    </a:lnTo>
                    <a:lnTo>
                      <a:pt x="1711" y="277"/>
                    </a:lnTo>
                    <a:lnTo>
                      <a:pt x="1711" y="303"/>
                    </a:lnTo>
                    <a:lnTo>
                      <a:pt x="1711" y="330"/>
                    </a:lnTo>
                    <a:lnTo>
                      <a:pt x="1711" y="357"/>
                    </a:lnTo>
                    <a:lnTo>
                      <a:pt x="1711" y="384"/>
                    </a:lnTo>
                    <a:lnTo>
                      <a:pt x="1711" y="410"/>
                    </a:lnTo>
                    <a:lnTo>
                      <a:pt x="1711" y="437"/>
                    </a:lnTo>
                    <a:lnTo>
                      <a:pt x="1711" y="464"/>
                    </a:lnTo>
                    <a:lnTo>
                      <a:pt x="1711" y="490"/>
                    </a:lnTo>
                    <a:lnTo>
                      <a:pt x="1711" y="517"/>
                    </a:lnTo>
                    <a:lnTo>
                      <a:pt x="1711" y="533"/>
                    </a:lnTo>
                    <a:lnTo>
                      <a:pt x="1657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0468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3245" y="2299"/>
                <a:ext cx="291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264" y="0"/>
                  </a:cxn>
                  <a:cxn ang="0">
                    <a:pos x="1264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2184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" name="Rectangle 93"/>
              <p:cNvSpPr>
                <a:spLocks noChangeArrowheads="1"/>
              </p:cNvSpPr>
              <p:nvPr/>
            </p:nvSpPr>
            <p:spPr bwMode="auto">
              <a:xfrm>
                <a:off x="3730" y="2306"/>
                <a:ext cx="49" cy="3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" name="Rectangle 94"/>
              <p:cNvSpPr>
                <a:spLocks noChangeArrowheads="1"/>
              </p:cNvSpPr>
              <p:nvPr/>
            </p:nvSpPr>
            <p:spPr bwMode="auto">
              <a:xfrm>
                <a:off x="3303" y="2306"/>
                <a:ext cx="49" cy="10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" name="Rectangle 95"/>
              <p:cNvSpPr>
                <a:spLocks noChangeArrowheads="1"/>
              </p:cNvSpPr>
              <p:nvPr/>
            </p:nvSpPr>
            <p:spPr bwMode="auto">
              <a:xfrm>
                <a:off x="3712" y="2306"/>
                <a:ext cx="12" cy="3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" name="Rectangle 96"/>
              <p:cNvSpPr>
                <a:spLocks noChangeArrowheads="1"/>
              </p:cNvSpPr>
              <p:nvPr/>
            </p:nvSpPr>
            <p:spPr bwMode="auto">
              <a:xfrm>
                <a:off x="3285" y="2306"/>
                <a:ext cx="11" cy="109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auto">
              <a:xfrm>
                <a:off x="3210" y="2176"/>
                <a:ext cx="583" cy="12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494" y="0"/>
                  </a:cxn>
                  <a:cxn ang="0">
                    <a:pos x="2530" y="36"/>
                  </a:cxn>
                  <a:cxn ang="0">
                    <a:pos x="2530" y="496"/>
                  </a:cxn>
                  <a:cxn ang="0">
                    <a:pos x="2494" y="533"/>
                  </a:cxn>
                  <a:cxn ang="0">
                    <a:pos x="37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7" y="0"/>
                  </a:cxn>
                </a:cxnLst>
                <a:rect l="0" t="0" r="r" b="b"/>
                <a:pathLst>
                  <a:path w="2530" h="533">
                    <a:moveTo>
                      <a:pt x="37" y="0"/>
                    </a:moveTo>
                    <a:lnTo>
                      <a:pt x="2494" y="0"/>
                    </a:lnTo>
                    <a:cubicBezTo>
                      <a:pt x="2514" y="0"/>
                      <a:pt x="2530" y="16"/>
                      <a:pt x="2530" y="36"/>
                    </a:cubicBezTo>
                    <a:lnTo>
                      <a:pt x="2530" y="496"/>
                    </a:lnTo>
                    <a:cubicBezTo>
                      <a:pt x="2530" y="516"/>
                      <a:pt x="2514" y="533"/>
                      <a:pt x="2494" y="533"/>
                    </a:cubicBezTo>
                    <a:lnTo>
                      <a:pt x="37" y="533"/>
                    </a:lnTo>
                    <a:cubicBezTo>
                      <a:pt x="17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auto">
              <a:xfrm>
                <a:off x="3210" y="2176"/>
                <a:ext cx="291" cy="12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265" y="0"/>
                  </a:cxn>
                  <a:cxn ang="0">
                    <a:pos x="1265" y="533"/>
                  </a:cxn>
                  <a:cxn ang="0">
                    <a:pos x="37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7" y="0"/>
                  </a:cxn>
                </a:cxnLst>
                <a:rect l="0" t="0" r="r" b="b"/>
                <a:pathLst>
                  <a:path w="1265" h="533">
                    <a:moveTo>
                      <a:pt x="37" y="0"/>
                    </a:moveTo>
                    <a:lnTo>
                      <a:pt x="1265" y="0"/>
                    </a:lnTo>
                    <a:lnTo>
                      <a:pt x="1265" y="533"/>
                    </a:lnTo>
                    <a:lnTo>
                      <a:pt x="37" y="533"/>
                    </a:lnTo>
                    <a:cubicBezTo>
                      <a:pt x="17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" name="Rectangle 99"/>
              <p:cNvSpPr>
                <a:spLocks noChangeArrowheads="1"/>
              </p:cNvSpPr>
              <p:nvPr/>
            </p:nvSpPr>
            <p:spPr bwMode="auto">
              <a:xfrm>
                <a:off x="3695" y="2183"/>
                <a:ext cx="49" cy="10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" name="Rectangle 100"/>
              <p:cNvSpPr>
                <a:spLocks noChangeArrowheads="1"/>
              </p:cNvSpPr>
              <p:nvPr/>
            </p:nvSpPr>
            <p:spPr bwMode="auto">
              <a:xfrm>
                <a:off x="3268" y="2183"/>
                <a:ext cx="49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>
                <a:off x="3677" y="2183"/>
                <a:ext cx="12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" name="Rectangle 102"/>
              <p:cNvSpPr>
                <a:spLocks noChangeArrowheads="1"/>
              </p:cNvSpPr>
              <p:nvPr/>
            </p:nvSpPr>
            <p:spPr bwMode="auto">
              <a:xfrm>
                <a:off x="3249" y="2183"/>
                <a:ext cx="12" cy="108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auto">
              <a:xfrm>
                <a:off x="3245" y="2053"/>
                <a:ext cx="583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93" y="0"/>
                  </a:cxn>
                  <a:cxn ang="0">
                    <a:pos x="2529" y="36"/>
                  </a:cxn>
                  <a:cxn ang="0">
                    <a:pos x="2529" y="496"/>
                  </a:cxn>
                  <a:cxn ang="0">
                    <a:pos x="2493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6"/>
                      <a:pt x="2529" y="36"/>
                    </a:cubicBezTo>
                    <a:lnTo>
                      <a:pt x="2529" y="496"/>
                    </a:lnTo>
                    <a:cubicBezTo>
                      <a:pt x="2529" y="516"/>
                      <a:pt x="2513" y="533"/>
                      <a:pt x="2493" y="533"/>
                    </a:cubicBez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EF75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auto">
              <a:xfrm>
                <a:off x="3245" y="2053"/>
                <a:ext cx="291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264" y="0"/>
                  </a:cxn>
                  <a:cxn ang="0">
                    <a:pos x="1264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FF973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" name="Rectangle 105"/>
              <p:cNvSpPr>
                <a:spLocks noChangeArrowheads="1"/>
              </p:cNvSpPr>
              <p:nvPr/>
            </p:nvSpPr>
            <p:spPr bwMode="auto">
              <a:xfrm>
                <a:off x="3730" y="2060"/>
                <a:ext cx="49" cy="10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" name="Rectangle 106"/>
              <p:cNvSpPr>
                <a:spLocks noChangeArrowheads="1"/>
              </p:cNvSpPr>
              <p:nvPr/>
            </p:nvSpPr>
            <p:spPr bwMode="auto">
              <a:xfrm>
                <a:off x="3303" y="2060"/>
                <a:ext cx="49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" name="Rectangle 107"/>
              <p:cNvSpPr>
                <a:spLocks noChangeArrowheads="1"/>
              </p:cNvSpPr>
              <p:nvPr/>
            </p:nvSpPr>
            <p:spPr bwMode="auto">
              <a:xfrm>
                <a:off x="3712" y="2060"/>
                <a:ext cx="12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" name="Rectangle 108"/>
              <p:cNvSpPr>
                <a:spLocks noChangeArrowheads="1"/>
              </p:cNvSpPr>
              <p:nvPr/>
            </p:nvSpPr>
            <p:spPr bwMode="auto">
              <a:xfrm>
                <a:off x="3285" y="2060"/>
                <a:ext cx="11" cy="108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auto">
              <a:xfrm>
                <a:off x="3172" y="2422"/>
                <a:ext cx="498" cy="14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975" y="0"/>
                  </a:cxn>
                  <a:cxn ang="0">
                    <a:pos x="1975" y="74"/>
                  </a:cxn>
                  <a:cxn ang="0">
                    <a:pos x="2029" y="74"/>
                  </a:cxn>
                  <a:cxn ang="0">
                    <a:pos x="2163" y="74"/>
                  </a:cxn>
                  <a:cxn ang="0">
                    <a:pos x="2048" y="254"/>
                  </a:cxn>
                  <a:cxn ang="0">
                    <a:pos x="2042" y="358"/>
                  </a:cxn>
                  <a:cxn ang="0">
                    <a:pos x="2048" y="461"/>
                  </a:cxn>
                  <a:cxn ang="0">
                    <a:pos x="2107" y="617"/>
                  </a:cxn>
                  <a:cxn ang="0">
                    <a:pos x="42" y="617"/>
                  </a:cxn>
                  <a:cxn ang="0">
                    <a:pos x="0" y="575"/>
                  </a:cxn>
                  <a:cxn ang="0">
                    <a:pos x="0" y="42"/>
                  </a:cxn>
                  <a:cxn ang="0">
                    <a:pos x="42" y="0"/>
                  </a:cxn>
                </a:cxnLst>
                <a:rect l="0" t="0" r="r" b="b"/>
                <a:pathLst>
                  <a:path w="2163" h="617">
                    <a:moveTo>
                      <a:pt x="42" y="0"/>
                    </a:moveTo>
                    <a:lnTo>
                      <a:pt x="1975" y="0"/>
                    </a:lnTo>
                    <a:lnTo>
                      <a:pt x="1975" y="74"/>
                    </a:lnTo>
                    <a:lnTo>
                      <a:pt x="2029" y="74"/>
                    </a:lnTo>
                    <a:lnTo>
                      <a:pt x="2163" y="74"/>
                    </a:lnTo>
                    <a:cubicBezTo>
                      <a:pt x="2098" y="74"/>
                      <a:pt x="2061" y="153"/>
                      <a:pt x="2048" y="254"/>
                    </a:cubicBezTo>
                    <a:cubicBezTo>
                      <a:pt x="2044" y="288"/>
                      <a:pt x="2042" y="323"/>
                      <a:pt x="2042" y="358"/>
                    </a:cubicBezTo>
                    <a:cubicBezTo>
                      <a:pt x="2042" y="392"/>
                      <a:pt x="2044" y="428"/>
                      <a:pt x="2048" y="461"/>
                    </a:cubicBezTo>
                    <a:cubicBezTo>
                      <a:pt x="2057" y="528"/>
                      <a:pt x="2076" y="586"/>
                      <a:pt x="2107" y="617"/>
                    </a:cubicBez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auto">
              <a:xfrm>
                <a:off x="3172" y="2422"/>
                <a:ext cx="337" cy="14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465" y="0"/>
                  </a:cxn>
                  <a:cxn ang="0">
                    <a:pos x="1465" y="617"/>
                  </a:cxn>
                  <a:cxn ang="0">
                    <a:pos x="42" y="617"/>
                  </a:cxn>
                  <a:cxn ang="0">
                    <a:pos x="0" y="575"/>
                  </a:cxn>
                  <a:cxn ang="0">
                    <a:pos x="0" y="42"/>
                  </a:cxn>
                  <a:cxn ang="0">
                    <a:pos x="42" y="0"/>
                  </a:cxn>
                </a:cxnLst>
                <a:rect l="0" t="0" r="r" b="b"/>
                <a:pathLst>
                  <a:path w="1465" h="617">
                    <a:moveTo>
                      <a:pt x="42" y="0"/>
                    </a:moveTo>
                    <a:lnTo>
                      <a:pt x="1465" y="0"/>
                    </a:lnTo>
                    <a:lnTo>
                      <a:pt x="1465" y="617"/>
                    </a:ln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>
                <a:off x="3239" y="2431"/>
                <a:ext cx="56" cy="125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" name="Rectangle 112"/>
              <p:cNvSpPr>
                <a:spLocks noChangeArrowheads="1"/>
              </p:cNvSpPr>
              <p:nvPr/>
            </p:nvSpPr>
            <p:spPr bwMode="auto">
              <a:xfrm>
                <a:off x="3218" y="2431"/>
                <a:ext cx="13" cy="125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" name="Freeform 113"/>
              <p:cNvSpPr>
                <a:spLocks/>
              </p:cNvSpPr>
              <p:nvPr/>
            </p:nvSpPr>
            <p:spPr bwMode="auto">
              <a:xfrm>
                <a:off x="3509" y="2459"/>
                <a:ext cx="140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6" y="0"/>
                  </a:cxn>
                  <a:cxn ang="0">
                    <a:pos x="583" y="95"/>
                  </a:cxn>
                  <a:cxn ang="0">
                    <a:pos x="577" y="199"/>
                  </a:cxn>
                  <a:cxn ang="0">
                    <a:pos x="583" y="298"/>
                  </a:cxn>
                  <a:cxn ang="0">
                    <a:pos x="0" y="298"/>
                  </a:cxn>
                  <a:cxn ang="0">
                    <a:pos x="0" y="0"/>
                  </a:cxn>
                </a:cxnLst>
                <a:rect l="0" t="0" r="r" b="b"/>
                <a:pathLst>
                  <a:path w="606" h="298">
                    <a:moveTo>
                      <a:pt x="0" y="0"/>
                    </a:moveTo>
                    <a:lnTo>
                      <a:pt x="606" y="0"/>
                    </a:lnTo>
                    <a:cubicBezTo>
                      <a:pt x="595" y="28"/>
                      <a:pt x="588" y="60"/>
                      <a:pt x="583" y="95"/>
                    </a:cubicBezTo>
                    <a:cubicBezTo>
                      <a:pt x="579" y="129"/>
                      <a:pt x="577" y="164"/>
                      <a:pt x="577" y="199"/>
                    </a:cubicBezTo>
                    <a:cubicBezTo>
                      <a:pt x="577" y="232"/>
                      <a:pt x="579" y="266"/>
                      <a:pt x="583" y="298"/>
                    </a:cubicBezTo>
                    <a:lnTo>
                      <a:pt x="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" name="Rectangle 114"/>
              <p:cNvSpPr>
                <a:spLocks noChangeArrowheads="1"/>
              </p:cNvSpPr>
              <p:nvPr/>
            </p:nvSpPr>
            <p:spPr bwMode="auto">
              <a:xfrm>
                <a:off x="3333" y="2459"/>
                <a:ext cx="176" cy="6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" name="Rectangle 115"/>
              <p:cNvSpPr>
                <a:spLocks noChangeArrowheads="1"/>
              </p:cNvSpPr>
              <p:nvPr/>
            </p:nvSpPr>
            <p:spPr bwMode="auto">
              <a:xfrm>
                <a:off x="3536" y="2090"/>
                <a:ext cx="127" cy="4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>
                <a:off x="3410" y="2090"/>
                <a:ext cx="126" cy="49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>
                <a:off x="3501" y="2213"/>
                <a:ext cx="127" cy="4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auto">
              <a:xfrm>
                <a:off x="3375" y="2213"/>
                <a:ext cx="126" cy="49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>
                <a:off x="3649" y="2460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3649" y="2474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>
                <a:off x="3649" y="2488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" name="Rectangle 122"/>
              <p:cNvSpPr>
                <a:spLocks noChangeArrowheads="1"/>
              </p:cNvSpPr>
              <p:nvPr/>
            </p:nvSpPr>
            <p:spPr bwMode="auto">
              <a:xfrm>
                <a:off x="3649" y="2503"/>
                <a:ext cx="319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>
                <a:off x="3649" y="2517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" name="Rectangle 124"/>
              <p:cNvSpPr>
                <a:spLocks noChangeArrowheads="1"/>
              </p:cNvSpPr>
              <p:nvPr/>
            </p:nvSpPr>
            <p:spPr bwMode="auto">
              <a:xfrm>
                <a:off x="3649" y="2531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" name="Rectangle 125"/>
              <p:cNvSpPr>
                <a:spLocks noChangeArrowheads="1"/>
              </p:cNvSpPr>
              <p:nvPr/>
            </p:nvSpPr>
            <p:spPr bwMode="auto">
              <a:xfrm>
                <a:off x="3649" y="2467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" name="Rectangle 126"/>
              <p:cNvSpPr>
                <a:spLocks noChangeArrowheads="1"/>
              </p:cNvSpPr>
              <p:nvPr/>
            </p:nvSpPr>
            <p:spPr bwMode="auto">
              <a:xfrm>
                <a:off x="3649" y="2481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" name="Rectangle 127"/>
              <p:cNvSpPr>
                <a:spLocks noChangeArrowheads="1"/>
              </p:cNvSpPr>
              <p:nvPr/>
            </p:nvSpPr>
            <p:spPr bwMode="auto">
              <a:xfrm>
                <a:off x="3649" y="2495"/>
                <a:ext cx="319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" name="Rectangle 128"/>
              <p:cNvSpPr>
                <a:spLocks noChangeArrowheads="1"/>
              </p:cNvSpPr>
              <p:nvPr/>
            </p:nvSpPr>
            <p:spPr bwMode="auto">
              <a:xfrm>
                <a:off x="3649" y="2509"/>
                <a:ext cx="319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" name="Rectangle 129"/>
              <p:cNvSpPr>
                <a:spLocks noChangeArrowheads="1"/>
              </p:cNvSpPr>
              <p:nvPr/>
            </p:nvSpPr>
            <p:spPr bwMode="auto">
              <a:xfrm>
                <a:off x="3649" y="2524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" name="Rectangle 130"/>
              <p:cNvSpPr>
                <a:spLocks noChangeArrowheads="1"/>
              </p:cNvSpPr>
              <p:nvPr/>
            </p:nvSpPr>
            <p:spPr bwMode="auto">
              <a:xfrm>
                <a:off x="3649" y="2538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" name="Rectangle 131"/>
              <p:cNvSpPr>
                <a:spLocks noChangeArrowheads="1"/>
              </p:cNvSpPr>
              <p:nvPr/>
            </p:nvSpPr>
            <p:spPr bwMode="auto">
              <a:xfrm>
                <a:off x="3649" y="2545"/>
                <a:ext cx="319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" name="Freeform 132"/>
              <p:cNvSpPr>
                <a:spLocks/>
              </p:cNvSpPr>
              <p:nvPr/>
            </p:nvSpPr>
            <p:spPr bwMode="auto">
              <a:xfrm>
                <a:off x="3968" y="2460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7" y="0"/>
                  </a:cxn>
                  <a:cxn ang="0">
                    <a:pos x="1368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77" h="30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4" y="9"/>
                      <a:pt x="1370" y="20"/>
                      <a:pt x="1368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" name="Freeform 133"/>
              <p:cNvSpPr>
                <a:spLocks/>
              </p:cNvSpPr>
              <p:nvPr/>
            </p:nvSpPr>
            <p:spPr bwMode="auto">
              <a:xfrm>
                <a:off x="3968" y="2474"/>
                <a:ext cx="31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1" y="0"/>
                  </a:cxn>
                  <a:cxn ang="0">
                    <a:pos x="1356" y="29"/>
                  </a:cxn>
                  <a:cxn ang="0">
                    <a:pos x="135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1" h="31">
                    <a:moveTo>
                      <a:pt x="0" y="0"/>
                    </a:moveTo>
                    <a:lnTo>
                      <a:pt x="1361" y="0"/>
                    </a:lnTo>
                    <a:cubicBezTo>
                      <a:pt x="1359" y="10"/>
                      <a:pt x="1358" y="19"/>
                      <a:pt x="1356" y="29"/>
                    </a:cubicBezTo>
                    <a:lnTo>
                      <a:pt x="1356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" name="Freeform 134"/>
              <p:cNvSpPr>
                <a:spLocks/>
              </p:cNvSpPr>
              <p:nvPr/>
            </p:nvSpPr>
            <p:spPr bwMode="auto">
              <a:xfrm>
                <a:off x="3968" y="2488"/>
                <a:ext cx="31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3" y="0"/>
                  </a:cxn>
                  <a:cxn ang="0">
                    <a:pos x="135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3" h="31">
                    <a:moveTo>
                      <a:pt x="0" y="0"/>
                    </a:moveTo>
                    <a:lnTo>
                      <a:pt x="1353" y="0"/>
                    </a:lnTo>
                    <a:cubicBezTo>
                      <a:pt x="1352" y="10"/>
                      <a:pt x="1351" y="21"/>
                      <a:pt x="135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" name="Freeform 135"/>
              <p:cNvSpPr>
                <a:spLocks/>
              </p:cNvSpPr>
              <p:nvPr/>
            </p:nvSpPr>
            <p:spPr bwMode="auto">
              <a:xfrm>
                <a:off x="3968" y="2503"/>
                <a:ext cx="31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0" y="0"/>
                  </a:cxn>
                  <a:cxn ang="0">
                    <a:pos x="1350" y="10"/>
                  </a:cxn>
                  <a:cxn ang="0">
                    <a:pos x="1350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0" h="30">
                    <a:moveTo>
                      <a:pt x="0" y="0"/>
                    </a:moveTo>
                    <a:lnTo>
                      <a:pt x="1350" y="0"/>
                    </a:lnTo>
                    <a:lnTo>
                      <a:pt x="1350" y="10"/>
                    </a:lnTo>
                    <a:cubicBezTo>
                      <a:pt x="1350" y="17"/>
                      <a:pt x="1350" y="23"/>
                      <a:pt x="1350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" name="Freeform 136"/>
              <p:cNvSpPr>
                <a:spLocks/>
              </p:cNvSpPr>
              <p:nvPr/>
            </p:nvSpPr>
            <p:spPr bwMode="auto">
              <a:xfrm>
                <a:off x="3968" y="2517"/>
                <a:ext cx="3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1" y="0"/>
                  </a:cxn>
                  <a:cxn ang="0">
                    <a:pos x="1354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4" h="30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2" y="10"/>
                      <a:pt x="1353" y="20"/>
                      <a:pt x="1354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" name="Freeform 137"/>
              <p:cNvSpPr>
                <a:spLocks/>
              </p:cNvSpPr>
              <p:nvPr/>
            </p:nvSpPr>
            <p:spPr bwMode="auto">
              <a:xfrm>
                <a:off x="3968" y="2531"/>
                <a:ext cx="314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8" y="0"/>
                  </a:cxn>
                  <a:cxn ang="0">
                    <a:pos x="136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3" h="31">
                    <a:moveTo>
                      <a:pt x="0" y="0"/>
                    </a:moveTo>
                    <a:lnTo>
                      <a:pt x="1358" y="0"/>
                    </a:lnTo>
                    <a:cubicBezTo>
                      <a:pt x="1359" y="11"/>
                      <a:pt x="1361" y="21"/>
                      <a:pt x="136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" name="Freeform 138"/>
              <p:cNvSpPr>
                <a:spLocks/>
              </p:cNvSpPr>
              <p:nvPr/>
            </p:nvSpPr>
            <p:spPr bwMode="auto">
              <a:xfrm>
                <a:off x="3968" y="2467"/>
                <a:ext cx="3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8" y="0"/>
                  </a:cxn>
                  <a:cxn ang="0">
                    <a:pos x="136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8" h="31">
                    <a:moveTo>
                      <a:pt x="0" y="0"/>
                    </a:moveTo>
                    <a:lnTo>
                      <a:pt x="1368" y="0"/>
                    </a:lnTo>
                    <a:cubicBezTo>
                      <a:pt x="1365" y="10"/>
                      <a:pt x="1363" y="20"/>
                      <a:pt x="136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" name="Freeform 139"/>
              <p:cNvSpPr>
                <a:spLocks/>
              </p:cNvSpPr>
              <p:nvPr/>
            </p:nvSpPr>
            <p:spPr bwMode="auto">
              <a:xfrm>
                <a:off x="3968" y="2481"/>
                <a:ext cx="3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6" y="0"/>
                  </a:cxn>
                  <a:cxn ang="0">
                    <a:pos x="1353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6" h="30">
                    <a:moveTo>
                      <a:pt x="0" y="0"/>
                    </a:moveTo>
                    <a:lnTo>
                      <a:pt x="1356" y="0"/>
                    </a:lnTo>
                    <a:cubicBezTo>
                      <a:pt x="1355" y="10"/>
                      <a:pt x="1354" y="20"/>
                      <a:pt x="135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" name="Freeform 140"/>
              <p:cNvSpPr>
                <a:spLocks/>
              </p:cNvSpPr>
              <p:nvPr/>
            </p:nvSpPr>
            <p:spPr bwMode="auto">
              <a:xfrm>
                <a:off x="3968" y="2495"/>
                <a:ext cx="3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1" y="0"/>
                  </a:cxn>
                  <a:cxn ang="0">
                    <a:pos x="1350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1" h="31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0" y="10"/>
                      <a:pt x="1350" y="20"/>
                      <a:pt x="1350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5" name="Freeform 141"/>
              <p:cNvSpPr>
                <a:spLocks/>
              </p:cNvSpPr>
              <p:nvPr/>
            </p:nvSpPr>
            <p:spPr bwMode="auto">
              <a:xfrm>
                <a:off x="3968" y="2509"/>
                <a:ext cx="3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0" y="0"/>
                  </a:cxn>
                  <a:cxn ang="0">
                    <a:pos x="135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1" h="31">
                    <a:moveTo>
                      <a:pt x="0" y="0"/>
                    </a:moveTo>
                    <a:lnTo>
                      <a:pt x="1350" y="0"/>
                    </a:lnTo>
                    <a:cubicBezTo>
                      <a:pt x="1350" y="10"/>
                      <a:pt x="1351" y="21"/>
                      <a:pt x="135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6" name="Freeform 142"/>
              <p:cNvSpPr>
                <a:spLocks/>
              </p:cNvSpPr>
              <p:nvPr/>
            </p:nvSpPr>
            <p:spPr bwMode="auto">
              <a:xfrm>
                <a:off x="3968" y="2524"/>
                <a:ext cx="31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4" y="0"/>
                  </a:cxn>
                  <a:cxn ang="0">
                    <a:pos x="1356" y="22"/>
                  </a:cxn>
                  <a:cxn ang="0">
                    <a:pos x="1358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8" h="31">
                    <a:moveTo>
                      <a:pt x="0" y="0"/>
                    </a:moveTo>
                    <a:lnTo>
                      <a:pt x="1354" y="0"/>
                    </a:lnTo>
                    <a:cubicBezTo>
                      <a:pt x="1355" y="8"/>
                      <a:pt x="1355" y="15"/>
                      <a:pt x="1356" y="22"/>
                    </a:cubicBezTo>
                    <a:lnTo>
                      <a:pt x="1358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7" name="Freeform 143"/>
              <p:cNvSpPr>
                <a:spLocks/>
              </p:cNvSpPr>
              <p:nvPr/>
            </p:nvSpPr>
            <p:spPr bwMode="auto">
              <a:xfrm>
                <a:off x="3968" y="2538"/>
                <a:ext cx="3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3" y="0"/>
                  </a:cxn>
                  <a:cxn ang="0">
                    <a:pos x="1370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70" h="30">
                    <a:moveTo>
                      <a:pt x="0" y="0"/>
                    </a:moveTo>
                    <a:lnTo>
                      <a:pt x="1363" y="0"/>
                    </a:lnTo>
                    <a:cubicBezTo>
                      <a:pt x="1365" y="10"/>
                      <a:pt x="1368" y="21"/>
                      <a:pt x="1370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8" name="Freeform 144"/>
              <p:cNvSpPr>
                <a:spLocks/>
              </p:cNvSpPr>
              <p:nvPr/>
            </p:nvSpPr>
            <p:spPr bwMode="auto">
              <a:xfrm>
                <a:off x="3968" y="2545"/>
                <a:ext cx="317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0" y="0"/>
                  </a:cxn>
                  <a:cxn ang="0">
                    <a:pos x="1377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377" h="21">
                    <a:moveTo>
                      <a:pt x="0" y="0"/>
                    </a:moveTo>
                    <a:lnTo>
                      <a:pt x="1370" y="0"/>
                    </a:lnTo>
                    <a:cubicBezTo>
                      <a:pt x="1373" y="8"/>
                      <a:pt x="1375" y="14"/>
                      <a:pt x="137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9" name="Freeform 145"/>
              <p:cNvSpPr>
                <a:spLocks/>
              </p:cNvSpPr>
              <p:nvPr/>
            </p:nvSpPr>
            <p:spPr bwMode="auto">
              <a:xfrm>
                <a:off x="3642" y="2439"/>
                <a:ext cx="652" cy="131"/>
              </a:xfrm>
              <a:custGeom>
                <a:avLst/>
                <a:gdLst/>
                <a:ahLst/>
                <a:cxnLst>
                  <a:cxn ang="0">
                    <a:pos x="2829" y="568"/>
                  </a:cxn>
                  <a:cxn ang="0">
                    <a:pos x="121" y="568"/>
                  </a:cxn>
                  <a:cxn ang="0">
                    <a:pos x="6" y="387"/>
                  </a:cxn>
                  <a:cxn ang="0">
                    <a:pos x="0" y="284"/>
                  </a:cxn>
                  <a:cxn ang="0">
                    <a:pos x="6" y="180"/>
                  </a:cxn>
                  <a:cxn ang="0">
                    <a:pos x="121" y="0"/>
                  </a:cxn>
                  <a:cxn ang="0">
                    <a:pos x="2829" y="0"/>
                  </a:cxn>
                  <a:cxn ang="0">
                    <a:pos x="2829" y="90"/>
                  </a:cxn>
                  <a:cxn ang="0">
                    <a:pos x="121" y="90"/>
                  </a:cxn>
                  <a:cxn ang="0">
                    <a:pos x="95" y="192"/>
                  </a:cxn>
                  <a:cxn ang="0">
                    <a:pos x="90" y="284"/>
                  </a:cxn>
                  <a:cxn ang="0">
                    <a:pos x="95" y="376"/>
                  </a:cxn>
                  <a:cxn ang="0">
                    <a:pos x="121" y="478"/>
                  </a:cxn>
                  <a:cxn ang="0">
                    <a:pos x="2829" y="478"/>
                  </a:cxn>
                  <a:cxn ang="0">
                    <a:pos x="2829" y="568"/>
                  </a:cxn>
                </a:cxnLst>
                <a:rect l="0" t="0" r="r" b="b"/>
                <a:pathLst>
                  <a:path w="2829" h="568">
                    <a:moveTo>
                      <a:pt x="2829" y="568"/>
                    </a:moveTo>
                    <a:lnTo>
                      <a:pt x="121" y="568"/>
                    </a:lnTo>
                    <a:cubicBezTo>
                      <a:pt x="56" y="568"/>
                      <a:pt x="19" y="489"/>
                      <a:pt x="6" y="387"/>
                    </a:cubicBezTo>
                    <a:cubicBezTo>
                      <a:pt x="2" y="354"/>
                      <a:pt x="0" y="318"/>
                      <a:pt x="0" y="284"/>
                    </a:cubicBezTo>
                    <a:cubicBezTo>
                      <a:pt x="0" y="249"/>
                      <a:pt x="2" y="214"/>
                      <a:pt x="6" y="180"/>
                    </a:cubicBezTo>
                    <a:cubicBezTo>
                      <a:pt x="19" y="79"/>
                      <a:pt x="56" y="0"/>
                      <a:pt x="121" y="0"/>
                    </a:cubicBezTo>
                    <a:lnTo>
                      <a:pt x="2829" y="0"/>
                    </a:lnTo>
                    <a:lnTo>
                      <a:pt x="2829" y="90"/>
                    </a:lnTo>
                    <a:lnTo>
                      <a:pt x="121" y="90"/>
                    </a:lnTo>
                    <a:cubicBezTo>
                      <a:pt x="112" y="90"/>
                      <a:pt x="102" y="134"/>
                      <a:pt x="95" y="192"/>
                    </a:cubicBezTo>
                    <a:cubicBezTo>
                      <a:pt x="91" y="220"/>
                      <a:pt x="90" y="251"/>
                      <a:pt x="90" y="284"/>
                    </a:cubicBezTo>
                    <a:cubicBezTo>
                      <a:pt x="90" y="316"/>
                      <a:pt x="91" y="348"/>
                      <a:pt x="95" y="376"/>
                    </a:cubicBezTo>
                    <a:cubicBezTo>
                      <a:pt x="102" y="433"/>
                      <a:pt x="112" y="478"/>
                      <a:pt x="121" y="478"/>
                    </a:cubicBezTo>
                    <a:lnTo>
                      <a:pt x="2829" y="478"/>
                    </a:lnTo>
                    <a:lnTo>
                      <a:pt x="2829" y="568"/>
                    </a:lnTo>
                    <a:close/>
                  </a:path>
                </a:pathLst>
              </a:custGeom>
              <a:solidFill>
                <a:srgbClr val="27D3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0" name="Freeform 146"/>
              <p:cNvSpPr>
                <a:spLocks noEditPoints="1"/>
              </p:cNvSpPr>
              <p:nvPr/>
            </p:nvSpPr>
            <p:spPr bwMode="auto">
              <a:xfrm>
                <a:off x="3968" y="2439"/>
                <a:ext cx="326" cy="131"/>
              </a:xfrm>
              <a:custGeom>
                <a:avLst/>
                <a:gdLst/>
                <a:ahLst/>
                <a:cxnLst>
                  <a:cxn ang="0">
                    <a:pos x="1415" y="568"/>
                  </a:cxn>
                  <a:cxn ang="0">
                    <a:pos x="0" y="568"/>
                  </a:cxn>
                  <a:cxn ang="0">
                    <a:pos x="0" y="478"/>
                  </a:cxn>
                  <a:cxn ang="0">
                    <a:pos x="1415" y="478"/>
                  </a:cxn>
                  <a:cxn ang="0">
                    <a:pos x="1415" y="568"/>
                  </a:cxn>
                  <a:cxn ang="0">
                    <a:pos x="0" y="0"/>
                  </a:cxn>
                  <a:cxn ang="0">
                    <a:pos x="1415" y="0"/>
                  </a:cxn>
                  <a:cxn ang="0">
                    <a:pos x="1415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1415" h="568">
                    <a:moveTo>
                      <a:pt x="1415" y="568"/>
                    </a:moveTo>
                    <a:lnTo>
                      <a:pt x="0" y="568"/>
                    </a:lnTo>
                    <a:lnTo>
                      <a:pt x="0" y="478"/>
                    </a:lnTo>
                    <a:lnTo>
                      <a:pt x="1415" y="478"/>
                    </a:lnTo>
                    <a:lnTo>
                      <a:pt x="1415" y="568"/>
                    </a:lnTo>
                    <a:close/>
                    <a:moveTo>
                      <a:pt x="0" y="0"/>
                    </a:moveTo>
                    <a:lnTo>
                      <a:pt x="1415" y="0"/>
                    </a:lnTo>
                    <a:lnTo>
                      <a:pt x="1415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1" name="Rectangle 147"/>
              <p:cNvSpPr>
                <a:spLocks noChangeArrowheads="1"/>
              </p:cNvSpPr>
              <p:nvPr/>
            </p:nvSpPr>
            <p:spPr bwMode="auto">
              <a:xfrm>
                <a:off x="3974" y="2403"/>
                <a:ext cx="237" cy="15"/>
              </a:xfrm>
              <a:prstGeom prst="rect">
                <a:avLst/>
              </a:prstGeom>
              <a:solidFill>
                <a:srgbClr val="AAC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2" name="Rectangle 148"/>
              <p:cNvSpPr>
                <a:spLocks noChangeArrowheads="1"/>
              </p:cNvSpPr>
              <p:nvPr/>
            </p:nvSpPr>
            <p:spPr bwMode="auto">
              <a:xfrm>
                <a:off x="3960" y="2418"/>
                <a:ext cx="265" cy="14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3" name="Rectangle 149"/>
              <p:cNvSpPr>
                <a:spLocks noChangeArrowheads="1"/>
              </p:cNvSpPr>
              <p:nvPr/>
            </p:nvSpPr>
            <p:spPr bwMode="auto">
              <a:xfrm>
                <a:off x="4072" y="2423"/>
                <a:ext cx="446" cy="17"/>
              </a:xfrm>
              <a:prstGeom prst="rect">
                <a:avLst/>
              </a:prstGeom>
              <a:solidFill>
                <a:srgbClr val="EF75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3639" y="2344"/>
                <a:ext cx="356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5" name="Rectangle 151"/>
              <p:cNvSpPr>
                <a:spLocks noChangeArrowheads="1"/>
              </p:cNvSpPr>
              <p:nvPr/>
            </p:nvSpPr>
            <p:spPr bwMode="auto">
              <a:xfrm>
                <a:off x="3639" y="2357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6" name="Rectangle 152"/>
              <p:cNvSpPr>
                <a:spLocks noChangeArrowheads="1"/>
              </p:cNvSpPr>
              <p:nvPr/>
            </p:nvSpPr>
            <p:spPr bwMode="auto">
              <a:xfrm>
                <a:off x="3639" y="2369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7" name="Rectangle 153"/>
              <p:cNvSpPr>
                <a:spLocks noChangeArrowheads="1"/>
              </p:cNvSpPr>
              <p:nvPr/>
            </p:nvSpPr>
            <p:spPr bwMode="auto">
              <a:xfrm>
                <a:off x="3639" y="2381"/>
                <a:ext cx="356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8" name="Rectangle 154"/>
              <p:cNvSpPr>
                <a:spLocks noChangeArrowheads="1"/>
              </p:cNvSpPr>
              <p:nvPr/>
            </p:nvSpPr>
            <p:spPr bwMode="auto">
              <a:xfrm>
                <a:off x="3639" y="2394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9" name="Rectangle 155"/>
              <p:cNvSpPr>
                <a:spLocks noChangeArrowheads="1"/>
              </p:cNvSpPr>
              <p:nvPr/>
            </p:nvSpPr>
            <p:spPr bwMode="auto">
              <a:xfrm>
                <a:off x="3639" y="2406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0" name="Rectangle 156"/>
              <p:cNvSpPr>
                <a:spLocks noChangeArrowheads="1"/>
              </p:cNvSpPr>
              <p:nvPr/>
            </p:nvSpPr>
            <p:spPr bwMode="auto">
              <a:xfrm>
                <a:off x="3639" y="2351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1" name="Rectangle 157"/>
              <p:cNvSpPr>
                <a:spLocks noChangeArrowheads="1"/>
              </p:cNvSpPr>
              <p:nvPr/>
            </p:nvSpPr>
            <p:spPr bwMode="auto">
              <a:xfrm>
                <a:off x="3639" y="2363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2" name="Rectangle 158"/>
              <p:cNvSpPr>
                <a:spLocks noChangeArrowheads="1"/>
              </p:cNvSpPr>
              <p:nvPr/>
            </p:nvSpPr>
            <p:spPr bwMode="auto">
              <a:xfrm>
                <a:off x="3639" y="2375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3" name="Rectangle 159"/>
              <p:cNvSpPr>
                <a:spLocks noChangeArrowheads="1"/>
              </p:cNvSpPr>
              <p:nvPr/>
            </p:nvSpPr>
            <p:spPr bwMode="auto">
              <a:xfrm>
                <a:off x="3639" y="2388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4" name="Rectangle 160"/>
              <p:cNvSpPr>
                <a:spLocks noChangeArrowheads="1"/>
              </p:cNvSpPr>
              <p:nvPr/>
            </p:nvSpPr>
            <p:spPr bwMode="auto">
              <a:xfrm>
                <a:off x="3639" y="2400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5" name="Rectangle 161"/>
              <p:cNvSpPr>
                <a:spLocks noChangeArrowheads="1"/>
              </p:cNvSpPr>
              <p:nvPr/>
            </p:nvSpPr>
            <p:spPr bwMode="auto">
              <a:xfrm>
                <a:off x="3639" y="2412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6" name="Rectangle 162"/>
              <p:cNvSpPr>
                <a:spLocks noChangeArrowheads="1"/>
              </p:cNvSpPr>
              <p:nvPr/>
            </p:nvSpPr>
            <p:spPr bwMode="auto">
              <a:xfrm>
                <a:off x="3639" y="2418"/>
                <a:ext cx="356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7" name="Freeform 163"/>
              <p:cNvSpPr>
                <a:spLocks/>
              </p:cNvSpPr>
              <p:nvPr/>
            </p:nvSpPr>
            <p:spPr bwMode="auto">
              <a:xfrm>
                <a:off x="3995" y="2344"/>
                <a:ext cx="77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9" y="100"/>
                  </a:cxn>
                  <a:cxn ang="0">
                    <a:pos x="239" y="100"/>
                  </a:cxn>
                  <a:cxn ang="0">
                    <a:pos x="338" y="339"/>
                  </a:cxn>
                  <a:cxn ang="0">
                    <a:pos x="247" y="339"/>
                  </a:cxn>
                  <a:cxn ang="0">
                    <a:pos x="175" y="164"/>
                  </a:cxn>
                  <a:cxn ang="0">
                    <a:pos x="175" y="164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0" y="0"/>
                  </a:cxn>
                </a:cxnLst>
                <a:rect l="0" t="0" r="r" b="b"/>
                <a:pathLst>
                  <a:path w="338" h="339">
                    <a:moveTo>
                      <a:pt x="0" y="0"/>
                    </a:moveTo>
                    <a:cubicBezTo>
                      <a:pt x="93" y="0"/>
                      <a:pt x="178" y="38"/>
                      <a:pt x="239" y="100"/>
                    </a:cubicBezTo>
                    <a:lnTo>
                      <a:pt x="239" y="100"/>
                    </a:lnTo>
                    <a:cubicBezTo>
                      <a:pt x="301" y="161"/>
                      <a:pt x="338" y="246"/>
                      <a:pt x="338" y="339"/>
                    </a:cubicBezTo>
                    <a:lnTo>
                      <a:pt x="247" y="339"/>
                    </a:lnTo>
                    <a:cubicBezTo>
                      <a:pt x="247" y="271"/>
                      <a:pt x="219" y="209"/>
                      <a:pt x="175" y="164"/>
                    </a:cubicBezTo>
                    <a:lnTo>
                      <a:pt x="175" y="164"/>
                    </a:lnTo>
                    <a:cubicBezTo>
                      <a:pt x="130" y="120"/>
                      <a:pt x="68" y="92"/>
                      <a:pt x="0" y="92"/>
                    </a:cubicBez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8" name="Freeform 164"/>
              <p:cNvSpPr>
                <a:spLocks/>
              </p:cNvSpPr>
              <p:nvPr/>
            </p:nvSpPr>
            <p:spPr bwMode="auto">
              <a:xfrm>
                <a:off x="3995" y="2351"/>
                <a:ext cx="71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0" y="92"/>
                  </a:cxn>
                  <a:cxn ang="0">
                    <a:pos x="220" y="92"/>
                  </a:cxn>
                  <a:cxn ang="0">
                    <a:pos x="312" y="312"/>
                  </a:cxn>
                  <a:cxn ang="0">
                    <a:pos x="228" y="312"/>
                  </a:cxn>
                  <a:cxn ang="0">
                    <a:pos x="161" y="151"/>
                  </a:cxn>
                  <a:cxn ang="0">
                    <a:pos x="161" y="151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0"/>
                  </a:cxn>
                </a:cxnLst>
                <a:rect l="0" t="0" r="r" b="b"/>
                <a:pathLst>
                  <a:path w="312" h="312">
                    <a:moveTo>
                      <a:pt x="0" y="0"/>
                    </a:moveTo>
                    <a:cubicBezTo>
                      <a:pt x="86" y="0"/>
                      <a:pt x="164" y="35"/>
                      <a:pt x="220" y="92"/>
                    </a:cubicBezTo>
                    <a:lnTo>
                      <a:pt x="220" y="92"/>
                    </a:lnTo>
                    <a:cubicBezTo>
                      <a:pt x="277" y="148"/>
                      <a:pt x="312" y="226"/>
                      <a:pt x="312" y="312"/>
                    </a:cubicBezTo>
                    <a:lnTo>
                      <a:pt x="228" y="312"/>
                    </a:lnTo>
                    <a:cubicBezTo>
                      <a:pt x="228" y="249"/>
                      <a:pt x="202" y="192"/>
                      <a:pt x="161" y="151"/>
                    </a:cubicBezTo>
                    <a:lnTo>
                      <a:pt x="161" y="151"/>
                    </a:lnTo>
                    <a:cubicBezTo>
                      <a:pt x="120" y="110"/>
                      <a:pt x="63" y="84"/>
                      <a:pt x="0" y="84"/>
                    </a:cubicBez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9" name="Freeform 165"/>
              <p:cNvSpPr>
                <a:spLocks/>
              </p:cNvSpPr>
              <p:nvPr/>
            </p:nvSpPr>
            <p:spPr bwMode="auto">
              <a:xfrm>
                <a:off x="3995" y="2357"/>
                <a:ext cx="65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1" y="84"/>
                  </a:cxn>
                  <a:cxn ang="0">
                    <a:pos x="201" y="84"/>
                  </a:cxn>
                  <a:cxn ang="0">
                    <a:pos x="285" y="285"/>
                  </a:cxn>
                  <a:cxn ang="0">
                    <a:pos x="208" y="285"/>
                  </a:cxn>
                  <a:cxn ang="0">
                    <a:pos x="147" y="138"/>
                  </a:cxn>
                  <a:cxn ang="0">
                    <a:pos x="147" y="138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0"/>
                  </a:cxn>
                </a:cxnLst>
                <a:rect l="0" t="0" r="r" b="b"/>
                <a:pathLst>
                  <a:path w="285" h="285">
                    <a:moveTo>
                      <a:pt x="0" y="0"/>
                    </a:moveTo>
                    <a:cubicBezTo>
                      <a:pt x="78" y="0"/>
                      <a:pt x="150" y="32"/>
                      <a:pt x="201" y="84"/>
                    </a:cubicBezTo>
                    <a:lnTo>
                      <a:pt x="201" y="84"/>
                    </a:lnTo>
                    <a:cubicBezTo>
                      <a:pt x="253" y="135"/>
                      <a:pt x="285" y="207"/>
                      <a:pt x="285" y="285"/>
                    </a:cubicBezTo>
                    <a:lnTo>
                      <a:pt x="208" y="285"/>
                    </a:lnTo>
                    <a:cubicBezTo>
                      <a:pt x="208" y="228"/>
                      <a:pt x="185" y="176"/>
                      <a:pt x="147" y="138"/>
                    </a:cubicBezTo>
                    <a:lnTo>
                      <a:pt x="147" y="138"/>
                    </a:lnTo>
                    <a:cubicBezTo>
                      <a:pt x="109" y="100"/>
                      <a:pt x="57" y="77"/>
                      <a:pt x="0" y="77"/>
                    </a:cubicBez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0" name="Freeform 166"/>
              <p:cNvSpPr>
                <a:spLocks/>
              </p:cNvSpPr>
              <p:nvPr/>
            </p:nvSpPr>
            <p:spPr bwMode="auto">
              <a:xfrm>
                <a:off x="3995" y="2363"/>
                <a:ext cx="59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2" y="75"/>
                  </a:cxn>
                  <a:cxn ang="0">
                    <a:pos x="182" y="76"/>
                  </a:cxn>
                  <a:cxn ang="0">
                    <a:pos x="258" y="258"/>
                  </a:cxn>
                  <a:cxn ang="0">
                    <a:pos x="188" y="258"/>
                  </a:cxn>
                  <a:cxn ang="0">
                    <a:pos x="133" y="125"/>
                  </a:cxn>
                  <a:cxn ang="0">
                    <a:pos x="133" y="125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0"/>
                  </a:cxn>
                </a:cxnLst>
                <a:rect l="0" t="0" r="r" b="b"/>
                <a:pathLst>
                  <a:path w="258" h="258">
                    <a:moveTo>
                      <a:pt x="0" y="0"/>
                    </a:moveTo>
                    <a:cubicBezTo>
                      <a:pt x="71" y="0"/>
                      <a:pt x="136" y="29"/>
                      <a:pt x="182" y="75"/>
                    </a:cubicBezTo>
                    <a:lnTo>
                      <a:pt x="182" y="76"/>
                    </a:lnTo>
                    <a:cubicBezTo>
                      <a:pt x="229" y="122"/>
                      <a:pt x="258" y="187"/>
                      <a:pt x="258" y="258"/>
                    </a:cubicBezTo>
                    <a:lnTo>
                      <a:pt x="188" y="258"/>
                    </a:lnTo>
                    <a:cubicBezTo>
                      <a:pt x="188" y="206"/>
                      <a:pt x="167" y="159"/>
                      <a:pt x="133" y="125"/>
                    </a:cubicBezTo>
                    <a:lnTo>
                      <a:pt x="133" y="125"/>
                    </a:lnTo>
                    <a:cubicBezTo>
                      <a:pt x="99" y="91"/>
                      <a:pt x="52" y="69"/>
                      <a:pt x="0" y="69"/>
                    </a:cubicBez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1" name="Freeform 167"/>
              <p:cNvSpPr>
                <a:spLocks/>
              </p:cNvSpPr>
              <p:nvPr/>
            </p:nvSpPr>
            <p:spPr bwMode="auto">
              <a:xfrm>
                <a:off x="3995" y="2369"/>
                <a:ext cx="53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4" y="68"/>
                  </a:cxn>
                  <a:cxn ang="0">
                    <a:pos x="164" y="68"/>
                  </a:cxn>
                  <a:cxn ang="0">
                    <a:pos x="231" y="232"/>
                  </a:cxn>
                  <a:cxn ang="0">
                    <a:pos x="169" y="232"/>
                  </a:cxn>
                  <a:cxn ang="0">
                    <a:pos x="119" y="112"/>
                  </a:cxn>
                  <a:cxn ang="0">
                    <a:pos x="119" y="11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0"/>
                  </a:cxn>
                </a:cxnLst>
                <a:rect l="0" t="0" r="r" b="b"/>
                <a:pathLst>
                  <a:path w="231" h="232">
                    <a:moveTo>
                      <a:pt x="0" y="0"/>
                    </a:moveTo>
                    <a:cubicBezTo>
                      <a:pt x="64" y="0"/>
                      <a:pt x="122" y="26"/>
                      <a:pt x="164" y="68"/>
                    </a:cubicBezTo>
                    <a:lnTo>
                      <a:pt x="164" y="68"/>
                    </a:lnTo>
                    <a:cubicBezTo>
                      <a:pt x="205" y="110"/>
                      <a:pt x="231" y="168"/>
                      <a:pt x="231" y="232"/>
                    </a:cubicBezTo>
                    <a:lnTo>
                      <a:pt x="169" y="232"/>
                    </a:lnTo>
                    <a:cubicBezTo>
                      <a:pt x="169" y="185"/>
                      <a:pt x="150" y="143"/>
                      <a:pt x="119" y="112"/>
                    </a:cubicBezTo>
                    <a:lnTo>
                      <a:pt x="119" y="113"/>
                    </a:lnTo>
                    <a:cubicBezTo>
                      <a:pt x="89" y="82"/>
                      <a:pt x="46" y="63"/>
                      <a:pt x="0" y="63"/>
                    </a:cubicBez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2" name="Freeform 168"/>
              <p:cNvSpPr>
                <a:spLocks/>
              </p:cNvSpPr>
              <p:nvPr/>
            </p:nvSpPr>
            <p:spPr bwMode="auto">
              <a:xfrm>
                <a:off x="3995" y="2375"/>
                <a:ext cx="47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5" y="60"/>
                  </a:cxn>
                  <a:cxn ang="0">
                    <a:pos x="145" y="60"/>
                  </a:cxn>
                  <a:cxn ang="0">
                    <a:pos x="205" y="205"/>
                  </a:cxn>
                  <a:cxn ang="0">
                    <a:pos x="149" y="205"/>
                  </a:cxn>
                  <a:cxn ang="0">
                    <a:pos x="106" y="99"/>
                  </a:cxn>
                  <a:cxn ang="0">
                    <a:pos x="105" y="99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0"/>
                  </a:cxn>
                </a:cxnLst>
                <a:rect l="0" t="0" r="r" b="b"/>
                <a:pathLst>
                  <a:path w="205" h="205">
                    <a:moveTo>
                      <a:pt x="0" y="0"/>
                    </a:moveTo>
                    <a:cubicBezTo>
                      <a:pt x="56" y="0"/>
                      <a:pt x="107" y="23"/>
                      <a:pt x="145" y="60"/>
                    </a:cubicBezTo>
                    <a:lnTo>
                      <a:pt x="145" y="60"/>
                    </a:lnTo>
                    <a:cubicBezTo>
                      <a:pt x="182" y="97"/>
                      <a:pt x="205" y="149"/>
                      <a:pt x="205" y="205"/>
                    </a:cubicBezTo>
                    <a:lnTo>
                      <a:pt x="149" y="205"/>
                    </a:lnTo>
                    <a:cubicBezTo>
                      <a:pt x="149" y="164"/>
                      <a:pt x="133" y="126"/>
                      <a:pt x="106" y="99"/>
                    </a:cubicBezTo>
                    <a:lnTo>
                      <a:pt x="105" y="99"/>
                    </a:lnTo>
                    <a:cubicBezTo>
                      <a:pt x="78" y="72"/>
                      <a:pt x="41" y="56"/>
                      <a:pt x="0" y="56"/>
                    </a:cubicBez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3" name="Freeform 169"/>
              <p:cNvSpPr>
                <a:spLocks/>
              </p:cNvSpPr>
              <p:nvPr/>
            </p:nvSpPr>
            <p:spPr bwMode="auto">
              <a:xfrm>
                <a:off x="3995" y="2381"/>
                <a:ext cx="41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6" y="52"/>
                  </a:cxn>
                  <a:cxn ang="0">
                    <a:pos x="126" y="52"/>
                  </a:cxn>
                  <a:cxn ang="0">
                    <a:pos x="178" y="178"/>
                  </a:cxn>
                  <a:cxn ang="0">
                    <a:pos x="130" y="178"/>
                  </a:cxn>
                  <a:cxn ang="0">
                    <a:pos x="92" y="86"/>
                  </a:cxn>
                  <a:cxn ang="0">
                    <a:pos x="92" y="8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l="0" t="0" r="r" b="b"/>
                <a:pathLst>
                  <a:path w="178" h="178">
                    <a:moveTo>
                      <a:pt x="0" y="0"/>
                    </a:moveTo>
                    <a:cubicBezTo>
                      <a:pt x="49" y="0"/>
                      <a:pt x="93" y="20"/>
                      <a:pt x="126" y="52"/>
                    </a:cubicBezTo>
                    <a:lnTo>
                      <a:pt x="126" y="52"/>
                    </a:lnTo>
                    <a:cubicBezTo>
                      <a:pt x="158" y="85"/>
                      <a:pt x="178" y="129"/>
                      <a:pt x="178" y="178"/>
                    </a:cubicBezTo>
                    <a:lnTo>
                      <a:pt x="130" y="178"/>
                    </a:lnTo>
                    <a:cubicBezTo>
                      <a:pt x="130" y="142"/>
                      <a:pt x="115" y="110"/>
                      <a:pt x="92" y="86"/>
                    </a:cubicBezTo>
                    <a:lnTo>
                      <a:pt x="92" y="86"/>
                    </a:lnTo>
                    <a:cubicBezTo>
                      <a:pt x="68" y="63"/>
                      <a:pt x="36" y="48"/>
                      <a:pt x="0" y="48"/>
                    </a:cubicBez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4" name="Freeform 170"/>
              <p:cNvSpPr>
                <a:spLocks/>
              </p:cNvSpPr>
              <p:nvPr/>
            </p:nvSpPr>
            <p:spPr bwMode="auto">
              <a:xfrm>
                <a:off x="3995" y="2388"/>
                <a:ext cx="34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44"/>
                  </a:cxn>
                  <a:cxn ang="0">
                    <a:pos x="107" y="44"/>
                  </a:cxn>
                  <a:cxn ang="0">
                    <a:pos x="151" y="151"/>
                  </a:cxn>
                  <a:cxn ang="0">
                    <a:pos x="110" y="151"/>
                  </a:cxn>
                  <a:cxn ang="0">
                    <a:pos x="78" y="73"/>
                  </a:cxn>
                  <a:cxn ang="0">
                    <a:pos x="78" y="73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0"/>
                  </a:cxn>
                </a:cxnLst>
                <a:rect l="0" t="0" r="r" b="b"/>
                <a:pathLst>
                  <a:path w="151" h="151">
                    <a:moveTo>
                      <a:pt x="0" y="0"/>
                    </a:moveTo>
                    <a:cubicBezTo>
                      <a:pt x="41" y="0"/>
                      <a:pt x="79" y="17"/>
                      <a:pt x="107" y="44"/>
                    </a:cubicBezTo>
                    <a:lnTo>
                      <a:pt x="107" y="44"/>
                    </a:lnTo>
                    <a:cubicBezTo>
                      <a:pt x="134" y="72"/>
                      <a:pt x="151" y="109"/>
                      <a:pt x="151" y="151"/>
                    </a:cubicBezTo>
                    <a:lnTo>
                      <a:pt x="110" y="151"/>
                    </a:lnTo>
                    <a:cubicBezTo>
                      <a:pt x="110" y="121"/>
                      <a:pt x="98" y="93"/>
                      <a:pt x="78" y="73"/>
                    </a:cubicBezTo>
                    <a:lnTo>
                      <a:pt x="78" y="73"/>
                    </a:lnTo>
                    <a:cubicBezTo>
                      <a:pt x="58" y="53"/>
                      <a:pt x="30" y="41"/>
                      <a:pt x="0" y="41"/>
                    </a:cubicBez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5" name="Freeform 171"/>
              <p:cNvSpPr>
                <a:spLocks/>
              </p:cNvSpPr>
              <p:nvPr/>
            </p:nvSpPr>
            <p:spPr bwMode="auto">
              <a:xfrm>
                <a:off x="3995" y="2394"/>
                <a:ext cx="28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36"/>
                  </a:cxn>
                  <a:cxn ang="0">
                    <a:pos x="88" y="36"/>
                  </a:cxn>
                  <a:cxn ang="0">
                    <a:pos x="124" y="124"/>
                  </a:cxn>
                  <a:cxn ang="0">
                    <a:pos x="91" y="124"/>
                  </a:cxn>
                  <a:cxn ang="0">
                    <a:pos x="64" y="60"/>
                  </a:cxn>
                  <a:cxn ang="0">
                    <a:pos x="64" y="60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0"/>
                  </a:cxn>
                </a:cxnLst>
                <a:rect l="0" t="0" r="r" b="b"/>
                <a:pathLst>
                  <a:path w="124" h="124">
                    <a:moveTo>
                      <a:pt x="0" y="0"/>
                    </a:moveTo>
                    <a:cubicBezTo>
                      <a:pt x="34" y="0"/>
                      <a:pt x="65" y="13"/>
                      <a:pt x="88" y="36"/>
                    </a:cubicBezTo>
                    <a:lnTo>
                      <a:pt x="88" y="36"/>
                    </a:lnTo>
                    <a:cubicBezTo>
                      <a:pt x="110" y="59"/>
                      <a:pt x="124" y="90"/>
                      <a:pt x="124" y="124"/>
                    </a:cubicBezTo>
                    <a:lnTo>
                      <a:pt x="91" y="124"/>
                    </a:lnTo>
                    <a:cubicBezTo>
                      <a:pt x="91" y="99"/>
                      <a:pt x="80" y="76"/>
                      <a:pt x="64" y="60"/>
                    </a:cubicBezTo>
                    <a:lnTo>
                      <a:pt x="64" y="60"/>
                    </a:lnTo>
                    <a:cubicBezTo>
                      <a:pt x="47" y="43"/>
                      <a:pt x="25" y="33"/>
                      <a:pt x="0" y="33"/>
                    </a:cubicBez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6" name="Freeform 172"/>
              <p:cNvSpPr>
                <a:spLocks/>
              </p:cNvSpPr>
              <p:nvPr/>
            </p:nvSpPr>
            <p:spPr bwMode="auto">
              <a:xfrm>
                <a:off x="3995" y="2400"/>
                <a:ext cx="22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29"/>
                  </a:cxn>
                  <a:cxn ang="0">
                    <a:pos x="69" y="29"/>
                  </a:cxn>
                  <a:cxn ang="0">
                    <a:pos x="98" y="98"/>
                  </a:cxn>
                  <a:cxn ang="0">
                    <a:pos x="85" y="98"/>
                  </a:cxn>
                  <a:cxn ang="0">
                    <a:pos x="71" y="98"/>
                  </a:cxn>
                  <a:cxn ang="0">
                    <a:pos x="0" y="98"/>
                  </a:cxn>
                  <a:cxn ang="0">
                    <a:pos x="0" y="70"/>
                  </a:cxn>
                  <a:cxn ang="0">
                    <a:pos x="0" y="63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3"/>
                  </a:cxn>
                  <a:cxn ang="0">
                    <a:pos x="0" y="0"/>
                  </a:cxn>
                </a:cxnLst>
                <a:rect l="0" t="0" r="r" b="b"/>
                <a:pathLst>
                  <a:path w="98" h="98">
                    <a:moveTo>
                      <a:pt x="0" y="0"/>
                    </a:moveTo>
                    <a:cubicBezTo>
                      <a:pt x="27" y="0"/>
                      <a:pt x="51" y="11"/>
                      <a:pt x="69" y="29"/>
                    </a:cubicBezTo>
                    <a:lnTo>
                      <a:pt x="69" y="29"/>
                    </a:lnTo>
                    <a:cubicBezTo>
                      <a:pt x="87" y="47"/>
                      <a:pt x="98" y="71"/>
                      <a:pt x="98" y="98"/>
                    </a:cubicBezTo>
                    <a:lnTo>
                      <a:pt x="85" y="98"/>
                    </a:lnTo>
                    <a:lnTo>
                      <a:pt x="71" y="98"/>
                    </a:lnTo>
                    <a:lnTo>
                      <a:pt x="0" y="98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7" name="Freeform 173"/>
              <p:cNvSpPr>
                <a:spLocks/>
              </p:cNvSpPr>
              <p:nvPr/>
            </p:nvSpPr>
            <p:spPr bwMode="auto">
              <a:xfrm>
                <a:off x="3995" y="2406"/>
                <a:ext cx="16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21"/>
                  </a:cxn>
                  <a:cxn ang="0">
                    <a:pos x="50" y="21"/>
                  </a:cxn>
                  <a:cxn ang="0">
                    <a:pos x="71" y="71"/>
                  </a:cxn>
                  <a:cxn ang="0">
                    <a:pos x="61" y="71"/>
                  </a:cxn>
                  <a:cxn ang="0">
                    <a:pos x="52" y="71"/>
                  </a:cxn>
                  <a:cxn ang="0">
                    <a:pos x="0" y="71"/>
                  </a:cxn>
                  <a:cxn ang="0">
                    <a:pos x="0" y="51"/>
                  </a:cxn>
                  <a:cxn ang="0">
                    <a:pos x="0" y="45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71" h="71">
                    <a:moveTo>
                      <a:pt x="0" y="0"/>
                    </a:moveTo>
                    <a:cubicBezTo>
                      <a:pt x="19" y="0"/>
                      <a:pt x="37" y="8"/>
                      <a:pt x="50" y="21"/>
                    </a:cubicBezTo>
                    <a:lnTo>
                      <a:pt x="50" y="21"/>
                    </a:lnTo>
                    <a:cubicBezTo>
                      <a:pt x="63" y="34"/>
                      <a:pt x="71" y="51"/>
                      <a:pt x="71" y="71"/>
                    </a:cubicBezTo>
                    <a:lnTo>
                      <a:pt x="61" y="71"/>
                    </a:lnTo>
                    <a:lnTo>
                      <a:pt x="52" y="71"/>
                    </a:lnTo>
                    <a:lnTo>
                      <a:pt x="0" y="7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8" name="Freeform 174"/>
              <p:cNvSpPr>
                <a:spLocks/>
              </p:cNvSpPr>
              <p:nvPr/>
            </p:nvSpPr>
            <p:spPr bwMode="auto">
              <a:xfrm>
                <a:off x="3995" y="2412"/>
                <a:ext cx="10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4"/>
                  </a:cxn>
                  <a:cxn ang="0">
                    <a:pos x="31" y="14"/>
                  </a:cxn>
                  <a:cxn ang="0">
                    <a:pos x="44" y="45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44" h="45">
                    <a:moveTo>
                      <a:pt x="0" y="0"/>
                    </a:moveTo>
                    <a:cubicBezTo>
                      <a:pt x="12" y="0"/>
                      <a:pt x="23" y="5"/>
                      <a:pt x="31" y="14"/>
                    </a:cubicBezTo>
                    <a:lnTo>
                      <a:pt x="31" y="14"/>
                    </a:lnTo>
                    <a:cubicBezTo>
                      <a:pt x="39" y="22"/>
                      <a:pt x="44" y="33"/>
                      <a:pt x="44" y="45"/>
                    </a:cubicBezTo>
                    <a:lnTo>
                      <a:pt x="0" y="4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9" name="Freeform 175"/>
              <p:cNvSpPr>
                <a:spLocks/>
              </p:cNvSpPr>
              <p:nvPr/>
            </p:nvSpPr>
            <p:spPr bwMode="auto">
              <a:xfrm>
                <a:off x="3995" y="2418"/>
                <a:ext cx="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8" y="18"/>
                  </a:cxn>
                  <a:cxn ang="0">
                    <a:pos x="0" y="18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cubicBezTo>
                      <a:pt x="5" y="0"/>
                      <a:pt x="9" y="2"/>
                      <a:pt x="12" y="5"/>
                    </a:cubicBezTo>
                    <a:lnTo>
                      <a:pt x="12" y="5"/>
                    </a:lnTo>
                    <a:cubicBezTo>
                      <a:pt x="16" y="9"/>
                      <a:pt x="18" y="13"/>
                      <a:pt x="18" y="18"/>
                    </a:cubicBezTo>
                    <a:lnTo>
                      <a:pt x="0" y="18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7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0" name="Rectangle 176"/>
              <p:cNvSpPr>
                <a:spLocks noChangeArrowheads="1"/>
              </p:cNvSpPr>
              <p:nvPr/>
            </p:nvSpPr>
            <p:spPr bwMode="auto">
              <a:xfrm>
                <a:off x="4150" y="2344"/>
                <a:ext cx="356" cy="7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1" name="Rectangle 177"/>
              <p:cNvSpPr>
                <a:spLocks noChangeArrowheads="1"/>
              </p:cNvSpPr>
              <p:nvPr/>
            </p:nvSpPr>
            <p:spPr bwMode="auto">
              <a:xfrm>
                <a:off x="4150" y="2357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2" name="Rectangle 178"/>
              <p:cNvSpPr>
                <a:spLocks noChangeArrowheads="1"/>
              </p:cNvSpPr>
              <p:nvPr/>
            </p:nvSpPr>
            <p:spPr bwMode="auto">
              <a:xfrm>
                <a:off x="4150" y="2369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3" name="Rectangle 179"/>
              <p:cNvSpPr>
                <a:spLocks noChangeArrowheads="1"/>
              </p:cNvSpPr>
              <p:nvPr/>
            </p:nvSpPr>
            <p:spPr bwMode="auto">
              <a:xfrm>
                <a:off x="4150" y="2381"/>
                <a:ext cx="356" cy="7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4" name="Rectangle 180"/>
              <p:cNvSpPr>
                <a:spLocks noChangeArrowheads="1"/>
              </p:cNvSpPr>
              <p:nvPr/>
            </p:nvSpPr>
            <p:spPr bwMode="auto">
              <a:xfrm>
                <a:off x="4150" y="2394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5" name="Rectangle 181"/>
              <p:cNvSpPr>
                <a:spLocks noChangeArrowheads="1"/>
              </p:cNvSpPr>
              <p:nvPr/>
            </p:nvSpPr>
            <p:spPr bwMode="auto">
              <a:xfrm>
                <a:off x="4150" y="2406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6" name="Rectangle 182"/>
              <p:cNvSpPr>
                <a:spLocks noChangeArrowheads="1"/>
              </p:cNvSpPr>
              <p:nvPr/>
            </p:nvSpPr>
            <p:spPr bwMode="auto">
              <a:xfrm>
                <a:off x="4150" y="2351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7" name="Rectangle 183"/>
              <p:cNvSpPr>
                <a:spLocks noChangeArrowheads="1"/>
              </p:cNvSpPr>
              <p:nvPr/>
            </p:nvSpPr>
            <p:spPr bwMode="auto">
              <a:xfrm>
                <a:off x="4150" y="2363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8" name="Rectangle 184"/>
              <p:cNvSpPr>
                <a:spLocks noChangeArrowheads="1"/>
              </p:cNvSpPr>
              <p:nvPr/>
            </p:nvSpPr>
            <p:spPr bwMode="auto">
              <a:xfrm>
                <a:off x="4150" y="2375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9" name="Rectangle 185"/>
              <p:cNvSpPr>
                <a:spLocks noChangeArrowheads="1"/>
              </p:cNvSpPr>
              <p:nvPr/>
            </p:nvSpPr>
            <p:spPr bwMode="auto">
              <a:xfrm>
                <a:off x="4150" y="2388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0" name="Rectangle 186"/>
              <p:cNvSpPr>
                <a:spLocks noChangeArrowheads="1"/>
              </p:cNvSpPr>
              <p:nvPr/>
            </p:nvSpPr>
            <p:spPr bwMode="auto">
              <a:xfrm>
                <a:off x="4150" y="2400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1" name="Rectangle 187"/>
              <p:cNvSpPr>
                <a:spLocks noChangeArrowheads="1"/>
              </p:cNvSpPr>
              <p:nvPr/>
            </p:nvSpPr>
            <p:spPr bwMode="auto">
              <a:xfrm>
                <a:off x="4150" y="2412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2" name="Rectangle 188"/>
              <p:cNvSpPr>
                <a:spLocks noChangeArrowheads="1"/>
              </p:cNvSpPr>
              <p:nvPr/>
            </p:nvSpPr>
            <p:spPr bwMode="auto">
              <a:xfrm>
                <a:off x="4150" y="2418"/>
                <a:ext cx="356" cy="5"/>
              </a:xfrm>
              <a:prstGeom prst="rect">
                <a:avLst/>
              </a:prstGeom>
              <a:solidFill>
                <a:srgbClr val="6F9A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3" name="Freeform 189"/>
              <p:cNvSpPr>
                <a:spLocks/>
              </p:cNvSpPr>
              <p:nvPr/>
            </p:nvSpPr>
            <p:spPr bwMode="auto">
              <a:xfrm>
                <a:off x="4072" y="2344"/>
                <a:ext cx="78" cy="79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100" y="100"/>
                  </a:cxn>
                  <a:cxn ang="0">
                    <a:pos x="100" y="100"/>
                  </a:cxn>
                  <a:cxn ang="0">
                    <a:pos x="0" y="339"/>
                  </a:cxn>
                  <a:cxn ang="0">
                    <a:pos x="92" y="339"/>
                  </a:cxn>
                  <a:cxn ang="0">
                    <a:pos x="164" y="164"/>
                  </a:cxn>
                  <a:cxn ang="0">
                    <a:pos x="164" y="164"/>
                  </a:cxn>
                  <a:cxn ang="0">
                    <a:pos x="339" y="92"/>
                  </a:cxn>
                  <a:cxn ang="0">
                    <a:pos x="339" y="92"/>
                  </a:cxn>
                  <a:cxn ang="0">
                    <a:pos x="339" y="0"/>
                  </a:cxn>
                </a:cxnLst>
                <a:rect l="0" t="0" r="r" b="b"/>
                <a:pathLst>
                  <a:path w="339" h="339">
                    <a:moveTo>
                      <a:pt x="339" y="0"/>
                    </a:moveTo>
                    <a:cubicBezTo>
                      <a:pt x="246" y="0"/>
                      <a:pt x="161" y="38"/>
                      <a:pt x="100" y="100"/>
                    </a:cubicBezTo>
                    <a:lnTo>
                      <a:pt x="100" y="100"/>
                    </a:lnTo>
                    <a:cubicBezTo>
                      <a:pt x="38" y="161"/>
                      <a:pt x="0" y="246"/>
                      <a:pt x="0" y="339"/>
                    </a:cubicBezTo>
                    <a:lnTo>
                      <a:pt x="92" y="339"/>
                    </a:lnTo>
                    <a:cubicBezTo>
                      <a:pt x="92" y="271"/>
                      <a:pt x="120" y="209"/>
                      <a:pt x="164" y="164"/>
                    </a:cubicBezTo>
                    <a:lnTo>
                      <a:pt x="164" y="164"/>
                    </a:lnTo>
                    <a:cubicBezTo>
                      <a:pt x="209" y="120"/>
                      <a:pt x="271" y="92"/>
                      <a:pt x="339" y="92"/>
                    </a:cubicBezTo>
                    <a:lnTo>
                      <a:pt x="339" y="92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4" name="Freeform 190"/>
              <p:cNvSpPr>
                <a:spLocks/>
              </p:cNvSpPr>
              <p:nvPr/>
            </p:nvSpPr>
            <p:spPr bwMode="auto">
              <a:xfrm>
                <a:off x="4079" y="2351"/>
                <a:ext cx="71" cy="72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92" y="92"/>
                  </a:cxn>
                  <a:cxn ang="0">
                    <a:pos x="92" y="92"/>
                  </a:cxn>
                  <a:cxn ang="0">
                    <a:pos x="0" y="312"/>
                  </a:cxn>
                  <a:cxn ang="0">
                    <a:pos x="84" y="312"/>
                  </a:cxn>
                  <a:cxn ang="0">
                    <a:pos x="151" y="151"/>
                  </a:cxn>
                  <a:cxn ang="0">
                    <a:pos x="151" y="151"/>
                  </a:cxn>
                  <a:cxn ang="0">
                    <a:pos x="312" y="84"/>
                  </a:cxn>
                  <a:cxn ang="0">
                    <a:pos x="312" y="84"/>
                  </a:cxn>
                  <a:cxn ang="0">
                    <a:pos x="312" y="0"/>
                  </a:cxn>
                </a:cxnLst>
                <a:rect l="0" t="0" r="r" b="b"/>
                <a:pathLst>
                  <a:path w="312" h="312">
                    <a:moveTo>
                      <a:pt x="312" y="0"/>
                    </a:moveTo>
                    <a:cubicBezTo>
                      <a:pt x="226" y="0"/>
                      <a:pt x="148" y="35"/>
                      <a:pt x="92" y="92"/>
                    </a:cubicBezTo>
                    <a:lnTo>
                      <a:pt x="92" y="92"/>
                    </a:lnTo>
                    <a:cubicBezTo>
                      <a:pt x="35" y="148"/>
                      <a:pt x="0" y="226"/>
                      <a:pt x="0" y="312"/>
                    </a:cubicBezTo>
                    <a:lnTo>
                      <a:pt x="84" y="312"/>
                    </a:lnTo>
                    <a:cubicBezTo>
                      <a:pt x="84" y="249"/>
                      <a:pt x="110" y="192"/>
                      <a:pt x="151" y="151"/>
                    </a:cubicBezTo>
                    <a:lnTo>
                      <a:pt x="151" y="151"/>
                    </a:lnTo>
                    <a:cubicBezTo>
                      <a:pt x="192" y="110"/>
                      <a:pt x="249" y="84"/>
                      <a:pt x="312" y="84"/>
                    </a:cubicBezTo>
                    <a:lnTo>
                      <a:pt x="312" y="84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5" name="Freeform 191"/>
              <p:cNvSpPr>
                <a:spLocks/>
              </p:cNvSpPr>
              <p:nvPr/>
            </p:nvSpPr>
            <p:spPr bwMode="auto">
              <a:xfrm>
                <a:off x="4085" y="2357"/>
                <a:ext cx="65" cy="66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0" y="285"/>
                  </a:cxn>
                  <a:cxn ang="0">
                    <a:pos x="77" y="285"/>
                  </a:cxn>
                  <a:cxn ang="0">
                    <a:pos x="138" y="138"/>
                  </a:cxn>
                  <a:cxn ang="0">
                    <a:pos x="138" y="138"/>
                  </a:cxn>
                  <a:cxn ang="0">
                    <a:pos x="285" y="77"/>
                  </a:cxn>
                  <a:cxn ang="0">
                    <a:pos x="285" y="77"/>
                  </a:cxn>
                  <a:cxn ang="0">
                    <a:pos x="285" y="0"/>
                  </a:cxn>
                </a:cxnLst>
                <a:rect l="0" t="0" r="r" b="b"/>
                <a:pathLst>
                  <a:path w="285" h="285">
                    <a:moveTo>
                      <a:pt x="285" y="0"/>
                    </a:moveTo>
                    <a:cubicBezTo>
                      <a:pt x="207" y="0"/>
                      <a:pt x="135" y="32"/>
                      <a:pt x="84" y="84"/>
                    </a:cubicBezTo>
                    <a:lnTo>
                      <a:pt x="84" y="84"/>
                    </a:lnTo>
                    <a:cubicBezTo>
                      <a:pt x="32" y="135"/>
                      <a:pt x="0" y="207"/>
                      <a:pt x="0" y="285"/>
                    </a:cubicBezTo>
                    <a:lnTo>
                      <a:pt x="77" y="285"/>
                    </a:lnTo>
                    <a:cubicBezTo>
                      <a:pt x="77" y="228"/>
                      <a:pt x="100" y="176"/>
                      <a:pt x="138" y="138"/>
                    </a:cubicBezTo>
                    <a:lnTo>
                      <a:pt x="138" y="138"/>
                    </a:lnTo>
                    <a:cubicBezTo>
                      <a:pt x="176" y="100"/>
                      <a:pt x="228" y="77"/>
                      <a:pt x="285" y="77"/>
                    </a:cubicBezTo>
                    <a:lnTo>
                      <a:pt x="285" y="7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6" name="Freeform 192"/>
              <p:cNvSpPr>
                <a:spLocks/>
              </p:cNvSpPr>
              <p:nvPr/>
            </p:nvSpPr>
            <p:spPr bwMode="auto">
              <a:xfrm>
                <a:off x="4091" y="2363"/>
                <a:ext cx="59" cy="6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76" y="75"/>
                  </a:cxn>
                  <a:cxn ang="0">
                    <a:pos x="76" y="76"/>
                  </a:cxn>
                  <a:cxn ang="0">
                    <a:pos x="0" y="258"/>
                  </a:cxn>
                  <a:cxn ang="0">
                    <a:pos x="70" y="258"/>
                  </a:cxn>
                  <a:cxn ang="0">
                    <a:pos x="125" y="125"/>
                  </a:cxn>
                  <a:cxn ang="0">
                    <a:pos x="125" y="125"/>
                  </a:cxn>
                  <a:cxn ang="0">
                    <a:pos x="258" y="69"/>
                  </a:cxn>
                  <a:cxn ang="0">
                    <a:pos x="258" y="69"/>
                  </a:cxn>
                  <a:cxn ang="0">
                    <a:pos x="258" y="0"/>
                  </a:cxn>
                </a:cxnLst>
                <a:rect l="0" t="0" r="r" b="b"/>
                <a:pathLst>
                  <a:path w="258" h="258">
                    <a:moveTo>
                      <a:pt x="258" y="0"/>
                    </a:moveTo>
                    <a:cubicBezTo>
                      <a:pt x="187" y="0"/>
                      <a:pt x="122" y="29"/>
                      <a:pt x="76" y="75"/>
                    </a:cubicBezTo>
                    <a:lnTo>
                      <a:pt x="76" y="76"/>
                    </a:lnTo>
                    <a:cubicBezTo>
                      <a:pt x="29" y="122"/>
                      <a:pt x="0" y="187"/>
                      <a:pt x="0" y="258"/>
                    </a:cubicBezTo>
                    <a:lnTo>
                      <a:pt x="70" y="258"/>
                    </a:lnTo>
                    <a:cubicBezTo>
                      <a:pt x="70" y="206"/>
                      <a:pt x="91" y="159"/>
                      <a:pt x="125" y="125"/>
                    </a:cubicBezTo>
                    <a:lnTo>
                      <a:pt x="125" y="125"/>
                    </a:lnTo>
                    <a:cubicBezTo>
                      <a:pt x="159" y="91"/>
                      <a:pt x="206" y="69"/>
                      <a:pt x="258" y="69"/>
                    </a:cubicBezTo>
                    <a:lnTo>
                      <a:pt x="258" y="69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7" name="Freeform 193"/>
              <p:cNvSpPr>
                <a:spLocks/>
              </p:cNvSpPr>
              <p:nvPr/>
            </p:nvSpPr>
            <p:spPr bwMode="auto">
              <a:xfrm>
                <a:off x="4097" y="2369"/>
                <a:ext cx="53" cy="54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67" y="68"/>
                  </a:cxn>
                  <a:cxn ang="0">
                    <a:pos x="67" y="68"/>
                  </a:cxn>
                  <a:cxn ang="0">
                    <a:pos x="0" y="232"/>
                  </a:cxn>
                  <a:cxn ang="0">
                    <a:pos x="62" y="232"/>
                  </a:cxn>
                  <a:cxn ang="0">
                    <a:pos x="112" y="112"/>
                  </a:cxn>
                  <a:cxn ang="0">
                    <a:pos x="112" y="113"/>
                  </a:cxn>
                  <a:cxn ang="0">
                    <a:pos x="231" y="63"/>
                  </a:cxn>
                  <a:cxn ang="0">
                    <a:pos x="231" y="63"/>
                  </a:cxn>
                  <a:cxn ang="0">
                    <a:pos x="231" y="0"/>
                  </a:cxn>
                </a:cxnLst>
                <a:rect l="0" t="0" r="r" b="b"/>
                <a:pathLst>
                  <a:path w="231" h="232">
                    <a:moveTo>
                      <a:pt x="231" y="0"/>
                    </a:moveTo>
                    <a:cubicBezTo>
                      <a:pt x="167" y="0"/>
                      <a:pt x="109" y="26"/>
                      <a:pt x="67" y="68"/>
                    </a:cubicBezTo>
                    <a:lnTo>
                      <a:pt x="67" y="68"/>
                    </a:lnTo>
                    <a:cubicBezTo>
                      <a:pt x="26" y="110"/>
                      <a:pt x="0" y="168"/>
                      <a:pt x="0" y="232"/>
                    </a:cubicBezTo>
                    <a:lnTo>
                      <a:pt x="62" y="232"/>
                    </a:lnTo>
                    <a:cubicBezTo>
                      <a:pt x="62" y="185"/>
                      <a:pt x="81" y="143"/>
                      <a:pt x="112" y="112"/>
                    </a:cubicBezTo>
                    <a:lnTo>
                      <a:pt x="112" y="113"/>
                    </a:lnTo>
                    <a:cubicBezTo>
                      <a:pt x="142" y="82"/>
                      <a:pt x="185" y="63"/>
                      <a:pt x="231" y="63"/>
                    </a:cubicBezTo>
                    <a:lnTo>
                      <a:pt x="231" y="63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8" name="Freeform 194"/>
              <p:cNvSpPr>
                <a:spLocks/>
              </p:cNvSpPr>
              <p:nvPr/>
            </p:nvSpPr>
            <p:spPr bwMode="auto">
              <a:xfrm>
                <a:off x="4103" y="2375"/>
                <a:ext cx="47" cy="48"/>
              </a:xfrm>
              <a:custGeom>
                <a:avLst/>
                <a:gdLst/>
                <a:ahLst/>
                <a:cxnLst>
                  <a:cxn ang="0">
                    <a:pos x="205" y="0"/>
                  </a:cxn>
                  <a:cxn ang="0">
                    <a:pos x="60" y="60"/>
                  </a:cxn>
                  <a:cxn ang="0">
                    <a:pos x="60" y="60"/>
                  </a:cxn>
                  <a:cxn ang="0">
                    <a:pos x="0" y="205"/>
                  </a:cxn>
                  <a:cxn ang="0">
                    <a:pos x="56" y="205"/>
                  </a:cxn>
                  <a:cxn ang="0">
                    <a:pos x="99" y="99"/>
                  </a:cxn>
                  <a:cxn ang="0">
                    <a:pos x="100" y="99"/>
                  </a:cxn>
                  <a:cxn ang="0">
                    <a:pos x="205" y="56"/>
                  </a:cxn>
                  <a:cxn ang="0">
                    <a:pos x="205" y="56"/>
                  </a:cxn>
                  <a:cxn ang="0">
                    <a:pos x="205" y="0"/>
                  </a:cxn>
                </a:cxnLst>
                <a:rect l="0" t="0" r="r" b="b"/>
                <a:pathLst>
                  <a:path w="205" h="205">
                    <a:moveTo>
                      <a:pt x="205" y="0"/>
                    </a:moveTo>
                    <a:cubicBezTo>
                      <a:pt x="149" y="0"/>
                      <a:pt x="98" y="23"/>
                      <a:pt x="60" y="60"/>
                    </a:cubicBezTo>
                    <a:lnTo>
                      <a:pt x="60" y="60"/>
                    </a:lnTo>
                    <a:cubicBezTo>
                      <a:pt x="23" y="97"/>
                      <a:pt x="0" y="149"/>
                      <a:pt x="0" y="205"/>
                    </a:cubicBezTo>
                    <a:lnTo>
                      <a:pt x="56" y="205"/>
                    </a:lnTo>
                    <a:cubicBezTo>
                      <a:pt x="56" y="164"/>
                      <a:pt x="72" y="126"/>
                      <a:pt x="99" y="99"/>
                    </a:cubicBezTo>
                    <a:lnTo>
                      <a:pt x="100" y="99"/>
                    </a:lnTo>
                    <a:cubicBezTo>
                      <a:pt x="127" y="72"/>
                      <a:pt x="164" y="56"/>
                      <a:pt x="205" y="56"/>
                    </a:cubicBezTo>
                    <a:lnTo>
                      <a:pt x="205" y="56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9" name="Freeform 195"/>
              <p:cNvSpPr>
                <a:spLocks/>
              </p:cNvSpPr>
              <p:nvPr/>
            </p:nvSpPr>
            <p:spPr bwMode="auto">
              <a:xfrm>
                <a:off x="4109" y="2381"/>
                <a:ext cx="41" cy="4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0" y="178"/>
                  </a:cxn>
                  <a:cxn ang="0">
                    <a:pos x="48" y="178"/>
                  </a:cxn>
                  <a:cxn ang="0">
                    <a:pos x="86" y="86"/>
                  </a:cxn>
                  <a:cxn ang="0">
                    <a:pos x="86" y="86"/>
                  </a:cxn>
                  <a:cxn ang="0">
                    <a:pos x="178" y="48"/>
                  </a:cxn>
                  <a:cxn ang="0">
                    <a:pos x="178" y="48"/>
                  </a:cxn>
                  <a:cxn ang="0">
                    <a:pos x="178" y="0"/>
                  </a:cxn>
                </a:cxnLst>
                <a:rect l="0" t="0" r="r" b="b"/>
                <a:pathLst>
                  <a:path w="178" h="178">
                    <a:moveTo>
                      <a:pt x="178" y="0"/>
                    </a:moveTo>
                    <a:cubicBezTo>
                      <a:pt x="129" y="0"/>
                      <a:pt x="85" y="20"/>
                      <a:pt x="52" y="52"/>
                    </a:cubicBezTo>
                    <a:lnTo>
                      <a:pt x="52" y="52"/>
                    </a:lnTo>
                    <a:cubicBezTo>
                      <a:pt x="20" y="85"/>
                      <a:pt x="0" y="129"/>
                      <a:pt x="0" y="178"/>
                    </a:cubicBezTo>
                    <a:lnTo>
                      <a:pt x="48" y="178"/>
                    </a:lnTo>
                    <a:cubicBezTo>
                      <a:pt x="48" y="142"/>
                      <a:pt x="63" y="110"/>
                      <a:pt x="86" y="86"/>
                    </a:cubicBezTo>
                    <a:lnTo>
                      <a:pt x="86" y="86"/>
                    </a:lnTo>
                    <a:cubicBezTo>
                      <a:pt x="110" y="63"/>
                      <a:pt x="142" y="48"/>
                      <a:pt x="178" y="48"/>
                    </a:cubicBezTo>
                    <a:lnTo>
                      <a:pt x="178" y="48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0" name="Freeform 196"/>
              <p:cNvSpPr>
                <a:spLocks/>
              </p:cNvSpPr>
              <p:nvPr/>
            </p:nvSpPr>
            <p:spPr bwMode="auto">
              <a:xfrm>
                <a:off x="4116" y="2388"/>
                <a:ext cx="34" cy="35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44" y="44"/>
                  </a:cxn>
                  <a:cxn ang="0">
                    <a:pos x="44" y="44"/>
                  </a:cxn>
                  <a:cxn ang="0">
                    <a:pos x="0" y="151"/>
                  </a:cxn>
                  <a:cxn ang="0">
                    <a:pos x="41" y="151"/>
                  </a:cxn>
                  <a:cxn ang="0">
                    <a:pos x="73" y="73"/>
                  </a:cxn>
                  <a:cxn ang="0">
                    <a:pos x="73" y="73"/>
                  </a:cxn>
                  <a:cxn ang="0">
                    <a:pos x="151" y="41"/>
                  </a:cxn>
                  <a:cxn ang="0">
                    <a:pos x="151" y="41"/>
                  </a:cxn>
                  <a:cxn ang="0">
                    <a:pos x="151" y="0"/>
                  </a:cxn>
                </a:cxnLst>
                <a:rect l="0" t="0" r="r" b="b"/>
                <a:pathLst>
                  <a:path w="151" h="151">
                    <a:moveTo>
                      <a:pt x="151" y="0"/>
                    </a:moveTo>
                    <a:cubicBezTo>
                      <a:pt x="110" y="0"/>
                      <a:pt x="72" y="17"/>
                      <a:pt x="44" y="44"/>
                    </a:cubicBezTo>
                    <a:lnTo>
                      <a:pt x="44" y="44"/>
                    </a:lnTo>
                    <a:cubicBezTo>
                      <a:pt x="17" y="72"/>
                      <a:pt x="0" y="109"/>
                      <a:pt x="0" y="151"/>
                    </a:cubicBezTo>
                    <a:lnTo>
                      <a:pt x="41" y="151"/>
                    </a:lnTo>
                    <a:cubicBezTo>
                      <a:pt x="41" y="121"/>
                      <a:pt x="53" y="93"/>
                      <a:pt x="73" y="73"/>
                    </a:cubicBezTo>
                    <a:lnTo>
                      <a:pt x="73" y="73"/>
                    </a:lnTo>
                    <a:cubicBezTo>
                      <a:pt x="93" y="53"/>
                      <a:pt x="121" y="41"/>
                      <a:pt x="151" y="41"/>
                    </a:cubicBezTo>
                    <a:lnTo>
                      <a:pt x="151" y="4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1" name="Freeform 197"/>
              <p:cNvSpPr>
                <a:spLocks/>
              </p:cNvSpPr>
              <p:nvPr/>
            </p:nvSpPr>
            <p:spPr bwMode="auto">
              <a:xfrm>
                <a:off x="4122" y="2394"/>
                <a:ext cx="28" cy="29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0" y="124"/>
                  </a:cxn>
                  <a:cxn ang="0">
                    <a:pos x="33" y="124"/>
                  </a:cxn>
                  <a:cxn ang="0">
                    <a:pos x="60" y="60"/>
                  </a:cxn>
                  <a:cxn ang="0">
                    <a:pos x="60" y="60"/>
                  </a:cxn>
                  <a:cxn ang="0">
                    <a:pos x="124" y="33"/>
                  </a:cxn>
                  <a:cxn ang="0">
                    <a:pos x="124" y="33"/>
                  </a:cxn>
                  <a:cxn ang="0">
                    <a:pos x="124" y="0"/>
                  </a:cxn>
                </a:cxnLst>
                <a:rect l="0" t="0" r="r" b="b"/>
                <a:pathLst>
                  <a:path w="124" h="124">
                    <a:moveTo>
                      <a:pt x="124" y="0"/>
                    </a:moveTo>
                    <a:cubicBezTo>
                      <a:pt x="90" y="0"/>
                      <a:pt x="59" y="13"/>
                      <a:pt x="36" y="36"/>
                    </a:cubicBezTo>
                    <a:lnTo>
                      <a:pt x="36" y="36"/>
                    </a:lnTo>
                    <a:cubicBezTo>
                      <a:pt x="14" y="59"/>
                      <a:pt x="0" y="90"/>
                      <a:pt x="0" y="124"/>
                    </a:cubicBezTo>
                    <a:lnTo>
                      <a:pt x="33" y="124"/>
                    </a:lnTo>
                    <a:cubicBezTo>
                      <a:pt x="33" y="99"/>
                      <a:pt x="44" y="76"/>
                      <a:pt x="60" y="60"/>
                    </a:cubicBezTo>
                    <a:lnTo>
                      <a:pt x="60" y="60"/>
                    </a:lnTo>
                    <a:cubicBezTo>
                      <a:pt x="77" y="43"/>
                      <a:pt x="99" y="33"/>
                      <a:pt x="124" y="33"/>
                    </a:cubicBezTo>
                    <a:lnTo>
                      <a:pt x="124" y="33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4128" y="2400"/>
                <a:ext cx="22" cy="23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29" y="29"/>
                  </a:cxn>
                  <a:cxn ang="0">
                    <a:pos x="29" y="29"/>
                  </a:cxn>
                  <a:cxn ang="0">
                    <a:pos x="0" y="98"/>
                  </a:cxn>
                  <a:cxn ang="0">
                    <a:pos x="13" y="98"/>
                  </a:cxn>
                  <a:cxn ang="0">
                    <a:pos x="27" y="98"/>
                  </a:cxn>
                  <a:cxn ang="0">
                    <a:pos x="98" y="98"/>
                  </a:cxn>
                  <a:cxn ang="0">
                    <a:pos x="98" y="70"/>
                  </a:cxn>
                  <a:cxn ang="0">
                    <a:pos x="98" y="63"/>
                  </a:cxn>
                  <a:cxn ang="0">
                    <a:pos x="98" y="26"/>
                  </a:cxn>
                  <a:cxn ang="0">
                    <a:pos x="98" y="26"/>
                  </a:cxn>
                  <a:cxn ang="0">
                    <a:pos x="98" y="23"/>
                  </a:cxn>
                  <a:cxn ang="0">
                    <a:pos x="98" y="0"/>
                  </a:cxn>
                </a:cxnLst>
                <a:rect l="0" t="0" r="r" b="b"/>
                <a:pathLst>
                  <a:path w="98" h="98">
                    <a:moveTo>
                      <a:pt x="98" y="0"/>
                    </a:moveTo>
                    <a:cubicBezTo>
                      <a:pt x="71" y="0"/>
                      <a:pt x="47" y="11"/>
                      <a:pt x="29" y="29"/>
                    </a:cubicBezTo>
                    <a:lnTo>
                      <a:pt x="29" y="29"/>
                    </a:lnTo>
                    <a:cubicBezTo>
                      <a:pt x="11" y="47"/>
                      <a:pt x="0" y="71"/>
                      <a:pt x="0" y="98"/>
                    </a:cubicBezTo>
                    <a:lnTo>
                      <a:pt x="13" y="98"/>
                    </a:lnTo>
                    <a:lnTo>
                      <a:pt x="27" y="98"/>
                    </a:lnTo>
                    <a:lnTo>
                      <a:pt x="98" y="98"/>
                    </a:lnTo>
                    <a:lnTo>
                      <a:pt x="98" y="70"/>
                    </a:lnTo>
                    <a:lnTo>
                      <a:pt x="98" y="63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98" y="23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3" name="Freeform 199"/>
              <p:cNvSpPr>
                <a:spLocks/>
              </p:cNvSpPr>
              <p:nvPr/>
            </p:nvSpPr>
            <p:spPr bwMode="auto">
              <a:xfrm>
                <a:off x="4134" y="2406"/>
                <a:ext cx="16" cy="17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0" y="71"/>
                  </a:cxn>
                  <a:cxn ang="0">
                    <a:pos x="10" y="71"/>
                  </a:cxn>
                  <a:cxn ang="0">
                    <a:pos x="19" y="71"/>
                  </a:cxn>
                  <a:cxn ang="0">
                    <a:pos x="71" y="71"/>
                  </a:cxn>
                  <a:cxn ang="0">
                    <a:pos x="71" y="51"/>
                  </a:cxn>
                  <a:cxn ang="0">
                    <a:pos x="71" y="45"/>
                  </a:cxn>
                  <a:cxn ang="0">
                    <a:pos x="71" y="19"/>
                  </a:cxn>
                  <a:cxn ang="0">
                    <a:pos x="71" y="19"/>
                  </a:cxn>
                  <a:cxn ang="0">
                    <a:pos x="71" y="16"/>
                  </a:cxn>
                  <a:cxn ang="0">
                    <a:pos x="71" y="0"/>
                  </a:cxn>
                </a:cxnLst>
                <a:rect l="0" t="0" r="r" b="b"/>
                <a:pathLst>
                  <a:path w="71" h="71">
                    <a:moveTo>
                      <a:pt x="71" y="0"/>
                    </a:moveTo>
                    <a:cubicBezTo>
                      <a:pt x="52" y="0"/>
                      <a:pt x="34" y="8"/>
                      <a:pt x="21" y="21"/>
                    </a:cubicBezTo>
                    <a:lnTo>
                      <a:pt x="21" y="21"/>
                    </a:lnTo>
                    <a:cubicBezTo>
                      <a:pt x="8" y="34"/>
                      <a:pt x="0" y="51"/>
                      <a:pt x="0" y="71"/>
                    </a:cubicBezTo>
                    <a:lnTo>
                      <a:pt x="10" y="71"/>
                    </a:lnTo>
                    <a:lnTo>
                      <a:pt x="19" y="71"/>
                    </a:lnTo>
                    <a:lnTo>
                      <a:pt x="71" y="71"/>
                    </a:lnTo>
                    <a:lnTo>
                      <a:pt x="71" y="51"/>
                    </a:lnTo>
                    <a:lnTo>
                      <a:pt x="71" y="45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1" y="1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4" name="Freeform 200"/>
              <p:cNvSpPr>
                <a:spLocks/>
              </p:cNvSpPr>
              <p:nvPr/>
            </p:nvSpPr>
            <p:spPr bwMode="auto">
              <a:xfrm>
                <a:off x="4140" y="2412"/>
                <a:ext cx="10" cy="1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13" y="14"/>
                  </a:cxn>
                  <a:cxn ang="0">
                    <a:pos x="13" y="14"/>
                  </a:cxn>
                  <a:cxn ang="0">
                    <a:pos x="0" y="45"/>
                  </a:cxn>
                  <a:cxn ang="0">
                    <a:pos x="44" y="45"/>
                  </a:cxn>
                  <a:cxn ang="0">
                    <a:pos x="44" y="32"/>
                  </a:cxn>
                  <a:cxn ang="0">
                    <a:pos x="44" y="29"/>
                  </a:cxn>
                  <a:cxn ang="0">
                    <a:pos x="44" y="13"/>
                  </a:cxn>
                  <a:cxn ang="0">
                    <a:pos x="44" y="13"/>
                  </a:cxn>
                  <a:cxn ang="0">
                    <a:pos x="44" y="11"/>
                  </a:cxn>
                  <a:cxn ang="0">
                    <a:pos x="44" y="0"/>
                  </a:cxn>
                </a:cxnLst>
                <a:rect l="0" t="0" r="r" b="b"/>
                <a:pathLst>
                  <a:path w="44" h="45">
                    <a:moveTo>
                      <a:pt x="44" y="0"/>
                    </a:moveTo>
                    <a:cubicBezTo>
                      <a:pt x="32" y="0"/>
                      <a:pt x="21" y="5"/>
                      <a:pt x="13" y="14"/>
                    </a:cubicBezTo>
                    <a:lnTo>
                      <a:pt x="13" y="14"/>
                    </a:lnTo>
                    <a:cubicBezTo>
                      <a:pt x="5" y="22"/>
                      <a:pt x="0" y="33"/>
                      <a:pt x="0" y="45"/>
                    </a:cubicBezTo>
                    <a:lnTo>
                      <a:pt x="44" y="45"/>
                    </a:lnTo>
                    <a:lnTo>
                      <a:pt x="44" y="32"/>
                    </a:lnTo>
                    <a:lnTo>
                      <a:pt x="44" y="29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5" name="Freeform 201"/>
              <p:cNvSpPr>
                <a:spLocks/>
              </p:cNvSpPr>
              <p:nvPr/>
            </p:nvSpPr>
            <p:spPr bwMode="auto">
              <a:xfrm>
                <a:off x="4146" y="2418"/>
                <a:ext cx="4" cy="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0" y="18"/>
                  </a:cxn>
                  <a:cxn ang="0">
                    <a:pos x="18" y="18"/>
                  </a:cxn>
                  <a:cxn ang="0">
                    <a:pos x="18" y="13"/>
                  </a:cxn>
                  <a:cxn ang="0">
                    <a:pos x="18" y="12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8" y="4"/>
                  </a:cxn>
                  <a:cxn ang="0">
                    <a:pos x="18" y="0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cubicBezTo>
                      <a:pt x="13" y="0"/>
                      <a:pt x="9" y="2"/>
                      <a:pt x="6" y="5"/>
                    </a:cubicBezTo>
                    <a:lnTo>
                      <a:pt x="6" y="5"/>
                    </a:lnTo>
                    <a:cubicBezTo>
                      <a:pt x="2" y="9"/>
                      <a:pt x="0" y="13"/>
                      <a:pt x="0" y="18"/>
                    </a:cubicBezTo>
                    <a:lnTo>
                      <a:pt x="18" y="18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6" name="Freeform 202"/>
              <p:cNvSpPr>
                <a:spLocks/>
              </p:cNvSpPr>
              <p:nvPr/>
            </p:nvSpPr>
            <p:spPr bwMode="auto">
              <a:xfrm>
                <a:off x="3995" y="2422"/>
                <a:ext cx="155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7" y="0"/>
                  </a:cxn>
                  <a:cxn ang="0">
                    <a:pos x="677" y="74"/>
                  </a:cxn>
                  <a:cxn ang="0">
                    <a:pos x="598" y="148"/>
                  </a:cxn>
                  <a:cxn ang="0">
                    <a:pos x="79" y="148"/>
                  </a:cxn>
                  <a:cxn ang="0">
                    <a:pos x="0" y="74"/>
                  </a:cxn>
                  <a:cxn ang="0">
                    <a:pos x="0" y="0"/>
                  </a:cxn>
                </a:cxnLst>
                <a:rect l="0" t="0" r="r" b="b"/>
                <a:pathLst>
                  <a:path w="677" h="148">
                    <a:moveTo>
                      <a:pt x="0" y="0"/>
                    </a:moveTo>
                    <a:lnTo>
                      <a:pt x="677" y="0"/>
                    </a:lnTo>
                    <a:lnTo>
                      <a:pt x="677" y="74"/>
                    </a:lnTo>
                    <a:cubicBezTo>
                      <a:pt x="677" y="115"/>
                      <a:pt x="642" y="148"/>
                      <a:pt x="598" y="148"/>
                    </a:cubicBezTo>
                    <a:lnTo>
                      <a:pt x="79" y="148"/>
                    </a:lnTo>
                    <a:cubicBezTo>
                      <a:pt x="36" y="148"/>
                      <a:pt x="0" y="115"/>
                      <a:pt x="0" y="7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73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7" name="Rectangle 203"/>
              <p:cNvSpPr>
                <a:spLocks noChangeArrowheads="1"/>
              </p:cNvSpPr>
              <p:nvPr/>
            </p:nvSpPr>
            <p:spPr bwMode="auto">
              <a:xfrm>
                <a:off x="3627" y="2422"/>
                <a:ext cx="368" cy="17"/>
              </a:xfrm>
              <a:prstGeom prst="rect">
                <a:avLst/>
              </a:prstGeom>
              <a:solidFill>
                <a:srgbClr val="EF75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8" name="Rectangle 204"/>
              <p:cNvSpPr>
                <a:spLocks noChangeArrowheads="1"/>
              </p:cNvSpPr>
              <p:nvPr/>
            </p:nvSpPr>
            <p:spPr bwMode="auto">
              <a:xfrm>
                <a:off x="4011" y="2422"/>
                <a:ext cx="123" cy="14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30" name="Rectangle 206"/>
            <p:cNvSpPr>
              <a:spLocks noChangeArrowheads="1"/>
            </p:cNvSpPr>
            <p:nvPr/>
          </p:nvSpPr>
          <p:spPr bwMode="auto">
            <a:xfrm>
              <a:off x="4011" y="2422"/>
              <a:ext cx="123" cy="7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Group 209"/>
          <p:cNvGrpSpPr>
            <a:grpSpLocks noChangeAspect="1"/>
          </p:cNvGrpSpPr>
          <p:nvPr/>
        </p:nvGrpSpPr>
        <p:grpSpPr bwMode="auto">
          <a:xfrm>
            <a:off x="253199" y="3969531"/>
            <a:ext cx="942975" cy="600075"/>
            <a:chOff x="97" y="2164"/>
            <a:chExt cx="792" cy="504"/>
          </a:xfrm>
        </p:grpSpPr>
        <p:sp>
          <p:nvSpPr>
            <p:cNvPr id="1232" name="AutoShape 208"/>
            <p:cNvSpPr>
              <a:spLocks noChangeAspect="1" noChangeArrowheads="1" noTextEdit="1"/>
            </p:cNvSpPr>
            <p:nvPr/>
          </p:nvSpPr>
          <p:spPr bwMode="auto">
            <a:xfrm>
              <a:off x="97" y="2164"/>
              <a:ext cx="7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210"/>
            <p:cNvSpPr>
              <a:spLocks/>
            </p:cNvSpPr>
            <p:nvPr/>
          </p:nvSpPr>
          <p:spPr bwMode="auto">
            <a:xfrm>
              <a:off x="226" y="2268"/>
              <a:ext cx="540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2263" y="0"/>
                </a:cxn>
                <a:cxn ang="0">
                  <a:pos x="2338" y="75"/>
                </a:cxn>
                <a:cxn ang="0">
                  <a:pos x="2338" y="1563"/>
                </a:cxn>
                <a:cxn ang="0">
                  <a:pos x="2263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2338" h="1638">
                  <a:moveTo>
                    <a:pt x="75" y="0"/>
                  </a:moveTo>
                  <a:lnTo>
                    <a:pt x="2263" y="0"/>
                  </a:lnTo>
                  <a:cubicBezTo>
                    <a:pt x="2305" y="0"/>
                    <a:pt x="2338" y="34"/>
                    <a:pt x="2338" y="75"/>
                  </a:cubicBezTo>
                  <a:lnTo>
                    <a:pt x="2338" y="1563"/>
                  </a:lnTo>
                  <a:cubicBezTo>
                    <a:pt x="2338" y="1604"/>
                    <a:pt x="2305" y="1638"/>
                    <a:pt x="2263" y="1638"/>
                  </a:cubicBez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211"/>
            <p:cNvSpPr>
              <a:spLocks/>
            </p:cNvSpPr>
            <p:nvPr/>
          </p:nvSpPr>
          <p:spPr bwMode="auto">
            <a:xfrm>
              <a:off x="226" y="2268"/>
              <a:ext cx="462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999" y="0"/>
                </a:cxn>
                <a:cxn ang="0">
                  <a:pos x="361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1999" h="1638">
                  <a:moveTo>
                    <a:pt x="75" y="0"/>
                  </a:moveTo>
                  <a:lnTo>
                    <a:pt x="1999" y="0"/>
                  </a:lnTo>
                  <a:lnTo>
                    <a:pt x="361" y="1638"/>
                  </a:ln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51F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Rectangle 212"/>
            <p:cNvSpPr>
              <a:spLocks noChangeArrowheads="1"/>
            </p:cNvSpPr>
            <p:nvPr/>
          </p:nvSpPr>
          <p:spPr bwMode="auto">
            <a:xfrm>
              <a:off x="252" y="2296"/>
              <a:ext cx="489" cy="329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213"/>
            <p:cNvSpPr>
              <a:spLocks/>
            </p:cNvSpPr>
            <p:nvPr/>
          </p:nvSpPr>
          <p:spPr bwMode="auto">
            <a:xfrm>
              <a:off x="130" y="2657"/>
              <a:ext cx="735" cy="15"/>
            </a:xfrm>
            <a:custGeom>
              <a:avLst/>
              <a:gdLst/>
              <a:ahLst/>
              <a:cxnLst>
                <a:cxn ang="0">
                  <a:pos x="1592" y="65"/>
                </a:cxn>
                <a:cxn ang="0">
                  <a:pos x="121" y="65"/>
                </a:cxn>
                <a:cxn ang="0">
                  <a:pos x="0" y="2"/>
                </a:cxn>
                <a:cxn ang="0">
                  <a:pos x="1592" y="0"/>
                </a:cxn>
                <a:cxn ang="0">
                  <a:pos x="3183" y="2"/>
                </a:cxn>
                <a:cxn ang="0">
                  <a:pos x="3063" y="65"/>
                </a:cxn>
                <a:cxn ang="0">
                  <a:pos x="1592" y="65"/>
                </a:cxn>
              </a:cxnLst>
              <a:rect l="0" t="0" r="r" b="b"/>
              <a:pathLst>
                <a:path w="3183" h="65">
                  <a:moveTo>
                    <a:pt x="1592" y="65"/>
                  </a:moveTo>
                  <a:lnTo>
                    <a:pt x="121" y="65"/>
                  </a:lnTo>
                  <a:cubicBezTo>
                    <a:pt x="62" y="65"/>
                    <a:pt x="22" y="23"/>
                    <a:pt x="0" y="2"/>
                  </a:cubicBezTo>
                  <a:lnTo>
                    <a:pt x="1592" y="0"/>
                  </a:lnTo>
                  <a:lnTo>
                    <a:pt x="3183" y="2"/>
                  </a:lnTo>
                  <a:cubicBezTo>
                    <a:pt x="3161" y="23"/>
                    <a:pt x="3121" y="65"/>
                    <a:pt x="3063" y="65"/>
                  </a:cubicBezTo>
                  <a:lnTo>
                    <a:pt x="1592" y="65"/>
                  </a:lnTo>
                  <a:close/>
                </a:path>
              </a:pathLst>
            </a:custGeom>
            <a:solidFill>
              <a:srgbClr val="354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214"/>
            <p:cNvSpPr>
              <a:spLocks/>
            </p:cNvSpPr>
            <p:nvPr/>
          </p:nvSpPr>
          <p:spPr bwMode="auto">
            <a:xfrm>
              <a:off x="125" y="2642"/>
              <a:ext cx="7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19" y="0"/>
                </a:cxn>
                <a:cxn ang="0">
                  <a:pos x="3219" y="35"/>
                </a:cxn>
                <a:cxn ang="0">
                  <a:pos x="3185" y="69"/>
                </a:cxn>
                <a:cxn ang="0">
                  <a:pos x="35" y="69"/>
                </a:cxn>
                <a:cxn ang="0">
                  <a:pos x="0" y="35"/>
                </a:cxn>
                <a:cxn ang="0">
                  <a:pos x="0" y="0"/>
                </a:cxn>
              </a:cxnLst>
              <a:rect l="0" t="0" r="r" b="b"/>
              <a:pathLst>
                <a:path w="3219" h="69">
                  <a:moveTo>
                    <a:pt x="0" y="0"/>
                  </a:moveTo>
                  <a:lnTo>
                    <a:pt x="3219" y="0"/>
                  </a:lnTo>
                  <a:lnTo>
                    <a:pt x="3219" y="35"/>
                  </a:lnTo>
                  <a:cubicBezTo>
                    <a:pt x="3219" y="54"/>
                    <a:pt x="3204" y="69"/>
                    <a:pt x="3185" y="69"/>
                  </a:cubicBezTo>
                  <a:lnTo>
                    <a:pt x="35" y="69"/>
                  </a:lnTo>
                  <a:cubicBezTo>
                    <a:pt x="16" y="69"/>
                    <a:pt x="0" y="54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215"/>
            <p:cNvSpPr>
              <a:spLocks/>
            </p:cNvSpPr>
            <p:nvPr/>
          </p:nvSpPr>
          <p:spPr bwMode="auto">
            <a:xfrm>
              <a:off x="446" y="2642"/>
              <a:ext cx="103" cy="8"/>
            </a:xfrm>
            <a:custGeom>
              <a:avLst/>
              <a:gdLst/>
              <a:ahLst/>
              <a:cxnLst>
                <a:cxn ang="0">
                  <a:pos x="446" y="0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10" y="32"/>
                </a:cxn>
                <a:cxn ang="0">
                  <a:pos x="36" y="32"/>
                </a:cxn>
                <a:cxn ang="0">
                  <a:pos x="11" y="22"/>
                </a:cxn>
                <a:cxn ang="0">
                  <a:pos x="11" y="2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7" y="15"/>
                </a:cxn>
                <a:cxn ang="0">
                  <a:pos x="17" y="15"/>
                </a:cxn>
                <a:cxn ang="0">
                  <a:pos x="36" y="23"/>
                </a:cxn>
                <a:cxn ang="0">
                  <a:pos x="410" y="23"/>
                </a:cxn>
                <a:cxn ang="0">
                  <a:pos x="429" y="16"/>
                </a:cxn>
                <a:cxn ang="0">
                  <a:pos x="429" y="16"/>
                </a:cxn>
                <a:cxn ang="0">
                  <a:pos x="429" y="15"/>
                </a:cxn>
                <a:cxn ang="0">
                  <a:pos x="437" y="0"/>
                </a:cxn>
                <a:cxn ang="0">
                  <a:pos x="446" y="0"/>
                </a:cxn>
              </a:cxnLst>
              <a:rect l="0" t="0" r="r" b="b"/>
              <a:pathLst>
                <a:path w="446" h="32">
                  <a:moveTo>
                    <a:pt x="446" y="0"/>
                  </a:moveTo>
                  <a:cubicBezTo>
                    <a:pt x="445" y="9"/>
                    <a:pt x="441" y="16"/>
                    <a:pt x="435" y="22"/>
                  </a:cubicBezTo>
                  <a:lnTo>
                    <a:pt x="435" y="22"/>
                  </a:lnTo>
                  <a:lnTo>
                    <a:pt x="435" y="22"/>
                  </a:lnTo>
                  <a:cubicBezTo>
                    <a:pt x="428" y="28"/>
                    <a:pt x="419" y="32"/>
                    <a:pt x="410" y="32"/>
                  </a:cubicBezTo>
                  <a:lnTo>
                    <a:pt x="36" y="32"/>
                  </a:lnTo>
                  <a:cubicBezTo>
                    <a:pt x="26" y="32"/>
                    <a:pt x="17" y="28"/>
                    <a:pt x="11" y="22"/>
                  </a:cubicBezTo>
                  <a:lnTo>
                    <a:pt x="11" y="22"/>
                  </a:lnTo>
                  <a:cubicBezTo>
                    <a:pt x="5" y="16"/>
                    <a:pt x="1" y="9"/>
                    <a:pt x="0" y="0"/>
                  </a:cubicBezTo>
                  <a:lnTo>
                    <a:pt x="9" y="0"/>
                  </a:lnTo>
                  <a:cubicBezTo>
                    <a:pt x="10" y="6"/>
                    <a:pt x="13" y="11"/>
                    <a:pt x="17" y="15"/>
                  </a:cubicBezTo>
                  <a:lnTo>
                    <a:pt x="17" y="15"/>
                  </a:lnTo>
                  <a:cubicBezTo>
                    <a:pt x="22" y="20"/>
                    <a:pt x="29" y="23"/>
                    <a:pt x="36" y="23"/>
                  </a:cubicBezTo>
                  <a:lnTo>
                    <a:pt x="410" y="23"/>
                  </a:lnTo>
                  <a:cubicBezTo>
                    <a:pt x="417" y="23"/>
                    <a:pt x="424" y="20"/>
                    <a:pt x="429" y="16"/>
                  </a:cubicBezTo>
                  <a:lnTo>
                    <a:pt x="429" y="16"/>
                  </a:lnTo>
                  <a:lnTo>
                    <a:pt x="429" y="15"/>
                  </a:lnTo>
                  <a:cubicBezTo>
                    <a:pt x="433" y="11"/>
                    <a:pt x="436" y="6"/>
                    <a:pt x="437" y="0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9A0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216"/>
            <p:cNvSpPr>
              <a:spLocks/>
            </p:cNvSpPr>
            <p:nvPr/>
          </p:nvSpPr>
          <p:spPr bwMode="auto">
            <a:xfrm>
              <a:off x="252" y="2296"/>
              <a:ext cx="409" cy="329"/>
            </a:xfrm>
            <a:custGeom>
              <a:avLst/>
              <a:gdLst/>
              <a:ahLst/>
              <a:cxnLst>
                <a:cxn ang="0">
                  <a:pos x="0" y="1415"/>
                </a:cxn>
                <a:cxn ang="0">
                  <a:pos x="357" y="1415"/>
                </a:cxn>
                <a:cxn ang="0">
                  <a:pos x="1772" y="0"/>
                </a:cxn>
                <a:cxn ang="0">
                  <a:pos x="0" y="0"/>
                </a:cxn>
                <a:cxn ang="0">
                  <a:pos x="0" y="1415"/>
                </a:cxn>
              </a:cxnLst>
              <a:rect l="0" t="0" r="r" b="b"/>
              <a:pathLst>
                <a:path w="1772" h="1415">
                  <a:moveTo>
                    <a:pt x="0" y="1415"/>
                  </a:moveTo>
                  <a:lnTo>
                    <a:pt x="357" y="1415"/>
                  </a:lnTo>
                  <a:lnTo>
                    <a:pt x="1772" y="0"/>
                  </a:lnTo>
                  <a:lnTo>
                    <a:pt x="0" y="0"/>
                  </a:lnTo>
                  <a:lnTo>
                    <a:pt x="0" y="1415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217"/>
            <p:cNvSpPr>
              <a:spLocks/>
            </p:cNvSpPr>
            <p:nvPr/>
          </p:nvSpPr>
          <p:spPr bwMode="auto">
            <a:xfrm>
              <a:off x="303" y="2164"/>
              <a:ext cx="387" cy="461"/>
            </a:xfrm>
            <a:custGeom>
              <a:avLst/>
              <a:gdLst/>
              <a:ahLst/>
              <a:cxnLst>
                <a:cxn ang="0">
                  <a:pos x="0" y="1980"/>
                </a:cxn>
                <a:cxn ang="0">
                  <a:pos x="1678" y="1980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980"/>
                </a:cxn>
              </a:cxnLst>
              <a:rect l="0" t="0" r="r" b="b"/>
              <a:pathLst>
                <a:path w="1678" h="1980">
                  <a:moveTo>
                    <a:pt x="0" y="1980"/>
                  </a:moveTo>
                  <a:lnTo>
                    <a:pt x="1678" y="1980"/>
                  </a:ln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98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218"/>
            <p:cNvSpPr>
              <a:spLocks/>
            </p:cNvSpPr>
            <p:nvPr/>
          </p:nvSpPr>
          <p:spPr bwMode="auto">
            <a:xfrm>
              <a:off x="303" y="2164"/>
              <a:ext cx="387" cy="30"/>
            </a:xfrm>
            <a:custGeom>
              <a:avLst/>
              <a:gdLst/>
              <a:ahLst/>
              <a:cxnLst>
                <a:cxn ang="0">
                  <a:pos x="1678" y="128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28"/>
                </a:cxn>
                <a:cxn ang="0">
                  <a:pos x="1678" y="128"/>
                </a:cxn>
              </a:cxnLst>
              <a:rect l="0" t="0" r="r" b="b"/>
              <a:pathLst>
                <a:path w="1678" h="128">
                  <a:moveTo>
                    <a:pt x="1678" y="128"/>
                  </a:move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28"/>
                  </a:lnTo>
                  <a:lnTo>
                    <a:pt x="1678" y="128"/>
                  </a:lnTo>
                  <a:close/>
                </a:path>
              </a:pathLst>
            </a:custGeom>
            <a:solidFill>
              <a:srgbClr val="4350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219"/>
            <p:cNvSpPr>
              <a:spLocks/>
            </p:cNvSpPr>
            <p:nvPr/>
          </p:nvSpPr>
          <p:spPr bwMode="auto">
            <a:xfrm>
              <a:off x="268" y="2295"/>
              <a:ext cx="35" cy="330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148" y="1416"/>
                </a:cxn>
                <a:cxn ang="0">
                  <a:pos x="148" y="0"/>
                </a:cxn>
              </a:cxnLst>
              <a:rect l="0" t="0" r="r" b="b"/>
              <a:pathLst>
                <a:path w="148" h="1416">
                  <a:moveTo>
                    <a:pt x="148" y="0"/>
                  </a:moveTo>
                  <a:lnTo>
                    <a:pt x="0" y="0"/>
                  </a:lnTo>
                  <a:lnTo>
                    <a:pt x="148" y="1416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220"/>
            <p:cNvSpPr>
              <a:spLocks/>
            </p:cNvSpPr>
            <p:nvPr/>
          </p:nvSpPr>
          <p:spPr bwMode="auto">
            <a:xfrm>
              <a:off x="690" y="2295"/>
              <a:ext cx="34" cy="3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0" y="1416"/>
                </a:cxn>
                <a:cxn ang="0">
                  <a:pos x="0" y="0"/>
                </a:cxn>
              </a:cxnLst>
              <a:rect l="0" t="0" r="r" b="b"/>
              <a:pathLst>
                <a:path w="149" h="1416">
                  <a:moveTo>
                    <a:pt x="0" y="0"/>
                  </a:moveTo>
                  <a:lnTo>
                    <a:pt x="149" y="0"/>
                  </a:lnTo>
                  <a:lnTo>
                    <a:pt x="0" y="1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Oval 221"/>
            <p:cNvSpPr>
              <a:spLocks noChangeArrowheads="1"/>
            </p:cNvSpPr>
            <p:nvPr/>
          </p:nvSpPr>
          <p:spPr bwMode="auto">
            <a:xfrm>
              <a:off x="317" y="2175"/>
              <a:ext cx="8" cy="8"/>
            </a:xfrm>
            <a:prstGeom prst="ellipse">
              <a:avLst/>
            </a:pr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Oval 222"/>
            <p:cNvSpPr>
              <a:spLocks noChangeArrowheads="1"/>
            </p:cNvSpPr>
            <p:nvPr/>
          </p:nvSpPr>
          <p:spPr bwMode="auto">
            <a:xfrm>
              <a:off x="333" y="2175"/>
              <a:ext cx="8" cy="8"/>
            </a:xfrm>
            <a:prstGeom prst="ellipse">
              <a:avLst/>
            </a:pr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Oval 223"/>
            <p:cNvSpPr>
              <a:spLocks noChangeArrowheads="1"/>
            </p:cNvSpPr>
            <p:nvPr/>
          </p:nvSpPr>
          <p:spPr bwMode="auto">
            <a:xfrm>
              <a:off x="350" y="2175"/>
              <a:ext cx="8" cy="8"/>
            </a:xfrm>
            <a:prstGeom prst="ellipse">
              <a:avLst/>
            </a:prstGeom>
            <a:solidFill>
              <a:srgbClr val="92AC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Rectangle 224"/>
            <p:cNvSpPr>
              <a:spLocks noChangeArrowheads="1"/>
            </p:cNvSpPr>
            <p:nvPr/>
          </p:nvSpPr>
          <p:spPr bwMode="auto">
            <a:xfrm>
              <a:off x="375" y="2173"/>
              <a:ext cx="29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Rectangle 225"/>
            <p:cNvSpPr>
              <a:spLocks noChangeArrowheads="1"/>
            </p:cNvSpPr>
            <p:nvPr/>
          </p:nvSpPr>
          <p:spPr bwMode="auto">
            <a:xfrm>
              <a:off x="352" y="2566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Rectangle 226"/>
            <p:cNvSpPr>
              <a:spLocks noChangeArrowheads="1"/>
            </p:cNvSpPr>
            <p:nvPr/>
          </p:nvSpPr>
          <p:spPr bwMode="auto">
            <a:xfrm>
              <a:off x="352" y="2540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Rectangle 227"/>
            <p:cNvSpPr>
              <a:spLocks noChangeArrowheads="1"/>
            </p:cNvSpPr>
            <p:nvPr/>
          </p:nvSpPr>
          <p:spPr bwMode="auto">
            <a:xfrm>
              <a:off x="352" y="2515"/>
              <a:ext cx="289" cy="3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Rectangle 228"/>
            <p:cNvSpPr>
              <a:spLocks noChangeArrowheads="1"/>
            </p:cNvSpPr>
            <p:nvPr/>
          </p:nvSpPr>
          <p:spPr bwMode="auto">
            <a:xfrm>
              <a:off x="352" y="2489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Rectangle 229"/>
            <p:cNvSpPr>
              <a:spLocks noChangeArrowheads="1"/>
            </p:cNvSpPr>
            <p:nvPr/>
          </p:nvSpPr>
          <p:spPr bwMode="auto">
            <a:xfrm>
              <a:off x="352" y="2250"/>
              <a:ext cx="289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Rectangle 230"/>
            <p:cNvSpPr>
              <a:spLocks noChangeArrowheads="1"/>
            </p:cNvSpPr>
            <p:nvPr/>
          </p:nvSpPr>
          <p:spPr bwMode="auto">
            <a:xfrm>
              <a:off x="352" y="2218"/>
              <a:ext cx="289" cy="17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231"/>
            <p:cNvSpPr>
              <a:spLocks/>
            </p:cNvSpPr>
            <p:nvPr/>
          </p:nvSpPr>
          <p:spPr bwMode="auto">
            <a:xfrm>
              <a:off x="564" y="2280"/>
              <a:ext cx="36" cy="66"/>
            </a:xfrm>
            <a:custGeom>
              <a:avLst/>
              <a:gdLst/>
              <a:ahLst/>
              <a:cxnLst>
                <a:cxn ang="0">
                  <a:pos x="52" y="285"/>
                </a:cxn>
                <a:cxn ang="0">
                  <a:pos x="0" y="165"/>
                </a:cxn>
                <a:cxn ang="0">
                  <a:pos x="154" y="0"/>
                </a:cxn>
                <a:cxn ang="0">
                  <a:pos x="154" y="74"/>
                </a:cxn>
                <a:cxn ang="0">
                  <a:pos x="73" y="165"/>
                </a:cxn>
                <a:cxn ang="0">
                  <a:pos x="99" y="228"/>
                </a:cxn>
                <a:cxn ang="0">
                  <a:pos x="52" y="285"/>
                </a:cxn>
              </a:cxnLst>
              <a:rect l="0" t="0" r="r" b="b"/>
              <a:pathLst>
                <a:path w="154" h="285">
                  <a:moveTo>
                    <a:pt x="52" y="285"/>
                  </a:moveTo>
                  <a:cubicBezTo>
                    <a:pt x="20" y="255"/>
                    <a:pt x="0" y="212"/>
                    <a:pt x="0" y="165"/>
                  </a:cubicBezTo>
                  <a:cubicBezTo>
                    <a:pt x="0" y="77"/>
                    <a:pt x="68" y="6"/>
                    <a:pt x="154" y="0"/>
                  </a:cubicBezTo>
                  <a:lnTo>
                    <a:pt x="154" y="74"/>
                  </a:lnTo>
                  <a:cubicBezTo>
                    <a:pt x="109" y="79"/>
                    <a:pt x="73" y="118"/>
                    <a:pt x="73" y="165"/>
                  </a:cubicBezTo>
                  <a:cubicBezTo>
                    <a:pt x="73" y="189"/>
                    <a:pt x="83" y="212"/>
                    <a:pt x="99" y="228"/>
                  </a:cubicBezTo>
                  <a:lnTo>
                    <a:pt x="52" y="285"/>
                  </a:lnTo>
                  <a:close/>
                </a:path>
              </a:pathLst>
            </a:custGeom>
            <a:solidFill>
              <a:srgbClr val="6C87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232"/>
            <p:cNvSpPr>
              <a:spLocks/>
            </p:cNvSpPr>
            <p:nvPr/>
          </p:nvSpPr>
          <p:spPr bwMode="auto">
            <a:xfrm>
              <a:off x="609" y="2313"/>
              <a:ext cx="32" cy="4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1"/>
                </a:cxn>
                <a:cxn ang="0">
                  <a:pos x="65" y="24"/>
                </a:cxn>
                <a:cxn ang="0">
                  <a:pos x="64" y="15"/>
                </a:cxn>
                <a:cxn ang="0">
                  <a:pos x="136" y="0"/>
                </a:cxn>
              </a:cxnLst>
              <a:rect l="0" t="0" r="r" b="b"/>
              <a:pathLst>
                <a:path w="138" h="184">
                  <a:moveTo>
                    <a:pt x="136" y="0"/>
                  </a:moveTo>
                  <a:cubicBezTo>
                    <a:pt x="137" y="8"/>
                    <a:pt x="138" y="16"/>
                    <a:pt x="138" y="24"/>
                  </a:cubicBezTo>
                  <a:cubicBezTo>
                    <a:pt x="138" y="101"/>
                    <a:pt x="84" y="166"/>
                    <a:pt x="13" y="184"/>
                  </a:cubicBezTo>
                  <a:lnTo>
                    <a:pt x="0" y="111"/>
                  </a:lnTo>
                  <a:cubicBezTo>
                    <a:pt x="37" y="100"/>
                    <a:pt x="65" y="65"/>
                    <a:pt x="65" y="24"/>
                  </a:cubicBezTo>
                  <a:cubicBezTo>
                    <a:pt x="65" y="21"/>
                    <a:pt x="65" y="18"/>
                    <a:pt x="64" y="15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233"/>
            <p:cNvSpPr>
              <a:spLocks/>
            </p:cNvSpPr>
            <p:nvPr/>
          </p:nvSpPr>
          <p:spPr bwMode="auto">
            <a:xfrm>
              <a:off x="580" y="2336"/>
              <a:ext cx="27" cy="21"/>
            </a:xfrm>
            <a:custGeom>
              <a:avLst/>
              <a:gdLst/>
              <a:ahLst/>
              <a:cxnLst>
                <a:cxn ang="0">
                  <a:pos x="114" y="86"/>
                </a:cxn>
                <a:cxn ang="0">
                  <a:pos x="96" y="87"/>
                </a:cxn>
                <a:cxn ang="0">
                  <a:pos x="0" y="57"/>
                </a:cxn>
                <a:cxn ang="0">
                  <a:pos x="47" y="0"/>
                </a:cxn>
                <a:cxn ang="0">
                  <a:pos x="96" y="14"/>
                </a:cxn>
                <a:cxn ang="0">
                  <a:pos x="101" y="14"/>
                </a:cxn>
                <a:cxn ang="0">
                  <a:pos x="114" y="86"/>
                </a:cxn>
              </a:cxnLst>
              <a:rect l="0" t="0" r="r" b="b"/>
              <a:pathLst>
                <a:path w="114" h="87">
                  <a:moveTo>
                    <a:pt x="114" y="86"/>
                  </a:moveTo>
                  <a:cubicBezTo>
                    <a:pt x="108" y="87"/>
                    <a:pt x="102" y="87"/>
                    <a:pt x="96" y="87"/>
                  </a:cubicBezTo>
                  <a:cubicBezTo>
                    <a:pt x="60" y="87"/>
                    <a:pt x="27" y="76"/>
                    <a:pt x="0" y="57"/>
                  </a:cubicBezTo>
                  <a:lnTo>
                    <a:pt x="47" y="0"/>
                  </a:lnTo>
                  <a:cubicBezTo>
                    <a:pt x="61" y="9"/>
                    <a:pt x="78" y="14"/>
                    <a:pt x="96" y="14"/>
                  </a:cubicBezTo>
                  <a:cubicBezTo>
                    <a:pt x="98" y="14"/>
                    <a:pt x="99" y="14"/>
                    <a:pt x="101" y="14"/>
                  </a:cubicBezTo>
                  <a:lnTo>
                    <a:pt x="114" y="86"/>
                  </a:lnTo>
                  <a:close/>
                </a:path>
              </a:pathLst>
            </a:custGeom>
            <a:solidFill>
              <a:srgbClr val="2184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234"/>
            <p:cNvSpPr>
              <a:spLocks/>
            </p:cNvSpPr>
            <p:nvPr/>
          </p:nvSpPr>
          <p:spPr bwMode="auto">
            <a:xfrm>
              <a:off x="605" y="2280"/>
              <a:ext cx="34" cy="31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76" y="135"/>
                </a:cxn>
                <a:cxn ang="0">
                  <a:pos x="147" y="119"/>
                </a:cxn>
                <a:cxn ang="0">
                  <a:pos x="0" y="0"/>
                </a:cxn>
                <a:cxn ang="0">
                  <a:pos x="0" y="74"/>
                </a:cxn>
              </a:cxnLst>
              <a:rect l="0" t="0" r="r" b="b"/>
              <a:pathLst>
                <a:path w="147" h="135">
                  <a:moveTo>
                    <a:pt x="0" y="74"/>
                  </a:moveTo>
                  <a:cubicBezTo>
                    <a:pt x="35" y="78"/>
                    <a:pt x="64" y="102"/>
                    <a:pt x="76" y="135"/>
                  </a:cubicBezTo>
                  <a:lnTo>
                    <a:pt x="147" y="119"/>
                  </a:lnTo>
                  <a:cubicBezTo>
                    <a:pt x="129" y="54"/>
                    <a:pt x="70" y="5"/>
                    <a:pt x="0" y="0"/>
                  </a:cubicBezTo>
                  <a:lnTo>
                    <a:pt x="0" y="74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235"/>
            <p:cNvSpPr>
              <a:spLocks/>
            </p:cNvSpPr>
            <p:nvPr/>
          </p:nvSpPr>
          <p:spPr bwMode="auto">
            <a:xfrm>
              <a:off x="566" y="2382"/>
              <a:ext cx="35" cy="67"/>
            </a:xfrm>
            <a:custGeom>
              <a:avLst/>
              <a:gdLst/>
              <a:ahLst/>
              <a:cxnLst>
                <a:cxn ang="0">
                  <a:pos x="52" y="284"/>
                </a:cxn>
                <a:cxn ang="0">
                  <a:pos x="0" y="164"/>
                </a:cxn>
                <a:cxn ang="0">
                  <a:pos x="154" y="0"/>
                </a:cxn>
                <a:cxn ang="0">
                  <a:pos x="154" y="73"/>
                </a:cxn>
                <a:cxn ang="0">
                  <a:pos x="73" y="164"/>
                </a:cxn>
                <a:cxn ang="0">
                  <a:pos x="98" y="227"/>
                </a:cxn>
                <a:cxn ang="0">
                  <a:pos x="52" y="284"/>
                </a:cxn>
              </a:cxnLst>
              <a:rect l="0" t="0" r="r" b="b"/>
              <a:pathLst>
                <a:path w="154" h="284">
                  <a:moveTo>
                    <a:pt x="52" y="284"/>
                  </a:moveTo>
                  <a:cubicBezTo>
                    <a:pt x="20" y="254"/>
                    <a:pt x="0" y="211"/>
                    <a:pt x="0" y="164"/>
                  </a:cubicBezTo>
                  <a:cubicBezTo>
                    <a:pt x="0" y="77"/>
                    <a:pt x="68" y="5"/>
                    <a:pt x="154" y="0"/>
                  </a:cubicBezTo>
                  <a:lnTo>
                    <a:pt x="154" y="73"/>
                  </a:lnTo>
                  <a:cubicBezTo>
                    <a:pt x="108" y="78"/>
                    <a:pt x="73" y="117"/>
                    <a:pt x="73" y="164"/>
                  </a:cubicBezTo>
                  <a:cubicBezTo>
                    <a:pt x="73" y="189"/>
                    <a:pt x="82" y="211"/>
                    <a:pt x="98" y="227"/>
                  </a:cubicBezTo>
                  <a:lnTo>
                    <a:pt x="52" y="284"/>
                  </a:lnTo>
                  <a:close/>
                </a:path>
              </a:pathLst>
            </a:custGeom>
            <a:solidFill>
              <a:srgbClr val="6984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236"/>
            <p:cNvSpPr>
              <a:spLocks/>
            </p:cNvSpPr>
            <p:nvPr/>
          </p:nvSpPr>
          <p:spPr bwMode="auto">
            <a:xfrm>
              <a:off x="610" y="2415"/>
              <a:ext cx="32" cy="4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2"/>
                </a:cxn>
                <a:cxn ang="0">
                  <a:pos x="65" y="24"/>
                </a:cxn>
                <a:cxn ang="0">
                  <a:pos x="65" y="16"/>
                </a:cxn>
                <a:cxn ang="0">
                  <a:pos x="137" y="0"/>
                </a:cxn>
              </a:cxnLst>
              <a:rect l="0" t="0" r="r" b="b"/>
              <a:pathLst>
                <a:path w="138" h="184">
                  <a:moveTo>
                    <a:pt x="137" y="0"/>
                  </a:moveTo>
                  <a:cubicBezTo>
                    <a:pt x="138" y="8"/>
                    <a:pt x="138" y="16"/>
                    <a:pt x="138" y="24"/>
                  </a:cubicBezTo>
                  <a:cubicBezTo>
                    <a:pt x="138" y="101"/>
                    <a:pt x="85" y="166"/>
                    <a:pt x="13" y="184"/>
                  </a:cubicBezTo>
                  <a:lnTo>
                    <a:pt x="0" y="112"/>
                  </a:lnTo>
                  <a:cubicBezTo>
                    <a:pt x="38" y="100"/>
                    <a:pt x="65" y="65"/>
                    <a:pt x="65" y="24"/>
                  </a:cubicBezTo>
                  <a:cubicBezTo>
                    <a:pt x="65" y="21"/>
                    <a:pt x="65" y="18"/>
                    <a:pt x="65" y="16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5367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237"/>
            <p:cNvSpPr>
              <a:spLocks/>
            </p:cNvSpPr>
            <p:nvPr/>
          </p:nvSpPr>
          <p:spPr bwMode="auto">
            <a:xfrm>
              <a:off x="582" y="2439"/>
              <a:ext cx="26" cy="20"/>
            </a:xfrm>
            <a:custGeom>
              <a:avLst/>
              <a:gdLst/>
              <a:ahLst/>
              <a:cxnLst>
                <a:cxn ang="0">
                  <a:pos x="113" y="87"/>
                </a:cxn>
                <a:cxn ang="0">
                  <a:pos x="96" y="88"/>
                </a:cxn>
                <a:cxn ang="0">
                  <a:pos x="0" y="57"/>
                </a:cxn>
                <a:cxn ang="0">
                  <a:pos x="46" y="0"/>
                </a:cxn>
                <a:cxn ang="0">
                  <a:pos x="96" y="15"/>
                </a:cxn>
                <a:cxn ang="0">
                  <a:pos x="101" y="15"/>
                </a:cxn>
                <a:cxn ang="0">
                  <a:pos x="113" y="87"/>
                </a:cxn>
              </a:cxnLst>
              <a:rect l="0" t="0" r="r" b="b"/>
              <a:pathLst>
                <a:path w="113" h="88">
                  <a:moveTo>
                    <a:pt x="113" y="87"/>
                  </a:moveTo>
                  <a:cubicBezTo>
                    <a:pt x="108" y="88"/>
                    <a:pt x="102" y="88"/>
                    <a:pt x="96" y="88"/>
                  </a:cubicBezTo>
                  <a:cubicBezTo>
                    <a:pt x="60" y="88"/>
                    <a:pt x="27" y="76"/>
                    <a:pt x="0" y="57"/>
                  </a:cubicBezTo>
                  <a:lnTo>
                    <a:pt x="46" y="0"/>
                  </a:lnTo>
                  <a:cubicBezTo>
                    <a:pt x="60" y="9"/>
                    <a:pt x="77" y="15"/>
                    <a:pt x="96" y="15"/>
                  </a:cubicBezTo>
                  <a:cubicBezTo>
                    <a:pt x="97" y="15"/>
                    <a:pt x="99" y="15"/>
                    <a:pt x="101" y="15"/>
                  </a:cubicBezTo>
                  <a:lnTo>
                    <a:pt x="113" y="87"/>
                  </a:lnTo>
                  <a:close/>
                </a:path>
              </a:pathLst>
            </a:custGeom>
            <a:solidFill>
              <a:srgbClr val="4D838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238"/>
            <p:cNvSpPr>
              <a:spLocks/>
            </p:cNvSpPr>
            <p:nvPr/>
          </p:nvSpPr>
          <p:spPr bwMode="auto">
            <a:xfrm>
              <a:off x="606" y="2382"/>
              <a:ext cx="34" cy="32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76" y="134"/>
                </a:cxn>
                <a:cxn ang="0">
                  <a:pos x="148" y="119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w="148" h="134">
                  <a:moveTo>
                    <a:pt x="0" y="73"/>
                  </a:moveTo>
                  <a:cubicBezTo>
                    <a:pt x="36" y="77"/>
                    <a:pt x="65" y="102"/>
                    <a:pt x="76" y="134"/>
                  </a:cubicBezTo>
                  <a:lnTo>
                    <a:pt x="148" y="119"/>
                  </a:lnTo>
                  <a:cubicBezTo>
                    <a:pt x="129" y="53"/>
                    <a:pt x="71" y="4"/>
                    <a:pt x="0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4FA0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Rectangle 239"/>
            <p:cNvSpPr>
              <a:spLocks noChangeArrowheads="1"/>
            </p:cNvSpPr>
            <p:nvPr/>
          </p:nvSpPr>
          <p:spPr bwMode="auto">
            <a:xfrm>
              <a:off x="357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Rectangle 240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Rectangle 241"/>
            <p:cNvSpPr>
              <a:spLocks noChangeArrowheads="1"/>
            </p:cNvSpPr>
            <p:nvPr/>
          </p:nvSpPr>
          <p:spPr bwMode="auto">
            <a:xfrm>
              <a:off x="407" y="2333"/>
              <a:ext cx="12" cy="126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Rectangle 242"/>
            <p:cNvSpPr>
              <a:spLocks noChangeArrowheads="1"/>
            </p:cNvSpPr>
            <p:nvPr/>
          </p:nvSpPr>
          <p:spPr bwMode="auto">
            <a:xfrm>
              <a:off x="431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Rectangle 243"/>
            <p:cNvSpPr>
              <a:spLocks noChangeArrowheads="1"/>
            </p:cNvSpPr>
            <p:nvPr/>
          </p:nvSpPr>
          <p:spPr bwMode="auto">
            <a:xfrm>
              <a:off x="456" y="2346"/>
              <a:ext cx="12" cy="113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Rectangle 244"/>
            <p:cNvSpPr>
              <a:spLocks noChangeArrowheads="1"/>
            </p:cNvSpPr>
            <p:nvPr/>
          </p:nvSpPr>
          <p:spPr bwMode="auto">
            <a:xfrm>
              <a:off x="481" y="2332"/>
              <a:ext cx="12" cy="127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Rectangle 245"/>
            <p:cNvSpPr>
              <a:spLocks noChangeArrowheads="1"/>
            </p:cNvSpPr>
            <p:nvPr/>
          </p:nvSpPr>
          <p:spPr bwMode="auto">
            <a:xfrm>
              <a:off x="505" y="2280"/>
              <a:ext cx="13" cy="179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Rectangle 246"/>
            <p:cNvSpPr>
              <a:spLocks noChangeArrowheads="1"/>
            </p:cNvSpPr>
            <p:nvPr/>
          </p:nvSpPr>
          <p:spPr bwMode="auto">
            <a:xfrm>
              <a:off x="530" y="2338"/>
              <a:ext cx="12" cy="121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Rectangle 247"/>
            <p:cNvSpPr>
              <a:spLocks noChangeArrowheads="1"/>
            </p:cNvSpPr>
            <p:nvPr/>
          </p:nvSpPr>
          <p:spPr bwMode="auto">
            <a:xfrm>
              <a:off x="357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Rectangle 248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Rectangle 249"/>
            <p:cNvSpPr>
              <a:spLocks noChangeArrowheads="1"/>
            </p:cNvSpPr>
            <p:nvPr/>
          </p:nvSpPr>
          <p:spPr bwMode="auto">
            <a:xfrm>
              <a:off x="407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Rectangle 250"/>
            <p:cNvSpPr>
              <a:spLocks noChangeArrowheads="1"/>
            </p:cNvSpPr>
            <p:nvPr/>
          </p:nvSpPr>
          <p:spPr bwMode="auto">
            <a:xfrm>
              <a:off x="431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Rectangle 251"/>
            <p:cNvSpPr>
              <a:spLocks noChangeArrowheads="1"/>
            </p:cNvSpPr>
            <p:nvPr/>
          </p:nvSpPr>
          <p:spPr bwMode="auto">
            <a:xfrm>
              <a:off x="456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Rectangle 252"/>
            <p:cNvSpPr>
              <a:spLocks noChangeArrowheads="1"/>
            </p:cNvSpPr>
            <p:nvPr/>
          </p:nvSpPr>
          <p:spPr bwMode="auto">
            <a:xfrm>
              <a:off x="481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Rectangle 253"/>
            <p:cNvSpPr>
              <a:spLocks noChangeArrowheads="1"/>
            </p:cNvSpPr>
            <p:nvPr/>
          </p:nvSpPr>
          <p:spPr bwMode="auto">
            <a:xfrm>
              <a:off x="505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Rectangle 254"/>
            <p:cNvSpPr>
              <a:spLocks noChangeArrowheads="1"/>
            </p:cNvSpPr>
            <p:nvPr/>
          </p:nvSpPr>
          <p:spPr bwMode="auto">
            <a:xfrm>
              <a:off x="530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255"/>
            <p:cNvSpPr>
              <a:spLocks/>
            </p:cNvSpPr>
            <p:nvPr/>
          </p:nvSpPr>
          <p:spPr bwMode="auto">
            <a:xfrm>
              <a:off x="97" y="2341"/>
              <a:ext cx="274" cy="33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0"/>
                </a:cxn>
                <a:cxn ang="0">
                  <a:pos x="1187" y="1341"/>
                </a:cxn>
                <a:cxn ang="0">
                  <a:pos x="1107" y="1421"/>
                </a:cxn>
                <a:cxn ang="0">
                  <a:pos x="80" y="1421"/>
                </a:cxn>
                <a:cxn ang="0">
                  <a:pos x="0" y="1341"/>
                </a:cxn>
                <a:cxn ang="0">
                  <a:pos x="0" y="80"/>
                </a:cxn>
                <a:cxn ang="0">
                  <a:pos x="80" y="0"/>
                </a:cxn>
              </a:cxnLst>
              <a:rect l="0" t="0" r="r" b="b"/>
              <a:pathLst>
                <a:path w="1187" h="1421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0"/>
                  </a:cubicBezTo>
                  <a:lnTo>
                    <a:pt x="1187" y="1341"/>
                  </a:lnTo>
                  <a:cubicBezTo>
                    <a:pt x="1187" y="1385"/>
                    <a:pt x="1151" y="1421"/>
                    <a:pt x="1107" y="1421"/>
                  </a:cubicBezTo>
                  <a:lnTo>
                    <a:pt x="80" y="1421"/>
                  </a:lnTo>
                  <a:cubicBezTo>
                    <a:pt x="36" y="1421"/>
                    <a:pt x="0" y="1385"/>
                    <a:pt x="0" y="1341"/>
                  </a:cubicBezTo>
                  <a:lnTo>
                    <a:pt x="0" y="80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256"/>
            <p:cNvSpPr>
              <a:spLocks/>
            </p:cNvSpPr>
            <p:nvPr/>
          </p:nvSpPr>
          <p:spPr bwMode="auto">
            <a:xfrm>
              <a:off x="97" y="2353"/>
              <a:ext cx="274" cy="9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1"/>
                </a:cxn>
                <a:cxn ang="0">
                  <a:pos x="1187" y="399"/>
                </a:cxn>
                <a:cxn ang="0">
                  <a:pos x="0" y="399"/>
                </a:cxn>
                <a:cxn ang="0">
                  <a:pos x="0" y="81"/>
                </a:cxn>
                <a:cxn ang="0">
                  <a:pos x="80" y="0"/>
                </a:cxn>
              </a:cxnLst>
              <a:rect l="0" t="0" r="r" b="b"/>
              <a:pathLst>
                <a:path w="1187" h="399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1"/>
                  </a:cubicBezTo>
                  <a:lnTo>
                    <a:pt x="1187" y="399"/>
                  </a:lnTo>
                  <a:lnTo>
                    <a:pt x="0" y="399"/>
                  </a:lnTo>
                  <a:lnTo>
                    <a:pt x="0" y="81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7681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Rectangle 257"/>
            <p:cNvSpPr>
              <a:spLocks noChangeArrowheads="1"/>
            </p:cNvSpPr>
            <p:nvPr/>
          </p:nvSpPr>
          <p:spPr bwMode="auto">
            <a:xfrm>
              <a:off x="122" y="2373"/>
              <a:ext cx="221" cy="58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Rectangle 258"/>
            <p:cNvSpPr>
              <a:spLocks noChangeArrowheads="1"/>
            </p:cNvSpPr>
            <p:nvPr/>
          </p:nvSpPr>
          <p:spPr bwMode="auto">
            <a:xfrm>
              <a:off x="132" y="2381"/>
              <a:ext cx="211" cy="50"/>
            </a:xfrm>
            <a:prstGeom prst="rect">
              <a:avLst/>
            </a:prstGeom>
            <a:solidFill>
              <a:srgbClr val="35EC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259"/>
            <p:cNvSpPr>
              <a:spLocks/>
            </p:cNvSpPr>
            <p:nvPr/>
          </p:nvSpPr>
          <p:spPr bwMode="auto">
            <a:xfrm>
              <a:off x="120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Rectangle 260"/>
            <p:cNvSpPr>
              <a:spLocks noChangeArrowheads="1"/>
            </p:cNvSpPr>
            <p:nvPr/>
          </p:nvSpPr>
          <p:spPr bwMode="auto">
            <a:xfrm>
              <a:off x="122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261"/>
            <p:cNvSpPr>
              <a:spLocks noEditPoints="1"/>
            </p:cNvSpPr>
            <p:nvPr/>
          </p:nvSpPr>
          <p:spPr bwMode="auto">
            <a:xfrm>
              <a:off x="120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Rectangle 262"/>
            <p:cNvSpPr>
              <a:spLocks noChangeArrowheads="1"/>
            </p:cNvSpPr>
            <p:nvPr/>
          </p:nvSpPr>
          <p:spPr bwMode="auto">
            <a:xfrm>
              <a:off x="122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263"/>
            <p:cNvSpPr>
              <a:spLocks noEditPoints="1"/>
            </p:cNvSpPr>
            <p:nvPr/>
          </p:nvSpPr>
          <p:spPr bwMode="auto">
            <a:xfrm>
              <a:off x="120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Rectangle 264"/>
            <p:cNvSpPr>
              <a:spLocks noChangeArrowheads="1"/>
            </p:cNvSpPr>
            <p:nvPr/>
          </p:nvSpPr>
          <p:spPr bwMode="auto">
            <a:xfrm>
              <a:off x="122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265"/>
            <p:cNvSpPr>
              <a:spLocks noEditPoints="1"/>
            </p:cNvSpPr>
            <p:nvPr/>
          </p:nvSpPr>
          <p:spPr bwMode="auto">
            <a:xfrm>
              <a:off x="120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266"/>
            <p:cNvSpPr>
              <a:spLocks/>
            </p:cNvSpPr>
            <p:nvPr/>
          </p:nvSpPr>
          <p:spPr bwMode="auto">
            <a:xfrm>
              <a:off x="179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Rectangle 267"/>
            <p:cNvSpPr>
              <a:spLocks noChangeArrowheads="1"/>
            </p:cNvSpPr>
            <p:nvPr/>
          </p:nvSpPr>
          <p:spPr bwMode="auto">
            <a:xfrm>
              <a:off x="181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268"/>
            <p:cNvSpPr>
              <a:spLocks noEditPoints="1"/>
            </p:cNvSpPr>
            <p:nvPr/>
          </p:nvSpPr>
          <p:spPr bwMode="auto">
            <a:xfrm>
              <a:off x="179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Rectangle 269"/>
            <p:cNvSpPr>
              <a:spLocks noChangeArrowheads="1"/>
            </p:cNvSpPr>
            <p:nvPr/>
          </p:nvSpPr>
          <p:spPr bwMode="auto">
            <a:xfrm>
              <a:off x="181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270"/>
            <p:cNvSpPr>
              <a:spLocks noEditPoints="1"/>
            </p:cNvSpPr>
            <p:nvPr/>
          </p:nvSpPr>
          <p:spPr bwMode="auto">
            <a:xfrm>
              <a:off x="179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Rectangle 271"/>
            <p:cNvSpPr>
              <a:spLocks noChangeArrowheads="1"/>
            </p:cNvSpPr>
            <p:nvPr/>
          </p:nvSpPr>
          <p:spPr bwMode="auto">
            <a:xfrm>
              <a:off x="181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272"/>
            <p:cNvSpPr>
              <a:spLocks noEditPoints="1"/>
            </p:cNvSpPr>
            <p:nvPr/>
          </p:nvSpPr>
          <p:spPr bwMode="auto">
            <a:xfrm>
              <a:off x="179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Rectangle 273"/>
            <p:cNvSpPr>
              <a:spLocks noChangeArrowheads="1"/>
            </p:cNvSpPr>
            <p:nvPr/>
          </p:nvSpPr>
          <p:spPr bwMode="auto">
            <a:xfrm>
              <a:off x="239" y="2469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274"/>
            <p:cNvSpPr>
              <a:spLocks noEditPoints="1"/>
            </p:cNvSpPr>
            <p:nvPr/>
          </p:nvSpPr>
          <p:spPr bwMode="auto">
            <a:xfrm>
              <a:off x="237" y="2467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9"/>
                </a:cxn>
                <a:cxn ang="0">
                  <a:pos x="215" y="153"/>
                </a:cxn>
                <a:cxn ang="0">
                  <a:pos x="206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7" y="144"/>
                </a:cxn>
                <a:cxn ang="0">
                  <a:pos x="197" y="18"/>
                </a:cxn>
              </a:cxnLst>
              <a:rect l="0" t="0" r="r" b="b"/>
              <a:pathLst>
                <a:path w="215" h="162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9"/>
                  </a:lnTo>
                  <a:lnTo>
                    <a:pt x="215" y="153"/>
                  </a:lnTo>
                  <a:cubicBezTo>
                    <a:pt x="215" y="158"/>
                    <a:pt x="211" y="162"/>
                    <a:pt x="206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7" y="144"/>
                  </a:lnTo>
                  <a:lnTo>
                    <a:pt x="197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Rectangle 275"/>
            <p:cNvSpPr>
              <a:spLocks noChangeArrowheads="1"/>
            </p:cNvSpPr>
            <p:nvPr/>
          </p:nvSpPr>
          <p:spPr bwMode="auto">
            <a:xfrm>
              <a:off x="239" y="2516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276"/>
            <p:cNvSpPr>
              <a:spLocks noEditPoints="1"/>
            </p:cNvSpPr>
            <p:nvPr/>
          </p:nvSpPr>
          <p:spPr bwMode="auto">
            <a:xfrm>
              <a:off x="237" y="2514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10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5"/>
                    <a:pt x="215" y="10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Rectangle 277"/>
            <p:cNvSpPr>
              <a:spLocks noChangeArrowheads="1"/>
            </p:cNvSpPr>
            <p:nvPr/>
          </p:nvSpPr>
          <p:spPr bwMode="auto">
            <a:xfrm>
              <a:off x="239" y="2563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278"/>
            <p:cNvSpPr>
              <a:spLocks noEditPoints="1"/>
            </p:cNvSpPr>
            <p:nvPr/>
          </p:nvSpPr>
          <p:spPr bwMode="auto">
            <a:xfrm>
              <a:off x="237" y="2561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Rectangle 279"/>
            <p:cNvSpPr>
              <a:spLocks noChangeArrowheads="1"/>
            </p:cNvSpPr>
            <p:nvPr/>
          </p:nvSpPr>
          <p:spPr bwMode="auto">
            <a:xfrm>
              <a:off x="298" y="2469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280"/>
            <p:cNvSpPr>
              <a:spLocks noEditPoints="1"/>
            </p:cNvSpPr>
            <p:nvPr/>
          </p:nvSpPr>
          <p:spPr bwMode="auto">
            <a:xfrm>
              <a:off x="296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Rectangle 281"/>
            <p:cNvSpPr>
              <a:spLocks noChangeArrowheads="1"/>
            </p:cNvSpPr>
            <p:nvPr/>
          </p:nvSpPr>
          <p:spPr bwMode="auto">
            <a:xfrm>
              <a:off x="298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282"/>
            <p:cNvSpPr>
              <a:spLocks noEditPoints="1"/>
            </p:cNvSpPr>
            <p:nvPr/>
          </p:nvSpPr>
          <p:spPr bwMode="auto">
            <a:xfrm>
              <a:off x="296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Rectangle 283"/>
            <p:cNvSpPr>
              <a:spLocks noChangeArrowheads="1"/>
            </p:cNvSpPr>
            <p:nvPr/>
          </p:nvSpPr>
          <p:spPr bwMode="auto">
            <a:xfrm>
              <a:off x="298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284"/>
            <p:cNvSpPr>
              <a:spLocks noEditPoints="1"/>
            </p:cNvSpPr>
            <p:nvPr/>
          </p:nvSpPr>
          <p:spPr bwMode="auto">
            <a:xfrm>
              <a:off x="296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285"/>
            <p:cNvSpPr>
              <a:spLocks/>
            </p:cNvSpPr>
            <p:nvPr/>
          </p:nvSpPr>
          <p:spPr bwMode="auto">
            <a:xfrm>
              <a:off x="237" y="2608"/>
              <a:ext cx="108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460" y="0"/>
                </a:cxn>
                <a:cxn ang="0">
                  <a:pos x="469" y="9"/>
                </a:cxn>
                <a:cxn ang="0">
                  <a:pos x="469" y="10"/>
                </a:cxn>
                <a:cxn ang="0">
                  <a:pos x="469" y="154"/>
                </a:cxn>
                <a:cxn ang="0">
                  <a:pos x="460" y="163"/>
                </a:cxn>
                <a:cxn ang="0">
                  <a:pos x="460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469" h="163">
                  <a:moveTo>
                    <a:pt x="9" y="0"/>
                  </a:moveTo>
                  <a:lnTo>
                    <a:pt x="10" y="0"/>
                  </a:lnTo>
                  <a:lnTo>
                    <a:pt x="460" y="0"/>
                  </a:lnTo>
                  <a:cubicBezTo>
                    <a:pt x="465" y="0"/>
                    <a:pt x="469" y="4"/>
                    <a:pt x="469" y="9"/>
                  </a:cubicBezTo>
                  <a:lnTo>
                    <a:pt x="469" y="10"/>
                  </a:lnTo>
                  <a:lnTo>
                    <a:pt x="469" y="154"/>
                  </a:lnTo>
                  <a:cubicBezTo>
                    <a:pt x="469" y="159"/>
                    <a:pt x="465" y="163"/>
                    <a:pt x="460" y="163"/>
                  </a:cubicBezTo>
                  <a:lnTo>
                    <a:pt x="460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Rectangle 286"/>
            <p:cNvSpPr>
              <a:spLocks noChangeArrowheads="1"/>
            </p:cNvSpPr>
            <p:nvPr/>
          </p:nvSpPr>
          <p:spPr bwMode="auto">
            <a:xfrm>
              <a:off x="616" y="2555"/>
              <a:ext cx="279" cy="88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Rectangle 287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00A9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Rectangle 288"/>
            <p:cNvSpPr>
              <a:spLocks noChangeArrowheads="1"/>
            </p:cNvSpPr>
            <p:nvPr/>
          </p:nvSpPr>
          <p:spPr bwMode="auto">
            <a:xfrm>
              <a:off x="638" y="2643"/>
              <a:ext cx="36" cy="2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Rectangle 289"/>
            <p:cNvSpPr>
              <a:spLocks noChangeArrowheads="1"/>
            </p:cNvSpPr>
            <p:nvPr/>
          </p:nvSpPr>
          <p:spPr bwMode="auto">
            <a:xfrm>
              <a:off x="702" y="2531"/>
              <a:ext cx="107" cy="24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Rectangle 290"/>
            <p:cNvSpPr>
              <a:spLocks noChangeArrowheads="1"/>
            </p:cNvSpPr>
            <p:nvPr/>
          </p:nvSpPr>
          <p:spPr bwMode="auto">
            <a:xfrm>
              <a:off x="727" y="2492"/>
              <a:ext cx="58" cy="3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291"/>
            <p:cNvSpPr>
              <a:spLocks/>
            </p:cNvSpPr>
            <p:nvPr/>
          </p:nvSpPr>
          <p:spPr bwMode="auto">
            <a:xfrm>
              <a:off x="707" y="2164"/>
              <a:ext cx="97" cy="271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19" y="952"/>
                </a:cxn>
                <a:cxn ang="0">
                  <a:pos x="357" y="1100"/>
                </a:cxn>
                <a:cxn ang="0">
                  <a:pos x="357" y="1100"/>
                </a:cxn>
                <a:cxn ang="0">
                  <a:pos x="209" y="1162"/>
                </a:cxn>
                <a:cxn ang="0">
                  <a:pos x="209" y="1162"/>
                </a:cxn>
                <a:cxn ang="0">
                  <a:pos x="61" y="1100"/>
                </a:cxn>
                <a:cxn ang="0">
                  <a:pos x="61" y="1100"/>
                </a:cxn>
                <a:cxn ang="0">
                  <a:pos x="0" y="952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86" y="952"/>
                </a:cxn>
                <a:cxn ang="0">
                  <a:pos x="122" y="1039"/>
                </a:cxn>
                <a:cxn ang="0">
                  <a:pos x="122" y="1039"/>
                </a:cxn>
                <a:cxn ang="0">
                  <a:pos x="209" y="1075"/>
                </a:cxn>
                <a:cxn ang="0">
                  <a:pos x="209" y="1075"/>
                </a:cxn>
                <a:cxn ang="0">
                  <a:pos x="296" y="1039"/>
                </a:cxn>
                <a:cxn ang="0">
                  <a:pos x="296" y="1039"/>
                </a:cxn>
                <a:cxn ang="0">
                  <a:pos x="333" y="952"/>
                </a:cxn>
                <a:cxn ang="0">
                  <a:pos x="333" y="0"/>
                </a:cxn>
                <a:cxn ang="0">
                  <a:pos x="419" y="0"/>
                </a:cxn>
              </a:cxnLst>
              <a:rect l="0" t="0" r="r" b="b"/>
              <a:pathLst>
                <a:path w="419" h="1162">
                  <a:moveTo>
                    <a:pt x="419" y="0"/>
                  </a:moveTo>
                  <a:lnTo>
                    <a:pt x="419" y="952"/>
                  </a:lnTo>
                  <a:cubicBezTo>
                    <a:pt x="419" y="1009"/>
                    <a:pt x="395" y="1062"/>
                    <a:pt x="357" y="1100"/>
                  </a:cubicBezTo>
                  <a:lnTo>
                    <a:pt x="357" y="1100"/>
                  </a:lnTo>
                  <a:cubicBezTo>
                    <a:pt x="319" y="1138"/>
                    <a:pt x="267" y="1162"/>
                    <a:pt x="209" y="1162"/>
                  </a:cubicBezTo>
                  <a:lnTo>
                    <a:pt x="209" y="1162"/>
                  </a:lnTo>
                  <a:cubicBezTo>
                    <a:pt x="152" y="1162"/>
                    <a:pt x="99" y="1138"/>
                    <a:pt x="61" y="1100"/>
                  </a:cubicBezTo>
                  <a:lnTo>
                    <a:pt x="61" y="1100"/>
                  </a:lnTo>
                  <a:cubicBezTo>
                    <a:pt x="23" y="1062"/>
                    <a:pt x="0" y="1009"/>
                    <a:pt x="0" y="952"/>
                  </a:cubicBezTo>
                  <a:lnTo>
                    <a:pt x="0" y="0"/>
                  </a:lnTo>
                  <a:lnTo>
                    <a:pt x="86" y="0"/>
                  </a:lnTo>
                  <a:lnTo>
                    <a:pt x="86" y="952"/>
                  </a:lnTo>
                  <a:cubicBezTo>
                    <a:pt x="86" y="986"/>
                    <a:pt x="100" y="1017"/>
                    <a:pt x="122" y="1039"/>
                  </a:cubicBezTo>
                  <a:lnTo>
                    <a:pt x="122" y="1039"/>
                  </a:lnTo>
                  <a:cubicBezTo>
                    <a:pt x="145" y="1061"/>
                    <a:pt x="175" y="1075"/>
                    <a:pt x="209" y="1075"/>
                  </a:cubicBezTo>
                  <a:lnTo>
                    <a:pt x="209" y="1075"/>
                  </a:lnTo>
                  <a:cubicBezTo>
                    <a:pt x="243" y="1075"/>
                    <a:pt x="274" y="1061"/>
                    <a:pt x="296" y="1039"/>
                  </a:cubicBezTo>
                  <a:lnTo>
                    <a:pt x="296" y="1039"/>
                  </a:lnTo>
                  <a:cubicBezTo>
                    <a:pt x="319" y="1017"/>
                    <a:pt x="333" y="986"/>
                    <a:pt x="333" y="952"/>
                  </a:cubicBezTo>
                  <a:lnTo>
                    <a:pt x="333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6" name="Rectangle 292"/>
            <p:cNvSpPr>
              <a:spLocks noChangeArrowheads="1"/>
            </p:cNvSpPr>
            <p:nvPr/>
          </p:nvSpPr>
          <p:spPr bwMode="auto">
            <a:xfrm>
              <a:off x="746" y="2424"/>
              <a:ext cx="20" cy="68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7" name="Rectangle 293"/>
            <p:cNvSpPr>
              <a:spLocks noChangeArrowheads="1"/>
            </p:cNvSpPr>
            <p:nvPr/>
          </p:nvSpPr>
          <p:spPr bwMode="auto">
            <a:xfrm>
              <a:off x="756" y="2555"/>
              <a:ext cx="139" cy="88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8" name="Rectangle 294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9" name="Rectangle 295"/>
            <p:cNvSpPr>
              <a:spLocks noChangeArrowheads="1"/>
            </p:cNvSpPr>
            <p:nvPr/>
          </p:nvSpPr>
          <p:spPr bwMode="auto">
            <a:xfrm>
              <a:off x="756" y="2531"/>
              <a:ext cx="53" cy="24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0" name="Rectangle 296"/>
            <p:cNvSpPr>
              <a:spLocks noChangeArrowheads="1"/>
            </p:cNvSpPr>
            <p:nvPr/>
          </p:nvSpPr>
          <p:spPr bwMode="auto">
            <a:xfrm>
              <a:off x="756" y="2492"/>
              <a:ext cx="29" cy="3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1" name="Freeform 297"/>
            <p:cNvSpPr>
              <a:spLocks/>
            </p:cNvSpPr>
            <p:nvPr/>
          </p:nvSpPr>
          <p:spPr bwMode="auto">
            <a:xfrm>
              <a:off x="756" y="2164"/>
              <a:ext cx="48" cy="271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10" y="952"/>
                </a:cxn>
                <a:cxn ang="0">
                  <a:pos x="148" y="1100"/>
                </a:cxn>
                <a:cxn ang="0">
                  <a:pos x="148" y="1100"/>
                </a:cxn>
                <a:cxn ang="0">
                  <a:pos x="0" y="1162"/>
                </a:cxn>
                <a:cxn ang="0">
                  <a:pos x="0" y="1161"/>
                </a:cxn>
                <a:cxn ang="0">
                  <a:pos x="0" y="1075"/>
                </a:cxn>
                <a:cxn ang="0">
                  <a:pos x="0" y="1075"/>
                </a:cxn>
                <a:cxn ang="0">
                  <a:pos x="87" y="1039"/>
                </a:cxn>
                <a:cxn ang="0">
                  <a:pos x="88" y="1039"/>
                </a:cxn>
                <a:cxn ang="0">
                  <a:pos x="124" y="952"/>
                </a:cxn>
                <a:cxn ang="0">
                  <a:pos x="124" y="0"/>
                </a:cxn>
                <a:cxn ang="0">
                  <a:pos x="210" y="0"/>
                </a:cxn>
              </a:cxnLst>
              <a:rect l="0" t="0" r="r" b="b"/>
              <a:pathLst>
                <a:path w="210" h="1162">
                  <a:moveTo>
                    <a:pt x="210" y="0"/>
                  </a:moveTo>
                  <a:lnTo>
                    <a:pt x="210" y="952"/>
                  </a:lnTo>
                  <a:cubicBezTo>
                    <a:pt x="210" y="1009"/>
                    <a:pt x="186" y="1062"/>
                    <a:pt x="148" y="1100"/>
                  </a:cubicBezTo>
                  <a:lnTo>
                    <a:pt x="148" y="1100"/>
                  </a:lnTo>
                  <a:cubicBezTo>
                    <a:pt x="110" y="1138"/>
                    <a:pt x="58" y="1162"/>
                    <a:pt x="0" y="1162"/>
                  </a:cubicBezTo>
                  <a:lnTo>
                    <a:pt x="0" y="1161"/>
                  </a:lnTo>
                  <a:lnTo>
                    <a:pt x="0" y="1075"/>
                  </a:lnTo>
                  <a:lnTo>
                    <a:pt x="0" y="1075"/>
                  </a:lnTo>
                  <a:cubicBezTo>
                    <a:pt x="34" y="1075"/>
                    <a:pt x="65" y="1061"/>
                    <a:pt x="87" y="1039"/>
                  </a:cubicBezTo>
                  <a:lnTo>
                    <a:pt x="88" y="1039"/>
                  </a:lnTo>
                  <a:cubicBezTo>
                    <a:pt x="110" y="1017"/>
                    <a:pt x="124" y="986"/>
                    <a:pt x="124" y="952"/>
                  </a:cubicBezTo>
                  <a:lnTo>
                    <a:pt x="124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2" name="Rectangle 298"/>
            <p:cNvSpPr>
              <a:spLocks noChangeArrowheads="1"/>
            </p:cNvSpPr>
            <p:nvPr/>
          </p:nvSpPr>
          <p:spPr bwMode="auto">
            <a:xfrm>
              <a:off x="756" y="2424"/>
              <a:ext cx="10" cy="68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50" name="Рисунок 349" descr="004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396" y="5566530"/>
            <a:ext cx="1124507" cy="6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44208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5FB94B-B385-42E4-9D15-2000AF86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46" y="268131"/>
            <a:ext cx="8437590" cy="8172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Дидактические материалы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BC3761-3727-4D31-AA6A-CD8FE9F0A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7CC0305-CF3F-41BC-828C-9DC57D47CE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482" y="1212193"/>
            <a:ext cx="8842518" cy="47501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9389" y="879669"/>
            <a:ext cx="3325222" cy="497351"/>
          </a:xfrm>
          <a:prstGeom prst="rect">
            <a:avLst/>
          </a:prstGeom>
        </p:spPr>
        <p:txBody>
          <a:bodyPr wrap="square" lIns="70266" tIns="35133" rIns="70266" bIns="35133">
            <a:spAutoFit/>
          </a:bodyPr>
          <a:lstStyle/>
          <a:p>
            <a:r>
              <a:rPr lang="en-US" sz="2771" b="1" dirty="0">
                <a:solidFill>
                  <a:srgbClr val="0070C0"/>
                </a:solidFill>
              </a:rPr>
              <a:t>http://skiv.instrao.ru</a:t>
            </a:r>
            <a:endParaRPr lang="ru-RU" sz="2771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5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17B84F-9B20-4B0C-BC9C-03CDE92E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A06E5E-E154-43EB-9FD6-2841786E4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D81CBAE-707C-470E-A635-68D735E68A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7436"/>
            <a:ext cx="8915400" cy="50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92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620AC38-85FE-4545-B11E-4B8ADF3840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9755"/>
            <a:ext cx="1931940" cy="29172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1952D5-204D-4EA9-B544-1F99E7094275}"/>
              </a:ext>
            </a:extLst>
          </p:cNvPr>
          <p:cNvSpPr txBox="1"/>
          <p:nvPr/>
        </p:nvSpPr>
        <p:spPr>
          <a:xfrm>
            <a:off x="-37635" y="1766398"/>
            <a:ext cx="2059643" cy="248565"/>
          </a:xfrm>
          <a:prstGeom prst="rect">
            <a:avLst/>
          </a:prstGeom>
          <a:noFill/>
        </p:spPr>
        <p:txBody>
          <a:bodyPr wrap="square" lIns="70266" tIns="35133" rIns="70266" bIns="35133" rtlCol="0">
            <a:spAutoFit/>
          </a:bodyPr>
          <a:lstStyle/>
          <a:p>
            <a:pPr algn="ctr"/>
            <a:r>
              <a:rPr lang="ru-RU" sz="1154" dirty="0"/>
              <a:t>Демоверсия 5 класс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8D6A09-3F03-4386-8DC2-41A2E5F258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982" y="2874797"/>
            <a:ext cx="1958330" cy="30257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8F9423-2743-4C00-9F9F-6BAA2F5E195B}"/>
              </a:ext>
            </a:extLst>
          </p:cNvPr>
          <p:cNvSpPr txBox="1"/>
          <p:nvPr/>
        </p:nvSpPr>
        <p:spPr>
          <a:xfrm>
            <a:off x="1911822" y="2265182"/>
            <a:ext cx="1773452" cy="402453"/>
          </a:xfrm>
          <a:prstGeom prst="rect">
            <a:avLst/>
          </a:prstGeom>
          <a:noFill/>
        </p:spPr>
        <p:txBody>
          <a:bodyPr wrap="square" lIns="70266" tIns="35133" rIns="70266" bIns="35133" rtlCol="0">
            <a:spAutoFit/>
          </a:bodyPr>
          <a:lstStyle/>
          <a:p>
            <a:pPr algn="ctr"/>
            <a:r>
              <a:rPr lang="ru-RU" sz="1077" dirty="0"/>
              <a:t>Характеристики  заданий </a:t>
            </a:r>
          </a:p>
          <a:p>
            <a:pPr algn="ctr"/>
            <a:r>
              <a:rPr lang="ru-RU" sz="1077" dirty="0"/>
              <a:t>и система оценивания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A732905-C765-41FE-BC69-16461565B9C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4433" y="1988070"/>
            <a:ext cx="1908926" cy="2917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AAA9D7-A538-4E72-9DBD-675366D04327}"/>
              </a:ext>
            </a:extLst>
          </p:cNvPr>
          <p:cNvSpPr txBox="1"/>
          <p:nvPr/>
        </p:nvSpPr>
        <p:spPr>
          <a:xfrm>
            <a:off x="3685274" y="1489295"/>
            <a:ext cx="2059643" cy="248565"/>
          </a:xfrm>
          <a:prstGeom prst="rect">
            <a:avLst/>
          </a:prstGeom>
          <a:noFill/>
        </p:spPr>
        <p:txBody>
          <a:bodyPr wrap="square" lIns="70266" tIns="35133" rIns="70266" bIns="35133" rtlCol="0">
            <a:spAutoFit/>
          </a:bodyPr>
          <a:lstStyle/>
          <a:p>
            <a:r>
              <a:rPr lang="ru-RU" sz="1154" dirty="0"/>
              <a:t>Демоверсия 7 класс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08FCD07-E190-4914-90C3-D066CE8A626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47885" y="2209760"/>
            <a:ext cx="1997053" cy="30257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319D45-A96C-493A-9F70-BBED61479DBB}"/>
              </a:ext>
            </a:extLst>
          </p:cNvPr>
          <p:cNvSpPr txBox="1"/>
          <p:nvPr/>
        </p:nvSpPr>
        <p:spPr>
          <a:xfrm>
            <a:off x="5569567" y="1710978"/>
            <a:ext cx="1607191" cy="568204"/>
          </a:xfrm>
          <a:prstGeom prst="rect">
            <a:avLst/>
          </a:prstGeom>
          <a:noFill/>
        </p:spPr>
        <p:txBody>
          <a:bodyPr wrap="square" lIns="70266" tIns="35133" rIns="70266" bIns="35133" rtlCol="0">
            <a:spAutoFit/>
          </a:bodyPr>
          <a:lstStyle/>
          <a:p>
            <a:pPr algn="ctr"/>
            <a:r>
              <a:rPr lang="ru-RU" sz="1077" dirty="0"/>
              <a:t>Характеристики  заданий </a:t>
            </a:r>
          </a:p>
          <a:p>
            <a:pPr algn="ctr"/>
            <a:r>
              <a:rPr lang="ru-RU" sz="1077" dirty="0"/>
              <a:t>и система оценивания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50558F2-3812-42F7-85DD-69A20DF28B5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6949" y="2985654"/>
            <a:ext cx="1997053" cy="30547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41E0C1-97DE-493F-9626-2AD4A8D4769D}"/>
              </a:ext>
            </a:extLst>
          </p:cNvPr>
          <p:cNvSpPr txBox="1"/>
          <p:nvPr/>
        </p:nvSpPr>
        <p:spPr>
          <a:xfrm>
            <a:off x="7398439" y="1932656"/>
            <a:ext cx="1745560" cy="497223"/>
          </a:xfrm>
          <a:prstGeom prst="rect">
            <a:avLst/>
          </a:prstGeom>
          <a:noFill/>
        </p:spPr>
        <p:txBody>
          <a:bodyPr wrap="square" lIns="70266" tIns="35133" rIns="70266" bIns="35133" rtlCol="0">
            <a:spAutoFit/>
          </a:bodyPr>
          <a:lstStyle/>
          <a:p>
            <a:pPr algn="ctr"/>
            <a:r>
              <a:rPr lang="ru-RU" sz="1385" dirty="0"/>
              <a:t>Основные подходы к оценке</a:t>
            </a:r>
            <a:endParaRPr lang="ru-RU" sz="1385" dirty="0"/>
          </a:p>
        </p:txBody>
      </p:sp>
      <p:sp>
        <p:nvSpPr>
          <p:cNvPr id="14" name="TextBox 13"/>
          <p:cNvSpPr txBox="1"/>
          <p:nvPr/>
        </p:nvSpPr>
        <p:spPr>
          <a:xfrm>
            <a:off x="138370" y="672004"/>
            <a:ext cx="9000600" cy="677400"/>
          </a:xfrm>
          <a:prstGeom prst="rect">
            <a:avLst/>
          </a:prstGeom>
          <a:noFill/>
        </p:spPr>
        <p:txBody>
          <a:bodyPr wrap="square" lIns="70266" tIns="35133" rIns="70266" bIns="35133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63" b="1" dirty="0"/>
              <a:t>Пять документов по каждой составляющей функциональной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02109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715" y="1102678"/>
            <a:ext cx="7974019" cy="556396"/>
          </a:xfrm>
        </p:spPr>
        <p:txBody>
          <a:bodyPr>
            <a:noAutofit/>
          </a:bodyPr>
          <a:lstStyle/>
          <a:p>
            <a:r>
              <a:rPr lang="ru-RU" dirty="0"/>
              <a:t>Оценка читательской грамотности (исследование </a:t>
            </a:r>
            <a:r>
              <a:rPr lang="en-US" dirty="0"/>
              <a:t>PISA)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1D40654-0700-4C8E-A16A-E924C59F9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34242" t="31029" r="9999" b="19558"/>
          <a:stretch/>
        </p:blipFill>
        <p:spPr>
          <a:xfrm>
            <a:off x="1315146" y="2033198"/>
            <a:ext cx="6754575" cy="33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Читательская грамотность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B1A77E2-6F7B-42D6-B0BB-6CC22F39AD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8787" t="38142" r="24544" b="7818"/>
          <a:stretch/>
        </p:blipFill>
        <p:spPr>
          <a:xfrm>
            <a:off x="7251893" y="2635609"/>
            <a:ext cx="1397398" cy="9097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700EEB-7B40-4897-9794-2AAC8BC6EE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6969" t="39220" r="24544" b="17512"/>
          <a:stretch/>
        </p:blipFill>
        <p:spPr>
          <a:xfrm>
            <a:off x="493708" y="2706805"/>
            <a:ext cx="1813298" cy="909759"/>
          </a:xfrm>
          <a:prstGeom prst="rect">
            <a:avLst/>
          </a:prstGeom>
        </p:spPr>
      </p:pic>
      <p:graphicFrame>
        <p:nvGraphicFramePr>
          <p:cNvPr id="8" name="Объект 8">
            <a:extLst>
              <a:ext uri="{FF2B5EF4-FFF2-40B4-BE49-F238E27FC236}">
                <a16:creationId xmlns:a16="http://schemas.microsoft.com/office/drawing/2014/main" xmlns="" id="{BA141F5D-3772-4AD8-8809-CBA48F9CB097}"/>
              </a:ext>
            </a:extLst>
          </p:cNvPr>
          <p:cNvGraphicFramePr>
            <a:graphicFrameLocks/>
          </p:cNvGraphicFramePr>
          <p:nvPr/>
        </p:nvGraphicFramePr>
        <p:xfrm>
          <a:off x="490176" y="2082018"/>
          <a:ext cx="1942667" cy="464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667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464445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rgbClr val="002060"/>
                          </a:solidFill>
                        </a:rPr>
                        <a:t>Моя Россия: большое в малом</a:t>
                      </a:r>
                    </a:p>
                  </a:txBody>
                  <a:tcPr marL="65647" marR="65647" marT="32824" marB="328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F68826A3-1D53-4DB7-A09A-D936ACBC91F3}"/>
              </a:ext>
            </a:extLst>
          </p:cNvPr>
          <p:cNvGraphicFramePr>
            <a:graphicFrameLocks/>
          </p:cNvGraphicFramePr>
          <p:nvPr/>
        </p:nvGraphicFramePr>
        <p:xfrm>
          <a:off x="490195" y="4783824"/>
          <a:ext cx="2207491" cy="507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491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507376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rgbClr val="002060"/>
                          </a:solidFill>
                        </a:rPr>
                        <a:t>Всероссийский конкурс сочинений</a:t>
                      </a:r>
                    </a:p>
                  </a:txBody>
                  <a:tcPr marL="65647" marR="65647" marT="32824" marB="328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graphicFrame>
        <p:nvGraphicFramePr>
          <p:cNvPr id="10" name="Объект 8">
            <a:extLst>
              <a:ext uri="{FF2B5EF4-FFF2-40B4-BE49-F238E27FC236}">
                <a16:creationId xmlns:a16="http://schemas.microsoft.com/office/drawing/2014/main" xmlns="" id="{B337BC8F-B139-4B11-B364-F7F5200CDD88}"/>
              </a:ext>
            </a:extLst>
          </p:cNvPr>
          <p:cNvGraphicFramePr>
            <a:graphicFrameLocks/>
          </p:cNvGraphicFramePr>
          <p:nvPr/>
        </p:nvGraphicFramePr>
        <p:xfrm>
          <a:off x="494732" y="3692692"/>
          <a:ext cx="2146823" cy="457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823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457755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rgbClr val="002060"/>
                          </a:solidFill>
                        </a:rPr>
                        <a:t>Собака бывает кусачей</a:t>
                      </a:r>
                    </a:p>
                  </a:txBody>
                  <a:tcPr marL="65647" marR="65647" marT="32824" marB="328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graphicFrame>
        <p:nvGraphicFramePr>
          <p:cNvPr id="11" name="Объект 8">
            <a:extLst>
              <a:ext uri="{FF2B5EF4-FFF2-40B4-BE49-F238E27FC236}">
                <a16:creationId xmlns:a16="http://schemas.microsoft.com/office/drawing/2014/main" xmlns="" id="{F5BF5FDE-8310-4515-91EA-259162CA61D4}"/>
              </a:ext>
            </a:extLst>
          </p:cNvPr>
          <p:cNvGraphicFramePr>
            <a:graphicFrameLocks/>
          </p:cNvGraphicFramePr>
          <p:nvPr/>
        </p:nvGraphicFramePr>
        <p:xfrm>
          <a:off x="7617704" y="4862412"/>
          <a:ext cx="1031590" cy="457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590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457755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rgbClr val="002060"/>
                          </a:solidFill>
                        </a:rPr>
                        <a:t>Автопилот</a:t>
                      </a:r>
                    </a:p>
                  </a:txBody>
                  <a:tcPr marL="65647" marR="65647" marT="32824" marB="328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graphicFrame>
        <p:nvGraphicFramePr>
          <p:cNvPr id="12" name="Объект 8">
            <a:extLst>
              <a:ext uri="{FF2B5EF4-FFF2-40B4-BE49-F238E27FC236}">
                <a16:creationId xmlns:a16="http://schemas.microsoft.com/office/drawing/2014/main" xmlns="" id="{60BBD1B9-2320-4A85-B1C4-C05A1184C128}"/>
              </a:ext>
            </a:extLst>
          </p:cNvPr>
          <p:cNvGraphicFramePr>
            <a:graphicFrameLocks/>
          </p:cNvGraphicFramePr>
          <p:nvPr/>
        </p:nvGraphicFramePr>
        <p:xfrm>
          <a:off x="7098922" y="3739893"/>
          <a:ext cx="1529747" cy="457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747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457755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rgbClr val="002060"/>
                          </a:solidFill>
                        </a:rPr>
                        <a:t>Тихая дискотека</a:t>
                      </a:r>
                    </a:p>
                  </a:txBody>
                  <a:tcPr marL="65647" marR="65647" marT="32824" marB="328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graphicFrame>
        <p:nvGraphicFramePr>
          <p:cNvPr id="13" name="Объект 8">
            <a:extLst>
              <a:ext uri="{FF2B5EF4-FFF2-40B4-BE49-F238E27FC236}">
                <a16:creationId xmlns:a16="http://schemas.microsoft.com/office/drawing/2014/main" xmlns="" id="{715706D0-12B6-465B-A2D0-4F7ECC963137}"/>
              </a:ext>
            </a:extLst>
          </p:cNvPr>
          <p:cNvGraphicFramePr>
            <a:graphicFrameLocks/>
          </p:cNvGraphicFramePr>
          <p:nvPr/>
        </p:nvGraphicFramePr>
        <p:xfrm>
          <a:off x="7466860" y="2174745"/>
          <a:ext cx="1168142" cy="457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142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457755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rgbClr val="002060"/>
                          </a:solidFill>
                        </a:rPr>
                        <a:t>Погружение</a:t>
                      </a:r>
                    </a:p>
                  </a:txBody>
                  <a:tcPr marL="65647" marR="65647" marT="32824" marB="328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DA49039-E07E-4C3A-B4BF-E6AC26687E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9007" t="24029" r="24478" b="47479"/>
          <a:stretch/>
        </p:blipFill>
        <p:spPr>
          <a:xfrm>
            <a:off x="521002" y="4064288"/>
            <a:ext cx="1813298" cy="6244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B8A4A34-1D15-4E8C-970E-8CE1C90934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8361" t="23104" r="24687" b="58602"/>
          <a:stretch/>
        </p:blipFill>
        <p:spPr>
          <a:xfrm>
            <a:off x="529575" y="5385181"/>
            <a:ext cx="1825823" cy="3999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18A3CB3-77FC-4734-8924-887DCCC625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6834" t="21398" r="25169" b="48277"/>
          <a:stretch/>
        </p:blipFill>
        <p:spPr>
          <a:xfrm>
            <a:off x="7058684" y="4123572"/>
            <a:ext cx="1614161" cy="57337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4EA1228-CA68-4730-A37B-F85009B2DC9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28247" t="25371" r="23925" b="53502"/>
          <a:stretch/>
        </p:blipFill>
        <p:spPr>
          <a:xfrm>
            <a:off x="6629454" y="5210713"/>
            <a:ext cx="2217298" cy="550660"/>
          </a:xfrm>
          <a:prstGeom prst="rect">
            <a:avLst/>
          </a:prstGeom>
        </p:spPr>
      </p:pic>
      <p:graphicFrame>
        <p:nvGraphicFramePr>
          <p:cNvPr id="18" name="Объект 8">
            <a:extLst>
              <a:ext uri="{FF2B5EF4-FFF2-40B4-BE49-F238E27FC236}">
                <a16:creationId xmlns:a16="http://schemas.microsoft.com/office/drawing/2014/main" xmlns="" id="{0D1E0BA7-1C6F-41AF-8C1A-7CBDEBAEB6E4}"/>
              </a:ext>
            </a:extLst>
          </p:cNvPr>
          <p:cNvGraphicFramePr>
            <a:graphicFrameLocks/>
          </p:cNvGraphicFramePr>
          <p:nvPr/>
        </p:nvGraphicFramePr>
        <p:xfrm>
          <a:off x="511927" y="1638564"/>
          <a:ext cx="1822375" cy="457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375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457755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Мониторинг 5 класс</a:t>
                      </a:r>
                    </a:p>
                  </a:txBody>
                  <a:tcPr marL="65647" marR="65647" marT="32824" marB="328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graphicFrame>
        <p:nvGraphicFramePr>
          <p:cNvPr id="19" name="Объект 8">
            <a:extLst>
              <a:ext uri="{FF2B5EF4-FFF2-40B4-BE49-F238E27FC236}">
                <a16:creationId xmlns:a16="http://schemas.microsoft.com/office/drawing/2014/main" xmlns="" id="{700C3F44-DF37-4A66-956A-F9EDA8EAB9D0}"/>
              </a:ext>
            </a:extLst>
          </p:cNvPr>
          <p:cNvGraphicFramePr>
            <a:graphicFrameLocks/>
          </p:cNvGraphicFramePr>
          <p:nvPr/>
        </p:nvGraphicFramePr>
        <p:xfrm>
          <a:off x="6826915" y="1729382"/>
          <a:ext cx="1822375" cy="457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375">
                  <a:extLst>
                    <a:ext uri="{9D8B030D-6E8A-4147-A177-3AD203B41FA5}">
                      <a16:colId xmlns:a16="http://schemas.microsoft.com/office/drawing/2014/main" xmlns="" val="3813844802"/>
                    </a:ext>
                  </a:extLst>
                </a:gridCol>
              </a:tblGrid>
              <a:tr h="457755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Мониторинг 7 класс</a:t>
                      </a:r>
                    </a:p>
                  </a:txBody>
                  <a:tcPr marL="65647" marR="65647" marT="32824" marB="328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194634"/>
                  </a:ext>
                </a:extLst>
              </a:tr>
            </a:tbl>
          </a:graphicData>
        </a:graphic>
      </p:graphicFrame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xmlns="" id="{06A3A596-B79A-4FE5-82A0-F5353B65569D}"/>
              </a:ext>
            </a:extLst>
          </p:cNvPr>
          <p:cNvSpPr txBox="1">
            <a:spLocks/>
          </p:cNvSpPr>
          <p:nvPr/>
        </p:nvSpPr>
        <p:spPr>
          <a:xfrm>
            <a:off x="2679340" y="1729380"/>
            <a:ext cx="3932935" cy="35796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lIns="74735" tIns="37368" rIns="74735" bIns="37368" rtlCol="0">
            <a:normAutofit lnSpcReduction="10000"/>
          </a:bodyPr>
          <a:lstStyle>
            <a:lvl1pPr marL="390964" indent="-390964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087" indent="-325803" algn="l" defTabSz="10425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211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494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5779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063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349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9633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0917" indent="-260643" algn="l" defTabSz="10425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232" dirty="0">
                <a:solidFill>
                  <a:srgbClr val="000099"/>
                </a:solidFill>
              </a:rPr>
              <a:t>способность человека понимать и использовать письменные тексты, </a:t>
            </a:r>
          </a:p>
          <a:p>
            <a:pPr>
              <a:lnSpc>
                <a:spcPct val="90000"/>
              </a:lnSpc>
            </a:pPr>
            <a:r>
              <a:rPr lang="ru-RU" altLang="ru-RU" sz="2232" dirty="0">
                <a:solidFill>
                  <a:srgbClr val="000099"/>
                </a:solidFill>
              </a:rPr>
              <a:t>размышлять о них и заниматься чтением для того, чтобы достигать своих целей, </a:t>
            </a:r>
          </a:p>
          <a:p>
            <a:pPr>
              <a:lnSpc>
                <a:spcPct val="90000"/>
              </a:lnSpc>
            </a:pPr>
            <a:r>
              <a:rPr lang="ru-RU" altLang="ru-RU" sz="2232" dirty="0">
                <a:solidFill>
                  <a:srgbClr val="000099"/>
                </a:solidFill>
              </a:rPr>
              <a:t>расширять свои знания и возможности, </a:t>
            </a:r>
          </a:p>
          <a:p>
            <a:pPr>
              <a:lnSpc>
                <a:spcPct val="90000"/>
              </a:lnSpc>
            </a:pPr>
            <a:r>
              <a:rPr lang="ru-RU" altLang="ru-RU" sz="2232" dirty="0">
                <a:solidFill>
                  <a:srgbClr val="000099"/>
                </a:solidFill>
              </a:rPr>
              <a:t>участвовать в социальной жизни. </a:t>
            </a:r>
          </a:p>
          <a:p>
            <a:pPr>
              <a:lnSpc>
                <a:spcPct val="90000"/>
              </a:lnSpc>
            </a:pPr>
            <a:endParaRPr lang="ru-RU" altLang="ru-RU" sz="254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871EDFC-11F6-4D2F-9B24-696E5EF77E1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17531" b="65620"/>
          <a:stretch/>
        </p:blipFill>
        <p:spPr>
          <a:xfrm>
            <a:off x="182105" y="1046046"/>
            <a:ext cx="1386038" cy="40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3096" y="4082925"/>
            <a:ext cx="2484949" cy="193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8147" y="3677162"/>
            <a:ext cx="2484949" cy="24162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675FC4-72C4-4ED8-97B8-CF39ACFD8D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71491" b="56772"/>
          <a:stretch/>
        </p:blipFill>
        <p:spPr>
          <a:xfrm>
            <a:off x="252820" y="2106278"/>
            <a:ext cx="1604231" cy="18610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8D2A043-67CB-4CFF-96FD-AE017632EF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43866" r="71491" b="27332"/>
          <a:stretch/>
        </p:blipFill>
        <p:spPr>
          <a:xfrm>
            <a:off x="885709" y="4043815"/>
            <a:ext cx="1604231" cy="1240002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D9EA267A-BD71-4C13-B1E6-3559AC7564AA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1857050" y="2029823"/>
            <a:ext cx="1163180" cy="10070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AFB8D88A-87E2-4976-A568-D13CF5F3CEB9}"/>
              </a:ext>
            </a:extLst>
          </p:cNvPr>
          <p:cNvCxnSpPr>
            <a:cxnSpLocks/>
          </p:cNvCxnSpPr>
          <p:nvPr/>
        </p:nvCxnSpPr>
        <p:spPr>
          <a:xfrm flipH="1">
            <a:off x="2293083" y="2232984"/>
            <a:ext cx="1447495" cy="20273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07120C9F-4369-4118-8460-D5C911C06475}"/>
              </a:ext>
            </a:extLst>
          </p:cNvPr>
          <p:cNvCxnSpPr>
            <a:cxnSpLocks/>
          </p:cNvCxnSpPr>
          <p:nvPr/>
        </p:nvCxnSpPr>
        <p:spPr>
          <a:xfrm>
            <a:off x="4461159" y="2106292"/>
            <a:ext cx="0" cy="13441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2BCD6BC5-79BC-419A-807E-8A8C9F625620}"/>
              </a:ext>
            </a:extLst>
          </p:cNvPr>
          <p:cNvCxnSpPr>
            <a:cxnSpLocks/>
          </p:cNvCxnSpPr>
          <p:nvPr/>
        </p:nvCxnSpPr>
        <p:spPr>
          <a:xfrm>
            <a:off x="4734783" y="2084910"/>
            <a:ext cx="1094872" cy="19179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F6B13F86-FFD0-44D1-BCD5-308C1E7FC2B6}"/>
              </a:ext>
            </a:extLst>
          </p:cNvPr>
          <p:cNvSpPr txBox="1">
            <a:spLocks/>
          </p:cNvSpPr>
          <p:nvPr/>
        </p:nvSpPr>
        <p:spPr>
          <a:xfrm>
            <a:off x="2452129" y="946860"/>
            <a:ext cx="5121759" cy="1034640"/>
          </a:xfrm>
          <a:prstGeom prst="rect">
            <a:avLst/>
          </a:prstGeom>
          <a:solidFill>
            <a:srgbClr val="FFFFCC"/>
          </a:solidFill>
        </p:spPr>
        <p:txBody>
          <a:bodyPr lIns="70266" tIns="35133" rIns="70266" bIns="35133">
            <a:normAutofit fontScale="90000" lnSpcReduction="10000"/>
          </a:bodyPr>
          <a:lstStyle>
            <a:lvl1pPr algn="ctr" defTabSz="1042569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ТЕКСТОВ</a:t>
            </a:r>
          </a:p>
          <a:p>
            <a:endParaRPr lang="ru-RU" sz="2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6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сплошные    несплошные  составные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C1136EEF-D8AE-42CB-B630-0DF6B73F06B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28160" y="2061587"/>
            <a:ext cx="2687765" cy="168302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208E558-DBC1-4480-AC46-D1C488B218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b="40630"/>
          <a:stretch/>
        </p:blipFill>
        <p:spPr>
          <a:xfrm>
            <a:off x="6972061" y="2539107"/>
            <a:ext cx="2273965" cy="1464643"/>
          </a:xfrm>
          <a:prstGeom prst="rect">
            <a:avLst/>
          </a:prstGeom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2C92A626-C14F-46C9-A786-056CAFF34A80}"/>
              </a:ext>
            </a:extLst>
          </p:cNvPr>
          <p:cNvCxnSpPr>
            <a:cxnSpLocks/>
          </p:cNvCxnSpPr>
          <p:nvPr/>
        </p:nvCxnSpPr>
        <p:spPr>
          <a:xfrm>
            <a:off x="6818751" y="1981500"/>
            <a:ext cx="566288" cy="44993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871EDFC-11F6-4D2F-9B24-696E5EF77E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17531" b="65620"/>
          <a:stretch/>
        </p:blipFill>
        <p:spPr>
          <a:xfrm>
            <a:off x="154004" y="799382"/>
            <a:ext cx="1386038" cy="40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0DFB54B-2C5D-41F7-91BC-A47395F6F9DF}"/>
              </a:ext>
            </a:extLst>
          </p:cNvPr>
          <p:cNvSpPr/>
          <p:nvPr/>
        </p:nvSpPr>
        <p:spPr>
          <a:xfrm>
            <a:off x="746466" y="1360956"/>
            <a:ext cx="7651069" cy="615717"/>
          </a:xfrm>
          <a:prstGeom prst="rect">
            <a:avLst/>
          </a:prstGeom>
        </p:spPr>
        <p:txBody>
          <a:bodyPr wrap="square" lIns="70266" tIns="35133" rIns="70266" bIns="35133">
            <a:spAutoFit/>
          </a:bodyPr>
          <a:lstStyle/>
          <a:p>
            <a:r>
              <a:rPr lang="ru-RU" sz="1770" dirty="0">
                <a:latin typeface="Times New Roman" panose="02020603050405020304" pitchFamily="18" charset="0"/>
                <a:ea typeface="Calibri" panose="020F0502020204030204" pitchFamily="34" charset="0"/>
              </a:rPr>
              <a:t>В интервью Н. Ванье описывает веерный способ расстановки собак в упряжке. Отметьте рисунок, на котором изображен именно этот способ. </a:t>
            </a:r>
            <a:endParaRPr lang="ru-RU" sz="1308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7EAD4203-40C7-40CC-B021-92FAFDAD8B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3718" y="2105212"/>
          <a:ext cx="1652646" cy="959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Точечный рисунок" r:id="rId4" imgW="3323810" imgH="790476" progId="PBrush">
                  <p:embed/>
                </p:oleObj>
              </mc:Choice>
              <mc:Fallback>
                <p:oleObj name="Точечный рисунок" r:id="rId4" imgW="3323810" imgH="7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18" y="2105212"/>
                        <a:ext cx="1652646" cy="9597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3" name="Рисунок 14">
            <a:extLst>
              <a:ext uri="{FF2B5EF4-FFF2-40B4-BE49-F238E27FC236}">
                <a16:creationId xmlns:a16="http://schemas.microsoft.com/office/drawing/2014/main" xmlns="" id="{CF831837-B8DB-43DA-9EA4-9154D2420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20" y="2081372"/>
            <a:ext cx="1700790" cy="100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Рисунок 13">
            <a:extLst>
              <a:ext uri="{FF2B5EF4-FFF2-40B4-BE49-F238E27FC236}">
                <a16:creationId xmlns:a16="http://schemas.microsoft.com/office/drawing/2014/main" xmlns="" id="{7436263B-EFA6-4724-8576-9FF272079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30" y="3422895"/>
            <a:ext cx="1652646" cy="84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Рисунок 12">
            <a:extLst>
              <a:ext uri="{FF2B5EF4-FFF2-40B4-BE49-F238E27FC236}">
                <a16:creationId xmlns:a16="http://schemas.microsoft.com/office/drawing/2014/main" xmlns="" id="{9DB0028E-56A1-4E1D-8423-EC4F78C5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96" y="3381408"/>
            <a:ext cx="1669790" cy="87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6FB01FE-DAEC-4141-AD36-93BE216A9C9A}"/>
              </a:ext>
            </a:extLst>
          </p:cNvPr>
          <p:cNvSpPr/>
          <p:nvPr/>
        </p:nvSpPr>
        <p:spPr>
          <a:xfrm>
            <a:off x="683732" y="3084700"/>
            <a:ext cx="305411" cy="343334"/>
          </a:xfrm>
          <a:prstGeom prst="rect">
            <a:avLst/>
          </a:prstGeom>
        </p:spPr>
        <p:txBody>
          <a:bodyPr wrap="none" lIns="70266" tIns="35133" rIns="70266" bIns="35133">
            <a:spAutoFit/>
          </a:bodyPr>
          <a:lstStyle/>
          <a:p>
            <a:r>
              <a:rPr lang="ru-RU" sz="1770" dirty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endParaRPr lang="ru-RU" sz="1308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D63E7A5-4506-46B9-A361-5C732574B896}"/>
              </a:ext>
            </a:extLst>
          </p:cNvPr>
          <p:cNvSpPr/>
          <p:nvPr/>
        </p:nvSpPr>
        <p:spPr>
          <a:xfrm>
            <a:off x="2366683" y="3071070"/>
            <a:ext cx="271748" cy="343334"/>
          </a:xfrm>
          <a:prstGeom prst="rect">
            <a:avLst/>
          </a:prstGeom>
        </p:spPr>
        <p:txBody>
          <a:bodyPr wrap="none" lIns="70266" tIns="35133" rIns="70266" bIns="35133">
            <a:spAutoFit/>
          </a:bodyPr>
          <a:lstStyle/>
          <a:p>
            <a:r>
              <a:rPr lang="ru-RU" sz="1770" dirty="0">
                <a:latin typeface="Times New Roman" panose="02020603050405020304" pitchFamily="18" charset="0"/>
                <a:ea typeface="Calibri" panose="020F0502020204030204" pitchFamily="34" charset="0"/>
              </a:rPr>
              <a:t>Б</a:t>
            </a:r>
            <a:endParaRPr lang="ru-RU" sz="1308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B7E1F42-CA04-49BF-93B0-E557E40416BE}"/>
              </a:ext>
            </a:extLst>
          </p:cNvPr>
          <p:cNvSpPr/>
          <p:nvPr/>
        </p:nvSpPr>
        <p:spPr>
          <a:xfrm>
            <a:off x="606528" y="4300796"/>
            <a:ext cx="292587" cy="343334"/>
          </a:xfrm>
          <a:prstGeom prst="rect">
            <a:avLst/>
          </a:prstGeom>
        </p:spPr>
        <p:txBody>
          <a:bodyPr wrap="none" lIns="70266" tIns="35133" rIns="70266" bIns="35133">
            <a:spAutoFit/>
          </a:bodyPr>
          <a:lstStyle/>
          <a:p>
            <a:r>
              <a:rPr lang="ru-RU" sz="177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endParaRPr lang="ru-RU" sz="1308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7ACFDED-4C89-4D32-9E18-98F2758F8614}"/>
              </a:ext>
            </a:extLst>
          </p:cNvPr>
          <p:cNvSpPr/>
          <p:nvPr/>
        </p:nvSpPr>
        <p:spPr>
          <a:xfrm>
            <a:off x="2356713" y="4272217"/>
            <a:ext cx="273351" cy="343334"/>
          </a:xfrm>
          <a:prstGeom prst="rect">
            <a:avLst/>
          </a:prstGeom>
        </p:spPr>
        <p:txBody>
          <a:bodyPr wrap="none" lIns="70266" tIns="35133" rIns="70266" bIns="35133">
            <a:spAutoFit/>
          </a:bodyPr>
          <a:lstStyle/>
          <a:p>
            <a:r>
              <a:rPr lang="ru-RU" sz="1770" dirty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endParaRPr lang="ru-RU" sz="1308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063FFD0-646B-4C56-94CA-7D3B48A86E9C}"/>
              </a:ext>
            </a:extLst>
          </p:cNvPr>
          <p:cNvSpPr/>
          <p:nvPr/>
        </p:nvSpPr>
        <p:spPr>
          <a:xfrm>
            <a:off x="4093665" y="1936684"/>
            <a:ext cx="4575127" cy="2995920"/>
          </a:xfrm>
          <a:prstGeom prst="rect">
            <a:avLst/>
          </a:prstGeom>
          <a:solidFill>
            <a:schemeClr val="bg1"/>
          </a:solidFill>
        </p:spPr>
        <p:txBody>
          <a:bodyPr wrap="square" lIns="70266" tIns="35133" rIns="70266" bIns="35133">
            <a:spAutoFit/>
          </a:bodyPr>
          <a:lstStyle/>
          <a:p>
            <a:pPr marL="126308" indent="-126308" algn="just"/>
            <a:r>
              <a:rPr lang="ru-RU" sz="1462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Характеристики задания:</a:t>
            </a:r>
          </a:p>
          <a:p>
            <a:pPr algn="just"/>
            <a:r>
              <a:rPr lang="ru-RU" sz="1462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Содержательная область оценки:    </a:t>
            </a:r>
            <a:r>
              <a:rPr lang="ru-RU" sz="1462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Чтение для получения образования</a:t>
            </a:r>
            <a:endParaRPr lang="ru-RU" sz="1462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462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4.1 Человек и природа</a:t>
            </a:r>
            <a:endParaRPr lang="ru-RU" sz="1462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462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Компетентностная область оценки:</a:t>
            </a:r>
            <a:r>
              <a:rPr lang="ru-RU" sz="1462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интегрировать и интерпретировать информацию</a:t>
            </a:r>
            <a:r>
              <a:rPr lang="ru-RU" sz="1462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462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462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Контекст: </a:t>
            </a:r>
            <a:r>
              <a:rPr lang="ru-RU" sz="1462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образовательный</a:t>
            </a:r>
            <a:endParaRPr lang="ru-RU" sz="1462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462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Тип текста:</a:t>
            </a:r>
            <a:r>
              <a:rPr lang="ru-RU" sz="1462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составной (объявление, интервью, аннотация, отзыв о книге) </a:t>
            </a:r>
            <a:endParaRPr lang="ru-RU" sz="1462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462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Уровень сложности задания:</a:t>
            </a:r>
            <a:r>
              <a:rPr lang="ru-RU" sz="1462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средний</a:t>
            </a:r>
            <a:endParaRPr lang="ru-RU" sz="1462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462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Формат ответа:</a:t>
            </a:r>
            <a:r>
              <a:rPr lang="ru-RU" sz="1462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задание с выбором ответа</a:t>
            </a:r>
            <a:endParaRPr lang="ru-RU" sz="1462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462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Объект оценки:</a:t>
            </a:r>
            <a:r>
              <a:rPr lang="ru-RU" sz="1462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соотносить визуальное изображение с вербальным текстом</a:t>
            </a:r>
            <a:endParaRPr lang="ru-RU" sz="1462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Заголовок 4">
            <a:extLst>
              <a:ext uri="{FF2B5EF4-FFF2-40B4-BE49-F238E27FC236}">
                <a16:creationId xmlns:a16="http://schemas.microsoft.com/office/drawing/2014/main" xmlns="" id="{75642A99-AAB4-4684-B18B-8895C76C2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13" y="876977"/>
            <a:ext cx="7676614" cy="55639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задания для 5 класса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70E9969-61CB-490D-8A10-0F3F154E747E}"/>
              </a:ext>
            </a:extLst>
          </p:cNvPr>
          <p:cNvSpPr/>
          <p:nvPr/>
        </p:nvSpPr>
        <p:spPr>
          <a:xfrm>
            <a:off x="470104" y="4862083"/>
            <a:ext cx="8366683" cy="1160481"/>
          </a:xfrm>
          <a:prstGeom prst="rect">
            <a:avLst/>
          </a:prstGeom>
          <a:solidFill>
            <a:schemeClr val="bg1"/>
          </a:solidFill>
        </p:spPr>
        <p:txBody>
          <a:bodyPr wrap="square" lIns="70266" tIns="35133" rIns="70266" bIns="35133">
            <a:spAutoFit/>
          </a:bodyPr>
          <a:lstStyle/>
          <a:p>
            <a:r>
              <a:rPr lang="ru-RU" sz="1770" i="1" dirty="0">
                <a:solidFill>
                  <a:srgbClr val="16161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использую веерный способ расстановки собак в упряжке: каждая собака напрямую связана с санями шлейкой, все шлейки одинаковой длины. Этот способ даёт большую подвижность собакам во время езды, бережёт их силы при поворотах и неровной дороге. </a:t>
            </a:r>
            <a:endParaRPr lang="ru-RU" sz="1308" dirty="0"/>
          </a:p>
        </p:txBody>
      </p:sp>
    </p:spTree>
    <p:extLst>
      <p:ext uri="{BB962C8B-B14F-4D97-AF65-F5344CB8AC3E}">
        <p14:creationId xmlns:p14="http://schemas.microsoft.com/office/powerpoint/2010/main" val="16549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E56A92F-2CE8-418F-98B6-532B29C390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983" t="27626" r="43917" b="18747"/>
          <a:stretch/>
        </p:blipFill>
        <p:spPr>
          <a:xfrm>
            <a:off x="1579300" y="2892239"/>
            <a:ext cx="3282460" cy="22168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B82620-A571-44C4-B7C3-FCC7D7C56F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6349" y="3969192"/>
            <a:ext cx="2287422" cy="221681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F09FF48-FBE1-42EE-AEA7-12DD422B0CBF}"/>
              </a:ext>
            </a:extLst>
          </p:cNvPr>
          <p:cNvSpPr/>
          <p:nvPr/>
        </p:nvSpPr>
        <p:spPr>
          <a:xfrm>
            <a:off x="249231" y="1376396"/>
            <a:ext cx="8894789" cy="1535456"/>
          </a:xfrm>
          <a:prstGeom prst="rect">
            <a:avLst/>
          </a:prstGeom>
          <a:solidFill>
            <a:schemeClr val="bg1"/>
          </a:solidFill>
        </p:spPr>
        <p:txBody>
          <a:bodyPr wrap="square" lIns="70266" tIns="35133" rIns="70266" bIns="35133">
            <a:spAutoFit/>
          </a:bodyPr>
          <a:lstStyle/>
          <a:p>
            <a:pPr>
              <a:lnSpc>
                <a:spcPct val="115000"/>
              </a:lnSpc>
              <a:spcAft>
                <a:spcPts val="770"/>
              </a:spcAft>
            </a:pPr>
            <a:r>
              <a:rPr lang="ru-RU" sz="153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Рассмотрев схему, трое ребят поспорили о том, что такое Бездна Челленджера. </a:t>
            </a:r>
            <a:endParaRPr lang="ru-RU" sz="1539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53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Артем: Бездна Челленджера – это один из самых глубоких участков Марианской впадины.</a:t>
            </a:r>
          </a:p>
          <a:p>
            <a:pPr>
              <a:lnSpc>
                <a:spcPct val="115000"/>
              </a:lnSpc>
            </a:pPr>
            <a:r>
              <a:rPr lang="ru-RU" sz="153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Иван: Нет, Бездной Челленджера называют дно Марианского жёлоба. </a:t>
            </a:r>
            <a:endParaRPr lang="ru-RU" sz="1539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53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Инна: А я думаю, что Бездна Челленджера – это другое название Марианского жёлоба. </a:t>
            </a:r>
            <a:endParaRPr lang="ru-RU" sz="1539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70"/>
              </a:spcAft>
            </a:pPr>
            <a:r>
              <a:rPr lang="ru-RU" sz="153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из ребят прав? Объясните свой ответ. </a:t>
            </a:r>
            <a:endParaRPr lang="ru-RU" sz="1539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0D157F94-95EA-4BF8-A6D7-4ADD5F479E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90776" y="3030364"/>
          <a:ext cx="4434977" cy="3492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4977">
                  <a:extLst>
                    <a:ext uri="{9D8B030D-6E8A-4147-A177-3AD203B41FA5}">
                      <a16:colId xmlns:a16="http://schemas.microsoft.com/office/drawing/2014/main" xmlns="" val="2430292936"/>
                    </a:ext>
                  </a:extLst>
                </a:gridCol>
              </a:tblGrid>
              <a:tr h="34922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Характеристики задания:</a:t>
                      </a:r>
                    </a:p>
                    <a:p>
                      <a:pPr marL="177800" lvl="0" indent="-1778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Ситуация функционирования текста: 4. Чтение для получения образования  4.3. Изучение планеты</a:t>
                      </a: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Формат текста: </a:t>
                      </a:r>
                      <a:r>
                        <a:rPr lang="ru-RU" sz="1500" dirty="0" err="1">
                          <a:solidFill>
                            <a:schemeClr val="tx1"/>
                          </a:solidFill>
                          <a:effectLst/>
                        </a:rPr>
                        <a:t>несплошной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 (интервью, инфографика)</a:t>
                      </a: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Контекст: образовательный</a:t>
                      </a: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Компетентностная область оценки: интегрировать и интерпретировать инф-</a:t>
                      </a:r>
                      <a:r>
                        <a:rPr lang="ru-RU" sz="1500" dirty="0" err="1">
                          <a:solidFill>
                            <a:schemeClr val="tx1"/>
                          </a:solidFill>
                          <a:effectLst/>
                        </a:rPr>
                        <a:t>цию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Объект оценки: понимать информацию в графической форме</a:t>
                      </a: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Формат ответа: задание с развернутым ответом</a:t>
                      </a: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Уровень сложности: средний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782" marR="5278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1548673"/>
                  </a:ext>
                </a:extLst>
              </a:tr>
            </a:tbl>
          </a:graphicData>
        </a:graphic>
      </p:graphicFrame>
      <p:sp>
        <p:nvSpPr>
          <p:cNvPr id="7" name="Заголовок 4">
            <a:extLst>
              <a:ext uri="{FF2B5EF4-FFF2-40B4-BE49-F238E27FC236}">
                <a16:creationId xmlns:a16="http://schemas.microsoft.com/office/drawing/2014/main" xmlns="" id="{54C7EA5E-9152-4A22-9222-A28EADF18C52}"/>
              </a:ext>
            </a:extLst>
          </p:cNvPr>
          <p:cNvSpPr txBox="1">
            <a:spLocks/>
          </p:cNvSpPr>
          <p:nvPr/>
        </p:nvSpPr>
        <p:spPr>
          <a:xfrm>
            <a:off x="581754" y="778015"/>
            <a:ext cx="7228351" cy="257441"/>
          </a:xfrm>
          <a:prstGeom prst="rect">
            <a:avLst/>
          </a:prstGeom>
        </p:spPr>
        <p:txBody>
          <a:bodyPr lIns="70266" tIns="35133" rIns="70266" bIns="35133"/>
          <a:lstStyle>
            <a:lvl1pPr algn="ctr" defTabSz="1042569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925" dirty="0"/>
              <a:t>Пример задания для 7 класса</a:t>
            </a:r>
          </a:p>
        </p:txBody>
      </p:sp>
    </p:spTree>
    <p:extLst>
      <p:ext uri="{BB962C8B-B14F-4D97-AF65-F5344CB8AC3E}">
        <p14:creationId xmlns:p14="http://schemas.microsoft.com/office/powerpoint/2010/main" val="939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03D2AF-E6F3-4EB9-B385-02A461C62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073" y="351871"/>
            <a:ext cx="6660542" cy="5198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540" b="1" dirty="0"/>
              <a:t>Предварительные выводы по результатам апробации. Проблемы и рекомендации</a:t>
            </a:r>
            <a:r>
              <a:rPr lang="ru-RU" sz="2540" dirty="0"/>
              <a:t/>
            </a:r>
            <a:br>
              <a:rPr lang="ru-RU" sz="2540" dirty="0"/>
            </a:br>
            <a:endParaRPr lang="ru-RU" sz="2540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56516633-05F1-4E4C-9D97-39506486170B}"/>
              </a:ext>
            </a:extLst>
          </p:cNvPr>
          <p:cNvGraphicFramePr/>
          <p:nvPr/>
        </p:nvGraphicFramePr>
        <p:xfrm>
          <a:off x="5037268" y="3428624"/>
          <a:ext cx="3002347" cy="2824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19AA1A41-B561-4E63-BE19-3A0B362A9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410990"/>
              </p:ext>
            </p:extLst>
          </p:nvPr>
        </p:nvGraphicFramePr>
        <p:xfrm>
          <a:off x="1112060" y="1580689"/>
          <a:ext cx="2677079" cy="206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301BED24-7FB3-41BD-B0AC-368568635E08}"/>
              </a:ext>
            </a:extLst>
          </p:cNvPr>
          <p:cNvGraphicFramePr/>
          <p:nvPr/>
        </p:nvGraphicFramePr>
        <p:xfrm>
          <a:off x="4689292" y="1558773"/>
          <a:ext cx="3335339" cy="253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46CBAA00-1143-449F-8C8F-F4D1FC168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368676"/>
              </p:ext>
            </p:extLst>
          </p:nvPr>
        </p:nvGraphicFramePr>
        <p:xfrm>
          <a:off x="666090" y="4330538"/>
          <a:ext cx="3002347" cy="2824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2639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6" y="268940"/>
            <a:ext cx="9036424" cy="5402126"/>
          </a:xfrm>
        </p:spPr>
        <p:txBody>
          <a:bodyPr>
            <a:normAutofit fontScale="90000"/>
          </a:bodyPr>
          <a:lstStyle/>
          <a:p>
            <a:pPr marL="742950" indent="-742950">
              <a:lnSpc>
                <a:spcPct val="100000"/>
              </a:lnSpc>
            </a:pPr>
            <a:r>
              <a:rPr lang="ru-RU" dirty="0" smtClean="0"/>
              <a:t> 	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основных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межпредметных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понятий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читательская компетенция или смысловое чтение</a:t>
            </a:r>
            <a:r>
              <a:rPr lang="ru-RU" sz="2200" dirty="0"/>
              <a:t>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Смысловое чтение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такое качество чтения, при котором достигается понимание информационной, смысловой и идейной сторон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u="sng" dirty="0" smtClean="0">
                <a:solidFill>
                  <a:srgbClr val="002060"/>
                </a:solidFill>
              </a:rPr>
              <a:t>Смысловое </a:t>
            </a:r>
            <a:r>
              <a:rPr lang="ru-RU" sz="2200" b="1" u="sng" dirty="0">
                <a:solidFill>
                  <a:srgbClr val="002060"/>
                </a:solidFill>
              </a:rPr>
              <a:t>чтение как совокупность УУД </a:t>
            </a:r>
            <a:r>
              <a:rPr lang="ru-RU" sz="2200" b="1" u="sng" dirty="0" smtClean="0">
                <a:solidFill>
                  <a:srgbClr val="002060"/>
                </a:solidFill>
              </a:rPr>
              <a:t>:</a:t>
            </a:r>
            <a:br>
              <a:rPr lang="ru-RU" sz="2200" b="1" u="sng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- </a:t>
            </a:r>
            <a:r>
              <a:rPr lang="ru-RU" sz="2200" dirty="0" smtClean="0"/>
              <a:t>умение находить </a:t>
            </a:r>
            <a:r>
              <a:rPr lang="ru-RU" sz="2200" dirty="0"/>
              <a:t>в тексте требуемую информацию (в соответствии с целями своей деятельности);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ориентироваться </a:t>
            </a:r>
            <a:r>
              <a:rPr lang="ru-RU" sz="2200" dirty="0"/>
              <a:t>в содержании текста, понимать целостный смысл текста, структурировать текст;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устанавливать </a:t>
            </a:r>
            <a:r>
              <a:rPr lang="ru-RU" sz="2200" dirty="0"/>
              <a:t>взаимосвязь описанных в тексте событий, явлений, процессов;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резюмировать </a:t>
            </a:r>
            <a:r>
              <a:rPr lang="ru-RU" sz="2200" dirty="0"/>
              <a:t>главную идею текста;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преобразовывать </a:t>
            </a:r>
            <a:r>
              <a:rPr lang="ru-RU" sz="2200" dirty="0"/>
              <a:t>текст, «переводя» его в другую модальность, интерпретировать текст (художественный и нехудожественный – учебный, научно-популярный, информационный, текст </a:t>
            </a:r>
            <a:r>
              <a:rPr lang="ru-RU" sz="2200" dirty="0" err="1"/>
              <a:t>non-fiction</a:t>
            </a:r>
            <a:r>
              <a:rPr lang="ru-RU" sz="2200" dirty="0"/>
              <a:t>);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критически </a:t>
            </a:r>
            <a:r>
              <a:rPr lang="ru-RU" sz="2200" dirty="0"/>
              <a:t>оценивать содержание и форму текста.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i="1" dirty="0" smtClean="0">
                <a:solidFill>
                  <a:srgbClr val="C00000"/>
                </a:solidFill>
              </a:rPr>
              <a:t>Смысловое </a:t>
            </a:r>
            <a:r>
              <a:rPr lang="ru-RU" sz="2200" b="1" i="1" dirty="0">
                <a:solidFill>
                  <a:srgbClr val="C00000"/>
                </a:solidFill>
              </a:rPr>
              <a:t>чтение </a:t>
            </a:r>
            <a:r>
              <a:rPr lang="ru-RU" sz="2200" b="1" i="1" dirty="0" smtClean="0">
                <a:solidFill>
                  <a:srgbClr val="C00000"/>
                </a:solidFill>
              </a:rPr>
              <a:t>- фактор </a:t>
            </a:r>
            <a:r>
              <a:rPr lang="ru-RU" sz="2200" b="1" i="1" dirty="0">
                <a:solidFill>
                  <a:srgbClr val="C00000"/>
                </a:solidFill>
              </a:rPr>
              <a:t>формирования функциональной грамотности </a:t>
            </a:r>
            <a:r>
              <a:rPr lang="ru-RU" sz="2200" b="1" i="1" dirty="0" smtClean="0">
                <a:solidFill>
                  <a:srgbClr val="C00000"/>
                </a:solidFill>
              </a:rPr>
              <a:t>обучающихся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9976" y="5486400"/>
            <a:ext cx="8597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	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895</TotalTime>
  <Words>2861</Words>
  <Application>Microsoft Office PowerPoint</Application>
  <PresentationFormat>Экран (4:3)</PresentationFormat>
  <Paragraphs>250</Paragraphs>
  <Slides>22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Symbol</vt:lpstr>
      <vt:lpstr>Times New Roman</vt:lpstr>
      <vt:lpstr>Trebuchet MS</vt:lpstr>
      <vt:lpstr>Verdana</vt:lpstr>
      <vt:lpstr>Office Theme</vt:lpstr>
      <vt:lpstr>Точечный рисунок</vt:lpstr>
      <vt:lpstr>Слайд think-cell</vt:lpstr>
      <vt:lpstr>Формирование основ читательской грамотности и глобальных компетенций на уроках социально-гуманитарного цикла</vt:lpstr>
      <vt:lpstr>Презентация PowerPoint</vt:lpstr>
      <vt:lpstr>Оценка читательской грамотности (исследование PISA)</vt:lpstr>
      <vt:lpstr>Читательская грамотность</vt:lpstr>
      <vt:lpstr>Презентация PowerPoint</vt:lpstr>
      <vt:lpstr>Пример задания для 5 класса</vt:lpstr>
      <vt:lpstr>Презентация PowerPoint</vt:lpstr>
      <vt:lpstr> Предварительные выводы по результатам апробации. Проблемы и рекомендации </vt:lpstr>
      <vt:lpstr>  Одно из основных межпредметных понятий - читательская компетенция или смысловое чтение.   Смысловое чтение – это такое качество чтения, при котором достигается понимание информационной, смысловой и идейной сторон текста Смысловое чтение как совокупность УУД : - умение находить в тексте требуемую информацию (в соответствии с целями своей деятельности);  - ориентироваться в содержании текста, понимать целостный смысл текста, структурировать текст;  - устанавливать взаимосвязь описанных в тексте событий, явлений, процессов;  - резюмировать главную идею текста;  - преобразовывать текст, «переводя» его в другую модальность, интерпретировать текст (художественный и нехудожественный – учебный, научно-популярный, информационный, текст non-fiction);  - критически оценивать содержание и форму текста.  Смысловое чтение - фактор формирования функциональной грамотности обучающихся</vt:lpstr>
      <vt:lpstr>  Таксономия (классификация) учебных вопросов Б. Блума  Простые (фактические) вопросы. (Что? Кто? Когда?)  Уточняющие вопросы. (Правильно ли я понял, что…? Можно ли сказать, что…?) Объясняющие (интерпретационные) вопросы. (Почему? В чем причина?)  Оценочные вопросы. (В чем отличие? В чем сильные и слабые стороны? Это хорошо или плохо?)  Творческие вопросы. (Что было бы…? Что изменится, если…? Как вы думаете, что произойдет…)  Практические вопросы. (Как сделать так, чтобы…? Как применить в жизни…? Как бы вы поступили…?)  Система вопросов, отражающих уровень познавательной деятельности: знание, понимание, анализ, оценку , синтез и  применение</vt:lpstr>
      <vt:lpstr>– выделение в тексте главных положений, ключевых слов; – аналитическое чтение текста; – разбивка текста на части по смыслу; – составление плана (простого, развернутого); – составление таблиц (сравнительных, хронологических и др.); – подборка примеров, иллюстрирующих главную составляющую текста; – составление схемы, кластера на основе текста; – преобразование цифровой информации, данной в тексте, в график, статистическую таблицу, диаграмму; – на основе анализа нескольких источников воссоздание неполного текста; – сопоставление различных точек зрения; – сопоставление иллюстративного материала с содержанием текста; – составление тезисов; – выбор необходимой информации из текста; – анализ личностного восприятия текста; – поиск информации в различных текстовых источниках (словари, справочники, законодательные акты и пр.); – вывод на основе текста; – оценка информации текста</vt:lpstr>
      <vt:lpstr>Алгоритм выполнения заданий с текстовым источником </vt:lpstr>
      <vt:lpstr>Глобальные компетенции</vt:lpstr>
      <vt:lpstr>Определение глобальной компетентности</vt:lpstr>
      <vt:lpstr>Структура глобальной компетентности</vt:lpstr>
      <vt:lpstr>Овладение глобальной компетентностью выражается в способности</vt:lpstr>
      <vt:lpstr>Презентация PowerPoint</vt:lpstr>
      <vt:lpstr>Метод ПОПС:</vt:lpstr>
      <vt:lpstr>Презентация PowerPoint</vt:lpstr>
      <vt:lpstr>Дидактические материалы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Windows User</cp:lastModifiedBy>
  <cp:revision>135</cp:revision>
  <dcterms:created xsi:type="dcterms:W3CDTF">2016-11-18T14:12:19Z</dcterms:created>
  <dcterms:modified xsi:type="dcterms:W3CDTF">2021-10-21T10:54:21Z</dcterms:modified>
</cp:coreProperties>
</file>