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8" r:id="rId2"/>
    <p:sldId id="290" r:id="rId3"/>
    <p:sldId id="306" r:id="rId4"/>
    <p:sldId id="320" r:id="rId5"/>
    <p:sldId id="259" r:id="rId6"/>
    <p:sldId id="309" r:id="rId7"/>
    <p:sldId id="285" r:id="rId8"/>
    <p:sldId id="295" r:id="rId9"/>
    <p:sldId id="297" r:id="rId10"/>
    <p:sldId id="310" r:id="rId11"/>
    <p:sldId id="311" r:id="rId12"/>
    <p:sldId id="314" r:id="rId13"/>
    <p:sldId id="318" r:id="rId14"/>
    <p:sldId id="313" r:id="rId15"/>
    <p:sldId id="308" r:id="rId16"/>
    <p:sldId id="296" r:id="rId17"/>
    <p:sldId id="315" r:id="rId18"/>
    <p:sldId id="316" r:id="rId19"/>
    <p:sldId id="303" r:id="rId20"/>
    <p:sldId id="302" r:id="rId21"/>
    <p:sldId id="317" r:id="rId22"/>
    <p:sldId id="319" r:id="rId2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7" autoAdjust="0"/>
    <p:restoredTop sz="94660"/>
  </p:normalViewPr>
  <p:slideViewPr>
    <p:cSldViewPr>
      <p:cViewPr>
        <p:scale>
          <a:sx n="70" d="100"/>
          <a:sy n="70" d="100"/>
        </p:scale>
        <p:origin x="-235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9CC77-FA84-4A50-BA82-4225C5F8DE9B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91D23-2F07-4679-9095-51A8E579A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0B2F1A54-3F6B-429D-9637-B438635B5BB0}" type="slidenum">
              <a:rPr lang="ru-RU" altLang="ru-RU" sz="1300" smtClean="0"/>
              <a:pPr>
                <a:defRPr/>
              </a:pPr>
              <a:t>2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8491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1D23-2F07-4679-9095-51A8E579A5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8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6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58DA-AB7E-4255-89C5-8DC93C0A79E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7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C572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26F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C572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C572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199"/>
                </a:moveTo>
                <a:lnTo>
                  <a:pt x="12188952" y="457199"/>
                </a:lnTo>
                <a:lnTo>
                  <a:pt x="12188952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8B2900-2416-4EA7-A933-123122F686B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97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DB2E1-DF64-4649-9160-7045DCC3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039EB6-215C-4721-89E0-1559ED04F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346BA0-63E8-4B4B-A86D-9959D52BF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2024D4-EFC1-41C0-9DD3-0B4279AA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F8C4FA-E52E-41C4-A483-737F04F6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1D2B7A-8363-4184-A8E9-D5FB0A6D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5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B03A7E3-5835-48FD-B330-4A0A3B9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8D3408A-0682-4093-9808-3145A430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C9FEB87-507F-4BCE-858E-761D534C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8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0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58752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97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609600" y="6377940"/>
            <a:ext cx="2804160" cy="276999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3" y="3923368"/>
            <a:ext cx="5133975" cy="952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74"/>
              </a:spcAft>
            </a:pPr>
            <a:r>
              <a:rPr lang="en-US" sz="67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8756"/>
            <a:ext cx="2743200" cy="952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74"/>
              </a:spcAft>
            </a:pPr>
            <a:r>
              <a:rPr lang="ru-RU" sz="67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67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67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val="7272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199"/>
                </a:moveTo>
                <a:lnTo>
                  <a:pt x="12192000" y="457199"/>
                </a:ln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926" y="-2590"/>
            <a:ext cx="10528147" cy="154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C572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2045" y="1831975"/>
            <a:ext cx="10147909" cy="3608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26F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ioco.ru/Contents/Item/Display/2201684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hyperlink" Target="https://www.oecd.org/pisa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mcko.ru/pages/international_studies_quality_education" TargetMode="External"/><Relationship Id="rId2" Type="http://schemas.openxmlformats.org/officeDocument/2006/relationships/hyperlink" Target="https://mcko.ru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hyperlink" Target="https://mcko.ru/pages/monitoring_and_diagnostics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mcko.ru/pages/i_s_q_e_pis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fi.ru/projects/finansy/reyting-finansovoy-gramotnosti-regionov-rossii-2018/" TargetMode="External"/><Relationship Id="rId7" Type="http://schemas.openxmlformats.org/officeDocument/2006/relationships/hyperlink" Target="http://www.cbr.ru/analytics/szpp/fin_literacy/fin_ed_intr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https://nafi.ru/projects/finansy/rezultaty-vtoroy-volny-issledovaniya-urovnya-finansovoy-gramotnosti-rossiyan/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-imc.ru/wp-content/uploads/2020/02/10120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hyperlink" Target="https://rikc.by/ru/PISA/5-ex__pisa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%D0%BF%D1%80%D0%B8%D0%BC%D0%B5%D1%80%D1%8B-%D0%B7%D0%B0%D0%B4%D0%B0%D1%87-pis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finansovaya-gramotnos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0;&#1092;&#1080;&#1085;&#1072;&#1085;&#1089;&#1099;.&#1088;&#1092;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fincult.info/teaching/uchebno-metodicheskiy-komplekc-vvedenie-v-finansovuyu-gramotnost-dlya-nachalnoy-shkoly/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hyperlink" Target="https://fincult.info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hyperlink" Target="https://fincult.info/teaching/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1378423"/>
            <a:chOff x="0" y="0"/>
            <a:chExt cx="12192000" cy="1378423"/>
          </a:xfrm>
          <a:solidFill>
            <a:srgbClr val="0070C0"/>
          </a:solidFill>
        </p:grpSpPr>
        <p:sp>
          <p:nvSpPr>
            <p:cNvPr id="9" name="Прямоугольник: усеченные противолежащие углы 8">
              <a:extLst>
                <a:ext uri="{FF2B5EF4-FFF2-40B4-BE49-F238E27FC236}">
                  <a16:creationId xmlns:a16="http://schemas.microsoft.com/office/drawing/2014/main" xmlns="" id="{9C92BB49-28C1-49C2-97A9-619B0336BBF0}"/>
                </a:ext>
              </a:extLst>
            </p:cNvPr>
            <p:cNvSpPr/>
            <p:nvPr/>
          </p:nvSpPr>
          <p:spPr>
            <a:xfrm>
              <a:off x="0" y="0"/>
              <a:ext cx="12192000" cy="1378423"/>
            </a:xfrm>
            <a:prstGeom prst="snip2Diag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80000" algn="ctr">
                <a:lnSpc>
                  <a:spcPts val="2600"/>
                </a:lnSpc>
              </a:pPr>
              <a:r>
                <a:rPr lang="ru-RU" sz="2400" b="1" dirty="0"/>
                <a:t>ГБОУ ДПО РК «КРЫМСКИЙ РЕСПУБЛИКАНСКИЙ ИНСТИТУТ ПОСТДИПЛОМНОГО ПЕДАГОГИЧЕСКОГО ОБРАЗОВАНИЯ»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A86FE8C-E408-481B-8DB8-D8D130F34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30" y="76882"/>
              <a:ext cx="1784080" cy="1114355"/>
            </a:xfrm>
            <a:prstGeom prst="rect">
              <a:avLst/>
            </a:prstGeom>
            <a:grpFill/>
          </p:spPr>
        </p:pic>
      </p:grpSp>
      <p:sp>
        <p:nvSpPr>
          <p:cNvPr id="6" name="Прямоугольник 5"/>
          <p:cNvSpPr/>
          <p:nvPr/>
        </p:nvSpPr>
        <p:spPr>
          <a:xfrm>
            <a:off x="1524000" y="1676400"/>
            <a:ext cx="9877206" cy="872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200" dirty="0">
                <a:solidFill>
                  <a:srgbClr val="002060"/>
                </a:solidFill>
              </a:rPr>
              <a:t>Финансовая грамотность как компонент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функциональной </a:t>
            </a:r>
            <a:r>
              <a:rPr lang="ru-RU" sz="3200" dirty="0">
                <a:solidFill>
                  <a:srgbClr val="002060"/>
                </a:solidFill>
              </a:rPr>
              <a:t>грамотности</a:t>
            </a:r>
            <a:endParaRPr lang="ru-RU" sz="3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5B285D1-E94F-4D4F-9F65-E78A29472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92365"/>
              </p:ext>
            </p:extLst>
          </p:nvPr>
        </p:nvGraphicFramePr>
        <p:xfrm>
          <a:off x="685800" y="2971800"/>
          <a:ext cx="11049000" cy="382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33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функциональной грамотности школьников (в контексте международного сопоставительного исследования качества образования PISA)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354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слушателей:</a:t>
                      </a: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методистов (специалистов) муниципальных методических служб, курирующих преподавание химии, биологии, географии, физики, истории</a:t>
                      </a:r>
                      <a:r>
                        <a:rPr lang="ru-RU" sz="1800" i="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80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уководителей методических объединений, учителей химии, биологии, географии, физики, истории</a:t>
                      </a:r>
                      <a:endParaRPr lang="ru-RU" sz="1800" i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41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проведения:</a:t>
                      </a: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октября 2021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891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проведения: </a:t>
                      </a: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Симферополь, ГБОУ ДПО РК КРИППО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eaLnBrk="0" hangingPunct="0"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Докладчик</a:t>
                      </a: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Рогатенюк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Элана Владимировна, </a:t>
                      </a:r>
                    </a:p>
                    <a:p>
                      <a:pPr algn="r" eaLnBrk="0" hangingPunct="0"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центром финансовой грамотности,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eaLnBrk="0" hangingPunct="0">
                        <a:defRPr/>
                      </a:pPr>
                      <a:r>
                        <a:rPr kumimoji="1" lang="ru-RU" alt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</a:t>
                      </a:r>
                      <a:r>
                        <a:rPr kumimoji="1" lang="ru-RU" altLang="ru-RU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экономических наук</a:t>
                      </a:r>
                      <a:r>
                        <a:rPr kumimoji="1" lang="ru-RU" alt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доцент</a:t>
                      </a:r>
                      <a:endParaRPr kumimoji="1" lang="ru-RU" alt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6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2"/>
    </mc:Choice>
    <mc:Fallback xmlns="">
      <p:transition spd="slow" advTm="51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72969"/>
              </p:ext>
            </p:extLst>
          </p:nvPr>
        </p:nvGraphicFramePr>
        <p:xfrm>
          <a:off x="36394" y="609601"/>
          <a:ext cx="12115800" cy="624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8177"/>
                <a:gridCol w="3990601"/>
                <a:gridCol w="1974782"/>
                <a:gridCol w="4262240"/>
              </a:tblGrid>
              <a:tr h="262902"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А. Выживание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611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А1. Азбука финансов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читать (финансовую информацию);</a:t>
                      </a: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считать (счет, арифметические действия);</a:t>
                      </a: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о том, что такое деньги (сущность, функции, виды)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А2. Элементарная финансовая грамотность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осуществлять рассчетно-кассовые операции;</a:t>
                      </a: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защищаться от финансовых мошенников (фальшивомонетчиков, АТМ);</a:t>
                      </a: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искоренить финансовые пороки (жадность, незаконные доходы, неумеренные траты, азартные игры)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</a:tr>
              <a:tr h="262902"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В. Самостоятельность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741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В1. Начала финансовой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самостоятель-ности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осуществлять личное и семейное финансовое планирование и управление текущим капиталом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В2. Финансовая независимость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осуществлять планирование и управление резервным капиталом;</a:t>
                      </a: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базовыми финансовыми инструментами – депозитом и кредитом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</a:tr>
              <a:tr h="262902"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С. Свобода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16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С1. Финансовая уверенность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начала управления инвестиционным капиталом;</a:t>
                      </a: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фундаментальными инструментами – страхованием и пенсией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С2. Экспертный уровень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уверенное инвестирование;</a:t>
                      </a: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собственный бизнес;</a:t>
                      </a: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524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компетентность в налогах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3" marR="40113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71600" y="76200"/>
            <a:ext cx="9829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 – Уровни финансовой грамотности в исследовании PISA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498422"/>
              </p:ext>
            </p:extLst>
          </p:nvPr>
        </p:nvGraphicFramePr>
        <p:xfrm>
          <a:off x="0" y="32980"/>
          <a:ext cx="12192000" cy="68250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92000"/>
              </a:tblGrid>
              <a:tr h="435405">
                <a:tc>
                  <a:txBody>
                    <a:bodyPr/>
                    <a:lstStyle/>
                    <a:p>
                      <a:pPr marL="152400" marR="14097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уровни финансовой грамотности PISA</a:t>
                      </a:r>
                    </a:p>
                    <a:p>
                      <a:pPr marL="152400" marR="14097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(границы уровней, процент учащихся, которые могут выполнить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данного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уровня)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3310">
                <a:tc>
                  <a:txBody>
                    <a:bodyPr/>
                    <a:lstStyle/>
                    <a:p>
                      <a:pPr marL="148590" marR="14351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5 (625 баллов и выше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8514">
                <a:tc>
                  <a:txBody>
                    <a:bodyPr/>
                    <a:lstStyle/>
                    <a:p>
                      <a:pPr marL="69850" marR="59055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могут продемонстрировать понимание широкого спектра финансовых терминов и понятий в контекстах, имеющих отношение к собственной жизни в долгосрочной перспективе. Они могут анализировать сложные финансовые продукты и учитывать особенности финансовых документов, которые являются существенными, но не очевидными (например, операционные издержки). Они могут работать с высоким уровнем точности, решать нестандартные финансовые проблемы, описывать возможные результаты финансовых решений, показывая понимание более широкой финансовой области (например, налога на прибыль).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665">
                <a:tc>
                  <a:txBody>
                    <a:bodyPr/>
                    <a:lstStyle/>
                    <a:p>
                      <a:pPr marL="1972945" marR="1714500" indent="-24130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4 (550 баллов – ниже 625 баллов) 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8514">
                <a:tc>
                  <a:txBody>
                    <a:bodyPr/>
                    <a:lstStyle/>
                    <a:p>
                      <a:pPr marL="69850" marR="55245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могут продемонстрировать понимание несколько меньшего числа финансовых понятий и терминов, а также </a:t>
                      </a:r>
                      <a:r>
                        <a:rPr lang="ru-RU" sz="15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контекстов, которых они будут касаться по мере взросления (например, управление банковским счетом). Они </a:t>
                      </a:r>
                      <a:r>
                        <a:rPr lang="ru-RU" sz="15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 и оценивать ряд детализированных финансовых документов (например, банковские выписки) и объяснять назначение </a:t>
                      </a:r>
                      <a:r>
                        <a:rPr lang="ru-RU" sz="1500" b="0" spc="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совсем простых финансовых продуктов. Они </a:t>
                      </a:r>
                      <a:r>
                        <a:rPr lang="ru-RU" sz="15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принимать финансовые решения с учетом долгосрочных последствий (например, зависимость издержек </a:t>
                      </a:r>
                      <a:r>
                        <a:rPr lang="ru-RU" sz="15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погашения кредита). Они </a:t>
                      </a:r>
                      <a:r>
                        <a:rPr lang="ru-RU" sz="15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решать повседневные проблемы в непростых финансовых</a:t>
                      </a:r>
                      <a:r>
                        <a:rPr lang="ru-RU" sz="15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контекстах.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6404">
                <a:tc>
                  <a:txBody>
                    <a:bodyPr/>
                    <a:lstStyle/>
                    <a:p>
                      <a:pPr marL="1969770" marR="1711325" indent="-24130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3 (475 баллов – ниже 550 баллов) 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8514">
                <a:tc>
                  <a:txBody>
                    <a:bodyPr/>
                    <a:lstStyle/>
                    <a:p>
                      <a:pPr marL="69850" marR="56515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могут продемонстрировать понимание часто используемых финансовых понятий, терминов и продуктов в ситуациях, которые имеют отношение к ним. Они начинают учитывать последствия финансовых решений, могут разработать простые финансовые планы в знакомых ситуациях. Они могут дать простую интерпретацию ряда финансовых документов и применить целый ряд основных действий с числами, в том числе вычисление процентов. Они могут выбрать действия с числами, необходимые для решения обыденных проблем в относительно типичных контекстах финансовой грамотности (например, расчеты бюджета).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665">
                <a:tc>
                  <a:txBody>
                    <a:bodyPr/>
                    <a:lstStyle/>
                    <a:p>
                      <a:pPr marL="1969770" marR="1292860" indent="-65913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2 – пороговый (400 баллов – ниже 475 баллов) 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8514">
                <a:tc>
                  <a:txBody>
                    <a:bodyPr/>
                    <a:lstStyle/>
                    <a:p>
                      <a:pPr marL="69850" marR="56515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начинают применять знания основных финансовых продуктов и часто используемых финансовых терминов и понятий. Они могут использовать информацию при принятии финансовых решений в ситуациях, непосредственно их касающихся. Они осознают ценность простого бюджета и интерпретируют характерные особенности повседневных финансовых документов; могут при- менять простые действия с числами (в том числе деление) для ответа на вопросы, касающиеся финансовых проблем. Они показывают понимание связи между различными финансовыми элемента- ми (например, числом продуктов потребления и расходами на них).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7703">
                <a:tc>
                  <a:txBody>
                    <a:bodyPr/>
                    <a:lstStyle/>
                    <a:p>
                      <a:pPr marL="152400" marR="14097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1 (326 баллов и ниже 400 баллов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70811">
                <a:tc>
                  <a:txBody>
                    <a:bodyPr/>
                    <a:lstStyle/>
                    <a:p>
                      <a:pPr marL="69850" marR="53975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могут выявить основные финансовые продукты и ситуации, интерпретировать информацию, касающуюся основных финансовых понятий. Они понимают отличие потребностей от же- ланий и принимают простые решения по поводу повседневных расходов. Они распознают назначение повседневных финансовых документов (таких как счет) и применяют основные числовые операции (сложение, вычитание или умножение) в финансовых ситуациях, в которых они, вероятно, имеют личный опыт.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8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4980059"/>
            <a:ext cx="54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оценки качества образования (ФИОКО)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fioco.ru/Contents/Item/Display/2201684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2600" y="54156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</a:t>
            </a:r>
            <a:r>
              <a:rPr lang="en-US" sz="2400" b="1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ru-RU" sz="2400" b="1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</a:t>
            </a:r>
            <a:endParaRPr lang="ru-RU" sz="2400" b="1" dirty="0">
              <a:solidFill>
                <a:srgbClr val="3C42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3400"/>
            <a:ext cx="7183239" cy="4038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06148" y="1486663"/>
            <a:ext cx="47603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экономического сотрудничества и развития (ОЭСР)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https://www.oecd.org/pisa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360" y="3048000"/>
            <a:ext cx="677664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7828" y="2908082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2"/>
              </a:rPr>
              <a:t>https://mcko.ru</a:t>
            </a:r>
            <a:r>
              <a:rPr lang="ru-RU" b="1" dirty="0" smtClean="0">
                <a:hlinkClick r:id="rId2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285779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371" y="50512"/>
            <a:ext cx="5333005" cy="2794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47225" y="2908082"/>
            <a:ext cx="5235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5"/>
              </a:rPr>
              <a:t>https://</a:t>
            </a:r>
            <a:r>
              <a:rPr lang="ru-RU" b="1" dirty="0" smtClean="0">
                <a:hlinkClick r:id="rId5"/>
              </a:rPr>
              <a:t>mcko.ru/pages/monitoring_and_diagnostics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03368"/>
            <a:ext cx="5105400" cy="26926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650" y="6115692"/>
            <a:ext cx="502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hlinkClick r:id="rId7"/>
              </a:rPr>
              <a:t>https://</a:t>
            </a:r>
            <a:r>
              <a:rPr lang="ru-RU" b="1" dirty="0" smtClean="0">
                <a:hlinkClick r:id="rId7"/>
              </a:rPr>
              <a:t>mcko.ru/pages/international_studies_quality_education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792" y="3362646"/>
            <a:ext cx="5087408" cy="26571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85179" y="6168026"/>
            <a:ext cx="375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9"/>
              </a:rPr>
              <a:t>https://</a:t>
            </a:r>
            <a:r>
              <a:rPr lang="ru-RU" b="1" dirty="0" smtClean="0">
                <a:hlinkClick r:id="rId9"/>
              </a:rPr>
              <a:t>mcko.ru/pages/i_s_q_e_pisa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07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28447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уровня финансовой грамотности россиян</a:t>
            </a:r>
            <a:endParaRPr lang="ru-RU" sz="2400" b="1" dirty="0">
              <a:solidFill>
                <a:srgbClr val="3C42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41095"/>
            <a:ext cx="4602345" cy="25875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9155" y="312865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2018 год </a:t>
            </a:r>
            <a:r>
              <a:rPr lang="en-US" dirty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https://nafi.ru/projects/finansy/reyting-finansovoy-gramotnosti-regionov-rossii-2018</a:t>
            </a:r>
            <a:r>
              <a:rPr lang="en-US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C42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41095"/>
            <a:ext cx="4572000" cy="2570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15200" y="317279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2019 год</a:t>
            </a:r>
          </a:p>
          <a:p>
            <a:pPr algn="ctr" fontAlgn="base"/>
            <a:r>
              <a:rPr lang="en-US" dirty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https://nafi.ru/projects/finansy/rezultaty-vtoroy-volny-issledovaniya-urovnya-finansovoy-gramotnosti-rossiyan</a:t>
            </a:r>
            <a:r>
              <a:rPr lang="en-US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C42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4373124"/>
            <a:ext cx="4191000" cy="23562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34200" y="5089602"/>
            <a:ext cx="4182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://www.cbr.ru/analytics/szpp/fin_literacy/fin_ed_intro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990600"/>
            <a:ext cx="11811000" cy="58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9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этапы проведения мониторинга функциональной грамотности на период 2019-2024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годы: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учебно-методических материалов для формирования и оценки функциональной грамотности обучающихся 5-х—9-х классов (2019-2020 годы, 5 и 7 классы в 2019 году);</a:t>
            </a:r>
          </a:p>
          <a:p>
            <a:pPr marL="342900" indent="-342900" algn="just" fontAlgn="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учебно-методических материалов в 5-х—9-х классах (2019-2020 годы, 5 и 7 классы в 2019 году);</a:t>
            </a:r>
          </a:p>
          <a:p>
            <a:pPr marL="342900" indent="-342900" algn="just" fontAlgn="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с охватом до 25% образовательных организаций (2020 год);</a:t>
            </a:r>
          </a:p>
          <a:p>
            <a:pPr marL="342900" indent="-342900" algn="just" fontAlgn="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обсуждение результатов мониторинга в 5-х—9-х классах (2020-2024 годы);</a:t>
            </a:r>
          </a:p>
          <a:p>
            <a:pPr marL="342900" indent="-342900" algn="just" fontAlgn="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мониторинга в 5-х—9-х классах с максимальным охватом образовательных организаций (2020-2024 годы);</a:t>
            </a:r>
          </a:p>
          <a:p>
            <a:pPr marL="342900" indent="-342900" algn="just" fontAlgn="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педагогических кадров на всех этапах мониторинга (2019-2024 годы).</a:t>
            </a:r>
          </a:p>
          <a:p>
            <a:pPr algn="just" fontAlgn="t">
              <a:lnSpc>
                <a:spcPct val="90000"/>
              </a:lnSpc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>
              <a:lnSpc>
                <a:spcPct val="9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эффективности проведения мониторинга формирования функциональной грамотности в проекте реализуются следующие механизмы:</a:t>
            </a:r>
          </a:p>
          <a:p>
            <a:pPr marL="342900" indent="-342900" algn="just" fontAlgn="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регионов и образовательных организаций («мягкий мониторинг»);</a:t>
            </a:r>
          </a:p>
          <a:p>
            <a:pPr marL="342900" indent="-342900" algn="just" fontAlgn="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для разных групп пользователей;</a:t>
            </a:r>
          </a:p>
          <a:p>
            <a:pPr marL="342900" indent="-342900" algn="just" fontAlgn="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обсуждение;</a:t>
            </a:r>
          </a:p>
          <a:p>
            <a:pPr marL="342900" indent="-342900" algn="just" fontAlgn="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проведения мониторинга и использования его результатов;</a:t>
            </a:r>
          </a:p>
          <a:p>
            <a:pPr marL="342900" indent="-342900" algn="just" fontAlgn="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 на всех этапах мониторинга и использования его результатов (компьютерный формат материалов и процедур мониторинга)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65"/>
            <a:ext cx="122188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Специфика заданий, направленных на оценивание финансовой грамотности исследования PISA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1D58065-29F8-4E41-B707-79C06DB2CBAB}"/>
              </a:ext>
            </a:extLst>
          </p:cNvPr>
          <p:cNvSpPr txBox="1">
            <a:spLocks/>
          </p:cNvSpPr>
          <p:nvPr/>
        </p:nvSpPr>
        <p:spPr>
          <a:xfrm>
            <a:off x="409620" y="-224214"/>
            <a:ext cx="11372761" cy="1236493"/>
          </a:xfrm>
          <a:prstGeom prst="rect">
            <a:avLst/>
          </a:prstGeom>
        </p:spPr>
        <p:txBody>
          <a:bodyPr vert="horz" lIns="99764" tIns="49881" rIns="99764" bIns="49881" rtlCol="0" anchor="ctr">
            <a:noAutofit/>
          </a:bodyPr>
          <a:lstStyle>
            <a:lvl1pPr algn="ctr" defTabSz="1042203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829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2B22462-0B28-F140-A743-1DE0BCA800A4}"/>
              </a:ext>
            </a:extLst>
          </p:cNvPr>
          <p:cNvSpPr/>
          <p:nvPr/>
        </p:nvSpPr>
        <p:spPr>
          <a:xfrm>
            <a:off x="13447" y="26782"/>
            <a:ext cx="1219200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23AE8B"/>
              </a:buClr>
              <a:defRPr/>
            </a:pPr>
            <a:r>
              <a:rPr lang="ru-RU" sz="2000" b="1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разного уровня сложности </a:t>
            </a:r>
            <a:r>
              <a:rPr lang="ru-RU" sz="20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уровня финансовой грамотности</a:t>
            </a:r>
            <a:r>
              <a:rPr lang="ru-RU" sz="20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sz="20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выявление </a:t>
            </a: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информации,  представленной в разной форме, в явном и неявном виде, с разным составом элементов и по-разному выраженными связями между </a:t>
            </a: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ними;</a:t>
            </a:r>
            <a:endParaRPr lang="ru-RU" sz="2000" dirty="0"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понимание назначения различных финансовых продуктов, выбор наиболее предпочтительных в конкретной </a:t>
            </a: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ситуации;</a:t>
            </a:r>
            <a:endParaRPr lang="ru-RU" sz="2000" dirty="0"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применение знаний для решения финансовых вопросов: от типичных, знакомых, обыденных до малознакомых, незнакомых и нестандартных; от насущных контекстов до тех, которых будут касаться по мере </a:t>
            </a: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взросления;</a:t>
            </a:r>
            <a:endParaRPr lang="ru-RU" sz="2000" dirty="0"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учёт последствий финансовых решений (от позитивных к негативным, от краткосрочных к долгосрочным</a:t>
            </a: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арифметические действия с числами (от простых к более сложным</a:t>
            </a: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8" y="2828292"/>
            <a:ext cx="12192000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000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по финансовой грамотности </a:t>
            </a:r>
            <a:r>
              <a:rPr lang="en-US" sz="2000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  <a:r>
              <a:rPr lang="ru-RU" sz="2000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имеют следующие особенности: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Clr>
                <a:srgbClr val="23AE8B"/>
              </a:buClr>
              <a:buFont typeface="Wingdings" panose="05000000000000000000" pitchFamily="2" charset="2"/>
              <a:buChar char="ü"/>
              <a:tabLst>
                <a:tab pos="2286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каждом из заданий описываются жизненная ситуация, как правило, близкая и понятная учащемуся</a:t>
            </a: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Clr>
                <a:srgbClr val="23AE8B"/>
              </a:buClr>
              <a:buFont typeface="Wingdings" panose="05000000000000000000" pitchFamily="2" charset="2"/>
              <a:buChar char="ü"/>
              <a:tabLst>
                <a:tab pos="2286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каждое </a:t>
            </a: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задание содержит задачу, решаемую с помощью имеющихся </a:t>
            </a: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знаний;</a:t>
            </a:r>
            <a:endParaRPr lang="ru-RU" sz="2000" dirty="0"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Clr>
                <a:srgbClr val="23AE8B"/>
              </a:buClr>
              <a:buFont typeface="Wingdings" panose="05000000000000000000" pitchFamily="2" charset="2"/>
              <a:buChar char="ü"/>
              <a:tabLst>
                <a:tab pos="2286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контекст </a:t>
            </a: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заданий близок к ситуациям, возникающим в повседневной </a:t>
            </a: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жизни;</a:t>
            </a:r>
            <a:endParaRPr lang="ru-RU" sz="2000" dirty="0"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Clr>
                <a:srgbClr val="23AE8B"/>
              </a:buClr>
              <a:buFont typeface="Wingdings" panose="05000000000000000000" pitchFamily="2" charset="2"/>
              <a:buChar char="ü"/>
              <a:tabLst>
                <a:tab pos="2286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ситуация </a:t>
            </a: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требует осознанного выбора модели </a:t>
            </a: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поведения;</a:t>
            </a:r>
            <a:endParaRPr lang="ru-RU" sz="2000" dirty="0"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Clr>
                <a:srgbClr val="23AE8B"/>
              </a:buClr>
              <a:buFont typeface="Wingdings" panose="05000000000000000000" pitchFamily="2" charset="2"/>
              <a:buChar char="ü"/>
              <a:tabLst>
                <a:tab pos="2286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вопросы </a:t>
            </a: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изложены простым, ясным языком и, как правило, </a:t>
            </a: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немногословны;</a:t>
            </a:r>
            <a:endParaRPr lang="ru-RU" sz="2000" dirty="0"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информация </a:t>
            </a: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предъявляется в текстовой и нетекстовой форме (таблицы, простые столбчатые диаграммы, рекламные объявления, выписки с банковских счетов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76" y="5103674"/>
            <a:ext cx="12160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Функциональная грамотность проявляется в решении проблемных задач, выходящих за пределы учебных ситуаций, не похожих на те задачи, в ходе которых приобретались и отрабатывались знания и умения. </a:t>
            </a:r>
            <a:r>
              <a:rPr lang="ru-RU" sz="2000" dirty="0" smtClean="0">
                <a:latin typeface="Times New Roman" panose="02020603050405020304" pitchFamily="18" charset="0"/>
              </a:rPr>
              <a:t>Чтобы </a:t>
            </a:r>
            <a:r>
              <a:rPr lang="ru-RU" sz="2000" dirty="0">
                <a:latin typeface="Times New Roman" panose="02020603050405020304" pitchFamily="18" charset="0"/>
              </a:rPr>
              <a:t>оценить уровень функциональной грамотности учеников, учителю нужно дать им нетипичные задания, в которых предлагается рассмотреть некоторые проблемы из реальной жизни, и в которых использован внеучебный контекст. То есть учитель должен иметь инструменты, с помощью которых он сможет не только оценивать, но и формировать функциональную грамотность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8090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9"/>
            <a:ext cx="6754392" cy="37974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36195" y="609600"/>
            <a:ext cx="541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открытых заданий PISA по читательской, математической, естественнонаучной, финансовой грамотности и заданий по совместному решению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center-imc.ru/wp-content/uploads/2020/02/10120.pdf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710989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финансовая грамотность (спецификация и образцы заданий) </a:t>
            </a:r>
            <a:endParaRPr lang="en-US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https://rikc.by/ru/PISA/5-ex__pisa.pdf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431" y="3048000"/>
            <a:ext cx="6748158" cy="37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9" y="304800"/>
            <a:ext cx="8256389" cy="46419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0" y="5029200"/>
            <a:ext cx="87897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открытых заданий </a:t>
            </a:r>
            <a:r>
              <a:rPr lang="en-US" sz="2000" b="1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000" b="1" dirty="0" smtClean="0">
                <a:solidFill>
                  <a:srgbClr val="3C42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Федеральный институт оценки качества образования (ФИОКО)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https://fioco.ru/%D0%BF%D1%80%D0%B8%D0%BC%D0%B5%D1%80%D1%8B-%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D0%B7%D0%B0%D0%B4%D0%B0%D1%87-pisa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84540" y="1779980"/>
            <a:ext cx="11049000" cy="3063437"/>
            <a:chOff x="772449" y="1044708"/>
            <a:chExt cx="10593350" cy="30634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16" y="2141286"/>
              <a:ext cx="1017765" cy="1080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" y="1250119"/>
              <a:ext cx="1017765" cy="133402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4448" y="1450429"/>
              <a:ext cx="1017763" cy="140323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250" y="2279345"/>
              <a:ext cx="1017763" cy="128762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429" y="1522602"/>
              <a:ext cx="1017765" cy="141132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790" y="1495898"/>
              <a:ext cx="1017765" cy="132998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399" y="1270353"/>
              <a:ext cx="1017763" cy="128904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097" y="1502139"/>
              <a:ext cx="1017763" cy="1355275"/>
            </a:xfrm>
            <a:prstGeom prst="rect">
              <a:avLst/>
            </a:prstGeom>
          </p:spPr>
        </p:pic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772449" y="3256809"/>
              <a:ext cx="1676831" cy="483474"/>
            </a:xfrm>
            <a:prstGeom prst="rect">
              <a:avLst/>
            </a:prstGeom>
          </p:spPr>
          <p:txBody>
            <a:bodyPr vert="horz" lIns="77794" tIns="38897" rIns="77794" bIns="38897" rtlCol="0" anchor="ctr">
              <a:noAutofit/>
            </a:bodyPr>
            <a:lstStyle>
              <a:lvl1pPr algn="l" defTabSz="104038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Читательская грамотность</a:t>
              </a:r>
            </a:p>
          </p:txBody>
        </p:sp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2586910" y="3698243"/>
              <a:ext cx="2061548" cy="409902"/>
            </a:xfrm>
            <a:prstGeom prst="rect">
              <a:avLst/>
            </a:prstGeom>
          </p:spPr>
          <p:txBody>
            <a:bodyPr vert="horz" lIns="77794" tIns="38897" rIns="77794" bIns="38897" rtlCol="0" anchor="ctr">
              <a:noAutofit/>
            </a:bodyPr>
            <a:lstStyle>
              <a:lvl1pPr algn="l" defTabSz="104038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ru-RU" sz="1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Математическая грамотность</a:t>
              </a:r>
            </a:p>
          </p:txBody>
        </p:sp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4395308" y="3246298"/>
              <a:ext cx="2483825" cy="725214"/>
            </a:xfrm>
            <a:prstGeom prst="rect">
              <a:avLst/>
            </a:prstGeom>
          </p:spPr>
          <p:txBody>
            <a:bodyPr vert="horz" lIns="77794" tIns="38897" rIns="77794" bIns="38897" rtlCol="0" anchor="ctr">
              <a:noAutofit/>
            </a:bodyPr>
            <a:lstStyle>
              <a:lvl1pPr algn="l" defTabSz="104038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Естественнонаучная грамотность</a:t>
              </a:r>
            </a:p>
          </p:txBody>
        </p:sp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6759485" y="3146678"/>
              <a:ext cx="1662304" cy="334916"/>
            </a:xfrm>
            <a:prstGeom prst="rect">
              <a:avLst/>
            </a:prstGeom>
          </p:spPr>
          <p:txBody>
            <a:bodyPr vert="horz" lIns="77794" tIns="38897" rIns="77794" bIns="38897" rtlCol="0" anchor="ctr">
              <a:noAutofit/>
            </a:bodyPr>
            <a:lstStyle>
              <a:lvl1pPr algn="l" defTabSz="104038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ru-RU" sz="1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Финансовая грамотность</a:t>
              </a:r>
            </a:p>
          </p:txBody>
        </p:sp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8129072" y="2973029"/>
              <a:ext cx="1669131" cy="609600"/>
            </a:xfrm>
            <a:prstGeom prst="rect">
              <a:avLst/>
            </a:prstGeom>
          </p:spPr>
          <p:txBody>
            <a:bodyPr vert="horz" lIns="77794" tIns="38897" rIns="77794" bIns="38897" rtlCol="0" anchor="ctr">
              <a:noAutofit/>
            </a:bodyPr>
            <a:lstStyle>
              <a:lvl1pPr algn="l" defTabSz="104038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Глобальные компетенции</a:t>
              </a:r>
            </a:p>
          </p:txBody>
        </p:sp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9798203" y="3094958"/>
              <a:ext cx="1567596" cy="372042"/>
            </a:xfrm>
            <a:prstGeom prst="rect">
              <a:avLst/>
            </a:prstGeom>
          </p:spPr>
          <p:txBody>
            <a:bodyPr vert="horz" lIns="77794" tIns="38897" rIns="77794" bIns="38897" rtlCol="0" anchor="ctr">
              <a:noAutofit/>
            </a:bodyPr>
            <a:lstStyle>
              <a:lvl1pPr algn="l" defTabSz="104038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ru-RU" sz="1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Креативное мышление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643064" y="1044708"/>
              <a:ext cx="1709573" cy="30088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542" tIns="36771" rIns="73542" bIns="36771"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SzPct val="55000"/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3071" y="941750"/>
            <a:ext cx="11122540" cy="642373"/>
          </a:xfrm>
          <a:prstGeom prst="rect">
            <a:avLst/>
          </a:prstGeom>
        </p:spPr>
        <p:txBody>
          <a:bodyPr wrap="square" lIns="87519" tIns="43760" rIns="87519" bIns="4376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функциональную грамотность: 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«Функциональная грамотность. Учимся для жизни» проект ИСРО РАО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6225" y="1293512"/>
            <a:ext cx="2850810" cy="324066"/>
          </a:xfrm>
          <a:prstGeom prst="rect">
            <a:avLst/>
          </a:prstGeom>
        </p:spPr>
        <p:txBody>
          <a:bodyPr wrap="square" lIns="87519" tIns="43760" rIns="87519" bIns="43760">
            <a:spAutoFit/>
          </a:bodyPr>
          <a:lstStyle/>
          <a:p>
            <a:pPr defTabSz="777931">
              <a:defRPr/>
            </a:pPr>
            <a:endParaRPr lang="ru-RU" sz="1532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04800" y="5005820"/>
            <a:ext cx="11730145" cy="172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639" tIns="32820" rIns="65639" bIns="328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lnSpc>
                <a:spcPct val="90000"/>
              </a:lnSpc>
              <a:spcBef>
                <a:spcPct val="0"/>
              </a:spcBef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направлено на формирование умения применять в жизни знания, полученные в школе</a:t>
            </a:r>
          </a:p>
          <a:p>
            <a:pPr marL="342900" indent="-342900" algn="just" fontAlgn="base">
              <a:lnSpc>
                <a:spcPct val="90000"/>
              </a:lnSpc>
              <a:spcBef>
                <a:spcPct val="0"/>
              </a:spcBef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предлагает обучающие и тренировочные задания, основанные на реальных жизненных ситуациях</a:t>
            </a:r>
          </a:p>
          <a:p>
            <a:pPr marL="342900" indent="-342900" algn="just" fontAlgn="base">
              <a:lnSpc>
                <a:spcPct val="90000"/>
              </a:lnSpc>
              <a:spcBef>
                <a:spcPct val="0"/>
              </a:spcBef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рассчитано на обучающихся 10—15 лет </a:t>
            </a:r>
          </a:p>
          <a:p>
            <a:pPr marL="342900" indent="-342900" algn="just" fontAlgn="base">
              <a:lnSpc>
                <a:spcPct val="90000"/>
              </a:lnSpc>
              <a:spcBef>
                <a:spcPct val="0"/>
              </a:spcBef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содержит развернутые описания особенностей оценки заданий и рекомендации по их использованию </a:t>
            </a:r>
          </a:p>
          <a:p>
            <a:pPr marL="342900" indent="-342900" algn="just" fontAlgn="base">
              <a:lnSpc>
                <a:spcPct val="90000"/>
              </a:lnSpc>
              <a:spcBef>
                <a:spcPct val="0"/>
              </a:spcBef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содержит комплекс задач для самостоятельного или коллективного выполнения</a:t>
            </a:r>
          </a:p>
          <a:p>
            <a:pPr marL="342900" indent="-342900" algn="just" fontAlgn="base">
              <a:lnSpc>
                <a:spcPct val="90000"/>
              </a:lnSpc>
              <a:spcBef>
                <a:spcPct val="0"/>
              </a:spcBef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приводятся комментарии, предполагаемые ответы и критерии оценивания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894" y="0"/>
            <a:ext cx="12165106" cy="794605"/>
          </a:xfrm>
          <a:prstGeom prst="rect">
            <a:avLst/>
          </a:prstGeom>
        </p:spPr>
        <p:txBody>
          <a:bodyPr wrap="square" lIns="104169" tIns="52084" rIns="104169" bIns="52084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Учебные материалы, разработанные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 международн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522867" y="1524000"/>
            <a:ext cx="6105816" cy="41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58775" indent="-171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Финансовая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как компонент функциональной грамотности 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оценке сформированности финансовой грамотности как составляющей функциональной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заданий, направленных на оценивание финансовой грамотности исследования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разработанные на основе методологии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исследования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Прямоугольник 5"/>
          <p:cNvSpPr>
            <a:spLocks noChangeArrowheads="1"/>
          </p:cNvSpPr>
          <p:nvPr/>
        </p:nvSpPr>
        <p:spPr bwMode="auto">
          <a:xfrm>
            <a:off x="228600" y="685800"/>
            <a:ext cx="6102351" cy="5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9875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1873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9875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9875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9875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9875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9875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9875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9875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9875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lvl="1"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вопросы рассмотрим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7 эффективных способов отбить у ребёнка желание учитьс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83" y="1524000"/>
            <a:ext cx="5331941" cy="37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2634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90"/>
            <a:ext cx="9869944" cy="532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713" y="5617512"/>
            <a:ext cx="6101687" cy="9144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ИСРО РАО: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skiv.instrao.ru/bank-zadaniy/finansovaya-gramotnost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827" y="1447801"/>
            <a:ext cx="691217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064222"/>
            <a:ext cx="5507378" cy="30963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39000" y="4343916"/>
            <a:ext cx="3898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https://xn--80apaohbc3aw9e.xn--p1ai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4" r="13672" b="20112"/>
          <a:stretch/>
        </p:blipFill>
        <p:spPr bwMode="auto">
          <a:xfrm>
            <a:off x="280708" y="1034652"/>
            <a:ext cx="5434291" cy="3096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6799" y="5185035"/>
            <a:ext cx="9296400" cy="1656724"/>
          </a:xfrm>
          <a:prstGeom prst="rect">
            <a:avLst/>
          </a:prstGeom>
        </p:spPr>
        <p:txBody>
          <a:bodyPr wrap="square" lIns="116703" tIns="58351" rIns="116703" bIns="58351">
            <a:spAutoFit/>
          </a:bodyPr>
          <a:lstStyle/>
          <a:p>
            <a:pPr marL="561710" indent="-342900"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На примерах сюжетов, основанных на событиях реальной жизни, выявляется грамотность в основах ведения семейного бюджета и управлении денежными средствами, в способах достижения финансовых целей и защиты от финансовых мошенников</a:t>
            </a:r>
            <a:r>
              <a:rPr lang="en-US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.</a:t>
            </a:r>
          </a:p>
          <a:p>
            <a:pPr marL="218810">
              <a:buClr>
                <a:srgbClr val="23AE8B"/>
              </a:buClr>
              <a:defRPr/>
            </a:pPr>
            <a:endParaRPr lang="ru-RU" sz="2000" dirty="0"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4402388"/>
            <a:ext cx="242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 1 октября 2021 года 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762499" y="4367267"/>
            <a:ext cx="19050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"/>
          <p:cNvSpPr/>
          <p:nvPr/>
        </p:nvSpPr>
        <p:spPr>
          <a:xfrm>
            <a:off x="280708" y="324184"/>
            <a:ext cx="11122540" cy="365374"/>
          </a:xfrm>
          <a:prstGeom prst="rect">
            <a:avLst/>
          </a:prstGeom>
        </p:spPr>
        <p:txBody>
          <a:bodyPr wrap="square" lIns="87519" tIns="43760" rIns="87519" bIns="4376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портал Министерства финансов Российской Федерации «Мои финансы»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3445156"/>
            <a:ext cx="2134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2"/>
              </a:rPr>
              <a:t>https://fincult.info</a:t>
            </a:r>
            <a:r>
              <a:rPr lang="ru-RU" b="1" dirty="0" smtClean="0">
                <a:hlinkClick r:id="rId2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7" y="585881"/>
            <a:ext cx="5066731" cy="2848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412" y="692665"/>
            <a:ext cx="4876800" cy="27418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91150" y="3506954"/>
            <a:ext cx="305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5"/>
              </a:rPr>
              <a:t>https://fincult.info/teaching</a:t>
            </a:r>
            <a:r>
              <a:rPr lang="ru-RU" b="1" dirty="0" smtClean="0">
                <a:hlinkClick r:id="rId5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09355"/>
            <a:ext cx="5066731" cy="2848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r="27860" b="20839"/>
          <a:stretch/>
        </p:blipFill>
        <p:spPr>
          <a:xfrm>
            <a:off x="4572000" y="3988952"/>
            <a:ext cx="4650388" cy="28690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18812" y="48768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hlinkClick r:id="rId8"/>
              </a:rPr>
              <a:t>https://fincult.info/teaching/uchebno-metodicheskiy-komplekc-vvedenie-v-finansovuyu-gramotnost-dlya-nachalnoy-shkoly</a:t>
            </a:r>
            <a:r>
              <a:rPr lang="ru-RU" b="1" dirty="0" smtClean="0">
                <a:hlinkClick r:id="rId8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Rectangle 1"/>
          <p:cNvSpPr/>
          <p:nvPr/>
        </p:nvSpPr>
        <p:spPr>
          <a:xfrm>
            <a:off x="11373" y="66054"/>
            <a:ext cx="11881128" cy="365374"/>
          </a:xfrm>
          <a:prstGeom prst="rect">
            <a:avLst/>
          </a:prstGeom>
        </p:spPr>
        <p:txBody>
          <a:bodyPr wrap="square" lIns="87519" tIns="43760" rIns="87519" bIns="4376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портал Центрального банка Российской Федерации «Финансовая культура»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041506" y="6542023"/>
            <a:ext cx="939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7929"/>
            <a:ext cx="12192000" cy="861774"/>
          </a:xfrm>
        </p:spPr>
        <p:txBody>
          <a:bodyPr/>
          <a:lstStyle/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Финансовая грамотность как компонент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0" y="1752600"/>
            <a:ext cx="2738718" cy="2795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BC572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конструкта функциональной грамотности осуществляется на базе ключевых элементов понятия </a:t>
            </a:r>
          </a:p>
          <a:p>
            <a:pPr marL="12700" algn="ctr">
              <a:spcBef>
                <a:spcPts val="100"/>
              </a:spcBef>
            </a:pP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</a:t>
            </a:r>
            <a:r>
              <a:rPr lang="ru-RU" sz="2000" kern="0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ункциональная</a:t>
            </a:r>
            <a:r>
              <a:rPr lang="ru-RU" sz="2000" kern="0" spc="-13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3"/>
          <p:cNvSpPr txBox="1">
            <a:spLocks noGrp="1"/>
          </p:cNvSpPr>
          <p:nvPr>
            <p:ph type="body" idx="1"/>
          </p:nvPr>
        </p:nvSpPr>
        <p:spPr>
          <a:xfrm>
            <a:off x="2438400" y="1043979"/>
            <a:ext cx="9677400" cy="5498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212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8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ли учащиеся 15-летнего возраста, получившие обязательное общее образование, </a:t>
            </a:r>
            <a:r>
              <a:rPr lang="ru-RU" sz="18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 и умениями, необходимыми им для полноценного функционирования в современном обществе</a:t>
            </a:r>
            <a:r>
              <a:rPr lang="ru-RU" sz="18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для решения широкого диапазона задач в различных сферах человеческой деятельности, общения и социальных отношений? </a:t>
            </a:r>
            <a:r>
              <a:rPr lang="ru-RU" sz="18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(исследования PISA)</a:t>
            </a:r>
          </a:p>
          <a:p>
            <a:pPr marL="45212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8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вступать в отношения с внешней средой и максимально быстро адаптироваться и функционировать в ней</a:t>
            </a:r>
            <a:r>
              <a:rPr lang="ru-RU" sz="18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отличие от элементарной грамотности как способности личности читать, понимать, составлять короткие тексты и осуществлять простейшие арифметические действия, функциональная грамотность есть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 </a:t>
            </a:r>
            <a:r>
              <a:rPr lang="ru-RU" sz="18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(Новый словарь методических терминов и понятий)</a:t>
            </a:r>
          </a:p>
          <a:p>
            <a:pPr marL="45212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8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r>
              <a:rPr lang="ru-RU" sz="18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— это базовое образование личности ... Ребенок... должен обладать: готовностью успешно взаимодействовать с изменяющимся окружающим миром; возможностью решать различные (в том числе нестандартные) учебные и жизненные задачи; способностью строить социальные отношения; совокупностью рефлексивных умений, обеспечивающих оценку своей грамотности, стремление к дальнейшему образованию </a:t>
            </a:r>
            <a:r>
              <a:rPr lang="ru-RU" sz="18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(Н.Ф. Виноградова</a:t>
            </a:r>
            <a:r>
              <a:rPr lang="ru-RU" sz="18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212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sz="1800" b="1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</a:t>
            </a:r>
            <a:r>
              <a:rPr sz="1800" b="1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</a:t>
            </a:r>
            <a:r>
              <a:rPr sz="1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sz="18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r>
              <a:rPr lang="ru-RU" sz="18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sz="18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</a:t>
            </a:r>
            <a:r>
              <a:rPr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все постоянно приобретаемые</a:t>
            </a:r>
            <a:r>
              <a:rPr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знания, умения и </a:t>
            </a:r>
            <a:r>
              <a:rPr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для решения  максимально </a:t>
            </a:r>
            <a:r>
              <a:rPr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широкого </a:t>
            </a:r>
            <a:r>
              <a:rPr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диапазона </a:t>
            </a:r>
            <a:r>
              <a:rPr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</a:t>
            </a:r>
            <a:r>
              <a:rPr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в </a:t>
            </a:r>
            <a:r>
              <a:rPr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сферах </a:t>
            </a:r>
            <a:r>
              <a:rPr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человеческой  деятельности, общения </a:t>
            </a:r>
            <a:r>
              <a:rPr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sz="1800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</a:t>
            </a:r>
            <a:r>
              <a:rPr lang="ru-RU" sz="18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Леонтьев)</a:t>
            </a:r>
            <a:endParaRPr lang="ru-RU" sz="1800" b="1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741394" y="381000"/>
            <a:ext cx="9397454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6" name="Прямоугольник 5"/>
          <p:cNvSpPr/>
          <p:nvPr/>
        </p:nvSpPr>
        <p:spPr>
          <a:xfrm>
            <a:off x="1429971" y="5403631"/>
            <a:ext cx="100203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4221" y="5697312"/>
            <a:ext cx="10591800" cy="60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– 1. Модель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функциональной грамотности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достижений) в исследовании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58400" y="4343400"/>
            <a:ext cx="2133600" cy="54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820400" y="2667000"/>
            <a:ext cx="6096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044797"/>
              </p:ext>
            </p:extLst>
          </p:nvPr>
        </p:nvGraphicFramePr>
        <p:xfrm>
          <a:off x="488167" y="3140394"/>
          <a:ext cx="11613369" cy="3284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0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40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54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</a:pPr>
                      <a:r>
                        <a:rPr sz="2000" b="1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Функциональная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2000" b="1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грамотность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8A9B76"/>
                      </a:solidFill>
                      <a:prstDash val="solid"/>
                    </a:lnL>
                    <a:lnR w="19050">
                      <a:solidFill>
                        <a:srgbClr val="8A9B76"/>
                      </a:solidFill>
                      <a:prstDash val="solid"/>
                    </a:lnR>
                    <a:lnT w="19050">
                      <a:solidFill>
                        <a:srgbClr val="8A9B76"/>
                      </a:solidFill>
                      <a:prstDash val="solid"/>
                    </a:lnT>
                    <a:lnB w="19050">
                      <a:solidFill>
                        <a:srgbClr val="8A9B76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A9B76"/>
                      </a:solidFill>
                      <a:prstDash val="solid"/>
                    </a:lnL>
                    <a:lnR w="19050">
                      <a:solidFill>
                        <a:srgbClr val="8A9B76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42010">
                        <a:lnSpc>
                          <a:spcPct val="90000"/>
                        </a:lnSpc>
                        <a:spcBef>
                          <a:spcPts val="1410"/>
                        </a:spcBef>
                      </a:pPr>
                      <a:r>
                        <a:rPr sz="2000" b="1" spc="-25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Компетенции</a:t>
                      </a:r>
                      <a:r>
                        <a:rPr lang="ru-RU" sz="2000" b="1" spc="-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(4К)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79070" marB="0">
                    <a:lnL w="19050">
                      <a:solidFill>
                        <a:srgbClr val="8A9B76"/>
                      </a:solidFill>
                      <a:prstDash val="solid"/>
                    </a:lnL>
                    <a:lnR w="19050">
                      <a:solidFill>
                        <a:srgbClr val="8A9B76"/>
                      </a:solidFill>
                      <a:prstDash val="solid"/>
                    </a:lnR>
                    <a:lnT w="19050">
                      <a:solidFill>
                        <a:srgbClr val="8A9B76"/>
                      </a:solidFill>
                      <a:prstDash val="solid"/>
                    </a:lnT>
                    <a:lnB w="19050">
                      <a:solidFill>
                        <a:srgbClr val="8A9B76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A9B76"/>
                      </a:solidFill>
                      <a:prstDash val="solid"/>
                    </a:lnL>
                    <a:lnR w="19050">
                      <a:solidFill>
                        <a:srgbClr val="8A9B76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2540" algn="ctr">
                        <a:lnSpc>
                          <a:spcPct val="90000"/>
                        </a:lnSpc>
                        <a:spcBef>
                          <a:spcPts val="1410"/>
                        </a:spcBef>
                      </a:pPr>
                      <a:r>
                        <a:rPr sz="2000" b="1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Качества </a:t>
                      </a:r>
                      <a:r>
                        <a:rPr sz="2000" b="1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личности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79070" marB="0">
                    <a:lnL w="19050">
                      <a:solidFill>
                        <a:srgbClr val="8A9B76"/>
                      </a:solidFill>
                      <a:prstDash val="solid"/>
                    </a:lnL>
                    <a:lnR w="19050">
                      <a:solidFill>
                        <a:srgbClr val="8A9B76"/>
                      </a:solidFill>
                      <a:prstDash val="solid"/>
                    </a:lnR>
                    <a:lnT w="19050">
                      <a:solidFill>
                        <a:srgbClr val="8A9B76"/>
                      </a:solidFill>
                      <a:prstDash val="solid"/>
                    </a:lnT>
                    <a:lnB w="19050">
                      <a:solidFill>
                        <a:srgbClr val="8A9B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665">
                <a:tc rowSpan="2">
                  <a:txBody>
                    <a:bodyPr/>
                    <a:lstStyle/>
                    <a:p>
                      <a:pPr marL="340995" indent="-229235">
                        <a:lnSpc>
                          <a:spcPct val="9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20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Читательская</a:t>
                      </a:r>
                      <a:r>
                        <a:rPr sz="2000" spc="-4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грамотность</a:t>
                      </a:r>
                    </a:p>
                    <a:p>
                      <a:pPr marL="340995" marR="1325245" indent="-228600">
                        <a:lnSpc>
                          <a:spcPct val="90000"/>
                        </a:lnSpc>
                        <a:spcBef>
                          <a:spcPts val="390"/>
                        </a:spcBef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000" spc="-5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2000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000" spc="-6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тич</a:t>
                      </a:r>
                      <a:r>
                        <a:rPr sz="2000" spc="4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3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ая  грамотность</a:t>
                      </a:r>
                    </a:p>
                    <a:p>
                      <a:pPr marL="340995" marR="869950" indent="-228600">
                        <a:lnSpc>
                          <a:spcPct val="90000"/>
                        </a:lnSpc>
                        <a:spcBef>
                          <a:spcPts val="360"/>
                        </a:spcBef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Ест</a:t>
                      </a:r>
                      <a:r>
                        <a:rPr sz="2000" spc="4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20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0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я  грамотность</a:t>
                      </a:r>
                    </a:p>
                    <a:p>
                      <a:pPr marL="340995" indent="-229235">
                        <a:lnSpc>
                          <a:spcPct val="9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ИКТ-грамотность</a:t>
                      </a:r>
                    </a:p>
                    <a:p>
                      <a:pPr marL="340995" indent="-229235">
                        <a:lnSpc>
                          <a:spcPct val="90000"/>
                        </a:lnSpc>
                        <a:spcBef>
                          <a:spcPts val="10"/>
                        </a:spcBef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20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Финансовая</a:t>
                      </a:r>
                      <a:r>
                        <a:rPr sz="2000" b="1" spc="-5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грамотность</a:t>
                      </a:r>
                    </a:p>
                    <a:p>
                      <a:pPr marL="340995" marR="198755" indent="-228600">
                        <a:lnSpc>
                          <a:spcPct val="90000"/>
                        </a:lnSpc>
                        <a:spcBef>
                          <a:spcPts val="390"/>
                        </a:spcBef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2000" spc="-4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Культурная 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гражданская  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грамотность</a:t>
                      </a:r>
                    </a:p>
                  </a:txBody>
                  <a:tcPr marL="0" marR="0" marT="64135" marB="0">
                    <a:lnL w="19050">
                      <a:solidFill>
                        <a:srgbClr val="8A9B76"/>
                      </a:solidFill>
                      <a:prstDash val="solid"/>
                    </a:lnL>
                    <a:lnR w="19050">
                      <a:solidFill>
                        <a:srgbClr val="8A9B76"/>
                      </a:solidFill>
                      <a:prstDash val="solid"/>
                    </a:lnR>
                    <a:lnT w="19050">
                      <a:solidFill>
                        <a:srgbClr val="8A9B76"/>
                      </a:solidFill>
                      <a:prstDash val="solid"/>
                    </a:lnT>
                    <a:lnB w="19050">
                      <a:solidFill>
                        <a:srgbClr val="8A9B7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8807293"/>
                  </a:ext>
                </a:extLst>
              </a:tr>
              <a:tr h="1999955">
                <a:tc vMerge="1">
                  <a:txBody>
                    <a:bodyPr/>
                    <a:lstStyle/>
                    <a:p>
                      <a:pPr marL="340995" indent="-229235">
                        <a:lnSpc>
                          <a:spcPct val="9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endParaRPr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8A9B76"/>
                      </a:solidFill>
                      <a:prstDash val="solid"/>
                    </a:lnL>
                    <a:lnR w="19050">
                      <a:solidFill>
                        <a:srgbClr val="8A9B76"/>
                      </a:solidFill>
                      <a:prstDash val="solid"/>
                    </a:lnR>
                    <a:lnT w="19050">
                      <a:solidFill>
                        <a:srgbClr val="8A9B76"/>
                      </a:solidFill>
                      <a:prstDash val="solid"/>
                    </a:lnT>
                    <a:lnB w="19050">
                      <a:solidFill>
                        <a:srgbClr val="8A9B7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A9B76"/>
                      </a:solidFill>
                      <a:prstDash val="solid"/>
                    </a:lnL>
                    <a:lnR w="19050">
                      <a:solidFill>
                        <a:srgbClr val="8A9B76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1630" indent="-228600">
                        <a:lnSpc>
                          <a:spcPct val="9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Критическое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1630" marR="925194">
                        <a:lnSpc>
                          <a:spcPct val="9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0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шлен</a:t>
                      </a: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0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еш</a:t>
                      </a:r>
                      <a:r>
                        <a:rPr sz="20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20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проблем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1630" indent="-228600">
                        <a:lnSpc>
                          <a:spcPct val="90000"/>
                        </a:lnSpc>
                        <a:spcBef>
                          <a:spcPts val="10"/>
                        </a:spcBef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Креативность</a:t>
                      </a:r>
                    </a:p>
                    <a:p>
                      <a:pPr marL="341630" indent="-228600">
                        <a:lnSpc>
                          <a:spcPct val="9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2000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Коммуникации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1630" indent="-228600">
                        <a:lnSpc>
                          <a:spcPct val="9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2000" spc="-1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Сотрудничество</a:t>
                      </a:r>
                      <a:r>
                        <a:rPr lang="ru-RU" sz="20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(кооперация)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8A9B76"/>
                      </a:solidFill>
                      <a:prstDash val="solid"/>
                    </a:lnL>
                    <a:lnR w="19050">
                      <a:solidFill>
                        <a:srgbClr val="8A9B76"/>
                      </a:solidFill>
                      <a:prstDash val="solid"/>
                    </a:lnR>
                    <a:lnT w="19050">
                      <a:solidFill>
                        <a:srgbClr val="8A9B76"/>
                      </a:solidFill>
                      <a:prstDash val="solid"/>
                    </a:lnT>
                    <a:lnB w="19050">
                      <a:solidFill>
                        <a:srgbClr val="8A9B7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A9B76"/>
                      </a:solidFill>
                      <a:prstDash val="solid"/>
                    </a:lnL>
                    <a:lnR w="19050">
                      <a:solidFill>
                        <a:srgbClr val="8A9B76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1630" indent="-229235">
                        <a:lnSpc>
                          <a:spcPct val="9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341630" algn="l"/>
                          <a:tab pos="342265" algn="l"/>
                        </a:tabLst>
                      </a:pP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Любознательность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1630" indent="-229235">
                        <a:lnSpc>
                          <a:spcPct val="90000"/>
                        </a:lnSpc>
                        <a:spcBef>
                          <a:spcPts val="25"/>
                        </a:spcBef>
                        <a:buChar char="•"/>
                        <a:tabLst>
                          <a:tab pos="341630" algn="l"/>
                          <a:tab pos="342265" algn="l"/>
                        </a:tabLst>
                      </a:pP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Инициативность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1630" indent="-229235">
                        <a:lnSpc>
                          <a:spcPct val="90000"/>
                        </a:lnSpc>
                        <a:spcBef>
                          <a:spcPts val="10"/>
                        </a:spcBef>
                        <a:buChar char="•"/>
                        <a:tabLst>
                          <a:tab pos="341630" algn="l"/>
                          <a:tab pos="342265" algn="l"/>
                        </a:tabLst>
                      </a:pP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Настойчивость/выдержка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1630" indent="-229235">
                        <a:lnSpc>
                          <a:spcPct val="9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341630" algn="l"/>
                          <a:tab pos="342265" algn="l"/>
                        </a:tabLst>
                      </a:pP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Адаптивность</a:t>
                      </a:r>
                    </a:p>
                    <a:p>
                      <a:pPr marL="341630" indent="-229235">
                        <a:lnSpc>
                          <a:spcPct val="90000"/>
                        </a:lnSpc>
                        <a:spcBef>
                          <a:spcPts val="10"/>
                        </a:spcBef>
                        <a:buChar char="•"/>
                        <a:tabLst>
                          <a:tab pos="341630" algn="l"/>
                          <a:tab pos="342265" algn="l"/>
                        </a:tabLst>
                      </a:pPr>
                      <a:r>
                        <a:rPr sz="20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Лидерство</a:t>
                      </a:r>
                      <a:endParaRPr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1630" marR="305435" indent="-228600">
                        <a:lnSpc>
                          <a:spcPct val="90000"/>
                        </a:lnSpc>
                        <a:spcBef>
                          <a:spcPts val="390"/>
                        </a:spcBef>
                        <a:buChar char="•"/>
                        <a:tabLst>
                          <a:tab pos="341630" algn="l"/>
                          <a:tab pos="342265" algn="l"/>
                        </a:tabLst>
                      </a:pP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Социальная и</a:t>
                      </a:r>
                      <a:r>
                        <a:rPr sz="2000" spc="-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культурная  </a:t>
                      </a:r>
                      <a:r>
                        <a:rPr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осведомленность</a:t>
                      </a:r>
                    </a:p>
                  </a:txBody>
                  <a:tcPr marL="0" marR="0" marT="64135" marB="0">
                    <a:lnL w="19050">
                      <a:solidFill>
                        <a:srgbClr val="8A9B76"/>
                      </a:solidFill>
                      <a:prstDash val="solid"/>
                    </a:lnL>
                    <a:lnR w="19050">
                      <a:solidFill>
                        <a:srgbClr val="8A9B76"/>
                      </a:solidFill>
                      <a:prstDash val="solid"/>
                    </a:lnR>
                    <a:lnT w="19050">
                      <a:solidFill>
                        <a:srgbClr val="8A9B76"/>
                      </a:solidFill>
                      <a:prstDash val="solid"/>
                    </a:lnT>
                    <a:lnB w="19050">
                      <a:solidFill>
                        <a:srgbClr val="8A9B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941190" y="6438696"/>
            <a:ext cx="939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200" y="2209800"/>
            <a:ext cx="10707014" cy="632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0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Требования </a:t>
            </a:r>
            <a:r>
              <a:rPr sz="2000" b="1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ФГОС полностью соответствуют международным рамкам</a:t>
            </a:r>
            <a:r>
              <a:rPr sz="2000" b="1" spc="-14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компетенций,</a:t>
            </a:r>
            <a:endParaRPr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35"/>
              </a:spcBef>
            </a:pPr>
            <a:r>
              <a:rPr sz="2000" b="1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меняются </a:t>
            </a: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только 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терминология </a:t>
            </a:r>
            <a:r>
              <a:rPr sz="2000" b="1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2000" b="1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акценты</a:t>
            </a:r>
            <a:endParaRPr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228600"/>
            <a:ext cx="12025337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370" indent="450000" algn="just">
              <a:lnSpc>
                <a:spcPct val="90000"/>
              </a:lnSpc>
              <a:spcBef>
                <a:spcPts val="105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и содержательное наполнение конструкта «функциональная грамотность» зависит, от того, что означает понятие «грамотный человек» в данный исторический период времени.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370" indent="450000" algn="just">
              <a:lnSpc>
                <a:spcPct val="90000"/>
              </a:lnSpc>
              <a:spcBef>
                <a:spcPts val="105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понимание функциональной грамотности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идею эффективной интеграции личности в быстро меняющееся общество. Быть функционально грамотным означает освоить знания, умения и навыки, которые обеспечивают «способность человека вступать в отношения с внешней средой и максимально быстро адаптироваться и функционировать в ней»</a:t>
            </a:r>
            <a:endParaRPr lang="ru-RU" sz="20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228600"/>
            <a:ext cx="11887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9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 определяет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финансовую грамотность как знание и понимание финансовых терминов, понятий и рисков, а также навыки, мотивацию и уверенность, необходимые для принятия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</a:p>
          <a:p>
            <a:pPr indent="450215" algn="just">
              <a:lnSpc>
                <a:spcPct val="9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исследовании PISA внимание акцентируется на немаловажном аспекте: финансовая грамотность в целом понимается как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финансовая грамотность – способность личности принимать разумные, целесообразные решения, связанные с финансами, в различных ситуациях собственной жизнедеятельности.</a:t>
            </a:r>
          </a:p>
          <a:p>
            <a:pPr indent="450215" algn="just">
              <a:lnSpc>
                <a:spcPct val="9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 необходима каждому человеку для:</a:t>
            </a:r>
          </a:p>
          <a:p>
            <a:pPr marL="342900" lvl="0" indent="-342900" algn="just">
              <a:lnSpc>
                <a:spcPct val="95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tabLst>
                <a:tab pos="630555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выработки целесообразных моделей поведения в разнообразных жизненных ситуациях, связанных с финансами;</a:t>
            </a:r>
          </a:p>
          <a:p>
            <a:pPr marL="342900" lvl="0" indent="-342900" algn="just">
              <a:lnSpc>
                <a:spcPct val="95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tabLst>
                <a:tab pos="630555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формирования представлений о возможных альтернативных решениях личных и семейных финансовых проблем;</a:t>
            </a:r>
          </a:p>
          <a:p>
            <a:pPr marL="342900" lvl="0" indent="-342900" algn="just">
              <a:lnSpc>
                <a:spcPct val="95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tabLst>
                <a:tab pos="630555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развития умения предвидеть позитивные и негативные последствия выбранного решения.</a:t>
            </a:r>
          </a:p>
          <a:p>
            <a:pPr indent="450850" algn="just">
              <a:lnSpc>
                <a:spcPct val="9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значит, что финансовая грамотность обращается не к теоретическим экономическим понятиям (теория спроса и предложения, теория рыночных структур и др.), 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связана с пониманием, управлением и планированием своих собственных личных и семейных финансовых дел.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 подчеркивает важность хорошего понимания, управления и планирования со стороны физических лиц и отмечает, что это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эффект некоторого коллективного воздействия на общество в целом, содействует национальной и даже глобальной стабильности, производительности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03707" y="26279"/>
            <a:ext cx="117150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indent="355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расширение набора знаний, навыков и стратегий действия, которые люди строят на протяжении своей жизни в соответствии с финансовыми требованиями современного общества и постоянно обновляющимися финансовыми продуктами, а не как некое фиксированное образование, которое можно представить антиподом финансовой неграмотности.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>
          <a:xfrm>
            <a:off x="103707" y="1524000"/>
            <a:ext cx="11935893" cy="4348859"/>
            <a:chOff x="0" y="0"/>
            <a:chExt cx="5931094" cy="3919993"/>
          </a:xfrm>
        </p:grpSpPr>
        <p:cxnSp>
          <p:nvCxnSpPr>
            <p:cNvPr id="8" name="Прямая со стрелкой 7"/>
            <p:cNvCxnSpPr/>
            <p:nvPr/>
          </p:nvCxnSpPr>
          <p:spPr>
            <a:xfrm flipV="1">
              <a:off x="0" y="3244062"/>
              <a:ext cx="2591794" cy="8022"/>
            </a:xfrm>
            <a:prstGeom prst="straightConnector1">
              <a:avLst/>
            </a:prstGeom>
            <a:ln w="15875"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0" y="1987826"/>
              <a:ext cx="2591794" cy="39756"/>
            </a:xfrm>
            <a:prstGeom prst="straightConnector1">
              <a:avLst/>
            </a:prstGeom>
            <a:ln w="15875"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0" y="1033669"/>
              <a:ext cx="2591794" cy="0"/>
            </a:xfrm>
            <a:prstGeom prst="straightConnector1">
              <a:avLst/>
            </a:prstGeom>
            <a:ln w="15875"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0" y="0"/>
              <a:ext cx="5931094" cy="278295"/>
            </a:xfrm>
            <a:prstGeom prst="rect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Область оценки финансовой грамотности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0345" y="858740"/>
              <a:ext cx="1247775" cy="492981"/>
            </a:xfrm>
            <a:prstGeom prst="rect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b="1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Содержание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69774" y="636104"/>
              <a:ext cx="812354" cy="715617"/>
            </a:xfrm>
            <a:prstGeom prst="rect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знание и понимание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591794" y="349857"/>
              <a:ext cx="3338168" cy="1192696"/>
            </a:xfrm>
            <a:prstGeom prst="rect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деньги и операции с ними</a:t>
              </a:r>
            </a:p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планирование и управление финансами</a:t>
              </a:r>
            </a:p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риски и вознаграждения </a:t>
              </a:r>
            </a:p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финансовая среда (отдельные вопросы из области финансов) 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0345" y="1868556"/>
              <a:ext cx="1247775" cy="540081"/>
            </a:xfrm>
            <a:prstGeom prst="rect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b="1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Контекст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69774" y="1693627"/>
              <a:ext cx="812354" cy="715010"/>
            </a:xfrm>
            <a:prstGeom prst="rect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предлагаемые ситуации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91794" y="1630016"/>
              <a:ext cx="3337947" cy="1038949"/>
            </a:xfrm>
            <a:prstGeom prst="rect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образование и работа</a:t>
              </a:r>
            </a:p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дом и семья</a:t>
              </a:r>
            </a:p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личные траты, досуг и отдых</a:t>
              </a:r>
            </a:p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общество и гражданин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70345" y="2808111"/>
              <a:ext cx="1247775" cy="658519"/>
            </a:xfrm>
            <a:prstGeom prst="rect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b="1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Познавательная деятельность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627786" y="2668965"/>
              <a:ext cx="854343" cy="1192546"/>
            </a:xfrm>
            <a:prstGeom prst="rect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pc="-2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познавательные умения, действия и стратегии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91794" y="2808111"/>
              <a:ext cx="3337947" cy="1111882"/>
            </a:xfrm>
            <a:prstGeom prst="rect">
              <a:avLst/>
            </a:prstGeom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выявление финансовой информации</a:t>
              </a:r>
            </a:p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анализ информации в финансовом контексте</a:t>
              </a:r>
            </a:p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оценка финансовых проблем</a:t>
              </a:r>
            </a:p>
            <a:p>
              <a:pPr marL="342900" lvl="0" indent="-342900" algn="just">
                <a:buFont typeface="Arial"/>
                <a:buChar char="•"/>
                <a:tabLst>
                  <a:tab pos="-90170" algn="l"/>
                  <a:tab pos="270510" algn="l"/>
                </a:tabLst>
              </a:pPr>
              <a:r>
                <a:rPr lang="ru-RU" spc="-2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применение финансовых знаний и понимание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0" y="278295"/>
              <a:ext cx="0" cy="2973953"/>
            </a:xfrm>
            <a:prstGeom prst="line">
              <a:avLst/>
            </a:prstGeom>
            <a:ln w="158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5"/>
          <p:cNvSpPr>
            <a:spLocks noChangeArrowheads="1"/>
          </p:cNvSpPr>
          <p:nvPr/>
        </p:nvSpPr>
        <p:spPr bwMode="auto">
          <a:xfrm>
            <a:off x="76813" y="6058683"/>
            <a:ext cx="11914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indent="355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Компоненты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согласно спецификации PISA</a:t>
            </a:r>
          </a:p>
        </p:txBody>
      </p:sp>
    </p:spTree>
    <p:extLst>
      <p:ext uri="{BB962C8B-B14F-4D97-AF65-F5344CB8AC3E}">
        <p14:creationId xmlns:p14="http://schemas.microsoft.com/office/powerpoint/2010/main" val="19035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BBE3C0-99C3-0B4B-B7E3-CC1876F0C158}"/>
              </a:ext>
            </a:extLst>
          </p:cNvPr>
          <p:cNvSpPr/>
          <p:nvPr/>
        </p:nvSpPr>
        <p:spPr>
          <a:xfrm>
            <a:off x="2514600" y="914400"/>
            <a:ext cx="7377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финансовую грамотность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152649C-3FA3-DD49-9FC5-EFB88FA2E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74089"/>
              </p:ext>
            </p:extLst>
          </p:nvPr>
        </p:nvGraphicFramePr>
        <p:xfrm>
          <a:off x="0" y="1559858"/>
          <a:ext cx="12191999" cy="526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580">
                  <a:extLst>
                    <a:ext uri="{9D8B030D-6E8A-4147-A177-3AD203B41FA5}">
                      <a16:colId xmlns:a16="http://schemas.microsoft.com/office/drawing/2014/main" xmlns="" val="2683656736"/>
                    </a:ext>
                  </a:extLst>
                </a:gridCol>
                <a:gridCol w="1710950">
                  <a:extLst>
                    <a:ext uri="{9D8B030D-6E8A-4147-A177-3AD203B41FA5}">
                      <a16:colId xmlns:a16="http://schemas.microsoft.com/office/drawing/2014/main" xmlns="" val="3430232723"/>
                    </a:ext>
                  </a:extLst>
                </a:gridCol>
                <a:gridCol w="1325237">
                  <a:extLst>
                    <a:ext uri="{9D8B030D-6E8A-4147-A177-3AD203B41FA5}">
                      <a16:colId xmlns:a16="http://schemas.microsoft.com/office/drawing/2014/main" xmlns="" val="818602040"/>
                    </a:ext>
                  </a:extLst>
                </a:gridCol>
                <a:gridCol w="1616023">
                  <a:extLst>
                    <a:ext uri="{9D8B030D-6E8A-4147-A177-3AD203B41FA5}">
                      <a16:colId xmlns:a16="http://schemas.microsoft.com/office/drawing/2014/main" xmlns="" val="3375326583"/>
                    </a:ext>
                  </a:extLst>
                </a:gridCol>
                <a:gridCol w="3128209">
                  <a:extLst>
                    <a:ext uri="{9D8B030D-6E8A-4147-A177-3AD203B41FA5}">
                      <a16:colId xmlns:a16="http://schemas.microsoft.com/office/drawing/2014/main" xmlns="" val="1801499319"/>
                    </a:ext>
                  </a:extLst>
                </a:gridCol>
              </a:tblGrid>
              <a:tr h="1254169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с помощью заданий разного уровня сложности: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 и понимания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 этих знаний и понимания</a:t>
                      </a:r>
                    </a:p>
                  </a:txBody>
                  <a:tcPr marL="87530" marR="87530" marT="43765" marB="4376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220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</a:p>
                    <a:p>
                      <a:pPr marL="0" marR="0" lvl="0" indent="0" algn="l" defTabSz="104220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+</a:t>
                      </a:r>
                    </a:p>
                  </a:txBody>
                  <a:tcPr marL="87530" marR="87530" marT="43765" marB="437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4220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отношении к финансовым вопросам, финансовом поведении и опыте обращения с деньгами</a:t>
                      </a:r>
                    </a:p>
                  </a:txBody>
                  <a:tcPr marL="87530" marR="87530" marT="43765" marB="4376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4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6522217"/>
                  </a:ext>
                </a:extLst>
              </a:tr>
              <a:tr h="855957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2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Каждое задание представляет собой комбинацию элемента содержания, процесса и контекста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2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30" marR="87530" marT="43765" marB="4376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6370191"/>
                  </a:ext>
                </a:extLst>
              </a:tr>
              <a:tr h="291907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оценки – Содержание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и понимание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и операции с ними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управление финансами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и выгоды (вознаграждения)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среда (отдельные вопросы из области финансов)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30" marR="87530" marT="43765" marB="43765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оценки – Процессы: познавательная деятельность (умения, действия и стратегии поведения)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финансовой информации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информации в финансовом контексте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финансовых проблем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финансовых знаний и понимание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30" marR="87530" marT="43765" marB="4376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предлагаемые ситуации</a:t>
                      </a:r>
                    </a:p>
                    <a:p>
                      <a:endParaRPr lang="en-GB" sz="2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 marL="0" lvl="1">
                        <a:buFont typeface="Arial" charset="0"/>
                        <a:buChar char="•"/>
                      </a:pPr>
                      <a:r>
                        <a:rPr lang="en-GB" sz="2400" dirty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>
                          <a:latin typeface="Calibri" pitchFamily="34" charset="0"/>
                        </a:rPr>
                        <a:t>Образование и работа</a:t>
                      </a:r>
                      <a:endParaRPr lang="en-GB" sz="24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400" dirty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>
                          <a:latin typeface="Calibri" pitchFamily="34" charset="0"/>
                        </a:rPr>
                        <a:t>Дом и семья</a:t>
                      </a:r>
                      <a:endParaRPr lang="en-GB" sz="24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400" dirty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>
                          <a:latin typeface="Calibri" pitchFamily="34" charset="0"/>
                        </a:rPr>
                        <a:t>Личные траты, досуг и отдых</a:t>
                      </a:r>
                      <a:endParaRPr lang="en-GB" sz="24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400" dirty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>
                          <a:latin typeface="Calibri" pitchFamily="34" charset="0"/>
                        </a:rPr>
                        <a:t>Общество и гражданин</a:t>
                      </a:r>
                      <a:r>
                        <a:rPr lang="en-GB" sz="2400" dirty="0">
                          <a:latin typeface="Calibri" pitchFamily="34" charset="0"/>
                        </a:rPr>
                        <a:t> </a:t>
                      </a:r>
                    </a:p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оценки – Контексты: предлагаемые ситуации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1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и работа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 и семья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траты, досуг и отдых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и гражданин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30" marR="87530" marT="43765" marB="437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2172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1668"/>
            <a:ext cx="12192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None/>
            </a:pPr>
            <a:r>
              <a:rPr lang="ru-RU" sz="2800" b="1" spc="-2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Подходы </a:t>
            </a:r>
            <a:r>
              <a:rPr lang="ru-RU" sz="28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</a:t>
            </a:r>
            <a:r>
              <a:rPr lang="ru-RU" sz="2800" b="1" spc="-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финансовой грамотности как составляющей функциональной грамотности</a:t>
            </a:r>
            <a:endParaRPr lang="ru-RU" sz="2800" b="1" spc="-2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B870C-AEEF-0042-892A-BA485F3C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3226"/>
            <a:ext cx="10808441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PISA-2018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финансовой грамотности в сравнении с результатами 2015 года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B46C56A3-B0B1-C641-B851-AB28646FBB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066801"/>
            <a:ext cx="8004652" cy="5290844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9B625F7C-9874-844D-84C4-13751FFFD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6028" y="1295713"/>
            <a:ext cx="3930129" cy="4833019"/>
          </a:xfrm>
          <a:prstGeom prst="rect">
            <a:avLst/>
          </a:prstGeom>
        </p:spPr>
        <p:txBody>
          <a:bodyPr wrap="square" lIns="116677" tIns="58339" rIns="116677" bIns="58339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Результаты в диапазоне от 41% до 61% в разных областях оценки </a:t>
            </a:r>
          </a:p>
          <a:p>
            <a:pPr marL="342900" indent="-342900">
              <a:lnSpc>
                <a:spcPct val="110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Из областей содержания только по одной из четырёх («Деньги и операции с ними») выраженный рост (на 8%)</a:t>
            </a:r>
          </a:p>
          <a:p>
            <a:pPr marL="342900" indent="-342900">
              <a:lnSpc>
                <a:spcPct val="110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Из процессов познавательной деятельности рост по двум из четырёх: анализ (на 5%) и оценка (на 3%)</a:t>
            </a:r>
          </a:p>
          <a:p>
            <a:pPr marL="342900" indent="-342900">
              <a:lnSpc>
                <a:spcPct val="110000"/>
              </a:lnSpc>
              <a:buClr>
                <a:srgbClr val="23AE8B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Значительные возможности улучшения результатов российских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2063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5309469-F864-42AE-B0D2-772302C5F83A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3823</TotalTime>
  <Words>2488</Words>
  <Application>Microsoft Office PowerPoint</Application>
  <PresentationFormat>Широкоэкранный</PresentationFormat>
  <Paragraphs>229</Paragraphs>
  <Slides>22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Georgia</vt:lpstr>
      <vt:lpstr>Segoe UI</vt:lpstr>
      <vt:lpstr>Symbol</vt:lpstr>
      <vt:lpstr>Times New Roman</vt:lpstr>
      <vt:lpstr>Verdana</vt:lpstr>
      <vt:lpstr>Wingdings</vt:lpstr>
      <vt:lpstr>Office Theme</vt:lpstr>
      <vt:lpstr>think-cell Slide</vt:lpstr>
      <vt:lpstr>Презентация PowerPoint</vt:lpstr>
      <vt:lpstr>Презентация PowerPoint</vt:lpstr>
      <vt:lpstr>1.  Финансовая грамотность как компонент 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исследования PISA-2018  по финансовой грамотности в сравнении с результатами 2015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ИСРО РАО:  http://skiv.instrao.ru/bank-zadaniy/finansovaya-gramotnost/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исследования качества образования</dc:title>
  <dc:creator>mcko</dc:creator>
  <cp:lastModifiedBy>Элана</cp:lastModifiedBy>
  <cp:revision>178</cp:revision>
  <dcterms:created xsi:type="dcterms:W3CDTF">2020-09-10T11:42:21Z</dcterms:created>
  <dcterms:modified xsi:type="dcterms:W3CDTF">2021-10-21T10:18:19Z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2020-09-10T00:00:00Z</vt:filetime>
  </property>
</Properties>
</file>