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5" r:id="rId13"/>
    <p:sldId id="273" r:id="rId14"/>
    <p:sldId id="272" r:id="rId15"/>
    <p:sldId id="271" r:id="rId16"/>
    <p:sldId id="270" r:id="rId17"/>
    <p:sldId id="269" r:id="rId18"/>
    <p:sldId id="268" r:id="rId19"/>
    <p:sldId id="267" r:id="rId20"/>
    <p:sldId id="266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1" r:id="rId36"/>
    <p:sldId id="293" r:id="rId37"/>
    <p:sldId id="305" r:id="rId38"/>
    <p:sldId id="295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6" r:id="rId48"/>
    <p:sldId id="307" r:id="rId49"/>
    <p:sldId id="308" r:id="rId50"/>
    <p:sldId id="30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3AA5F-A47F-42D8-A422-D4A22F55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862" y="2404534"/>
            <a:ext cx="9819860" cy="164630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Школьное лесничество «Сосновая веточка»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202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-202</a:t>
            </a:r>
            <a:r>
              <a:rPr lang="ru-RU" sz="3600" b="1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уч.год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3CE1DB-967C-4A4E-93C7-2EBC5CFBA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0660" y="4412973"/>
            <a:ext cx="8945217" cy="129871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МБОУ «СОШ №2 им.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Свидерского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А.Г.» г. Бахчисарай РК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на базе ГАУ РК «Бахчисарайское лесное хозяйство»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15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E81AF-9120-41D0-B9E5-A7DBB11C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8746"/>
            <a:ext cx="5680603" cy="1771654"/>
          </a:xfrm>
        </p:spPr>
        <p:txBody>
          <a:bodyPr>
            <a:normAutofit/>
          </a:bodyPr>
          <a:lstStyle/>
          <a:p>
            <a:r>
              <a:rPr lang="ru-RU" b="1" dirty="0"/>
              <a:t>Акция «Чистый Крым»</a:t>
            </a:r>
            <a:br>
              <a:rPr lang="ru-RU" dirty="0"/>
            </a:br>
            <a:r>
              <a:rPr lang="ru-RU" b="1" dirty="0"/>
              <a:t>Субботник в октябре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6DFCF7-C404-4AA4-9277-7475FB508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27" y="1417986"/>
            <a:ext cx="6766607" cy="5281263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25.10.2024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территория Старого города, русло р. </a:t>
            </a:r>
            <a:r>
              <a:rPr lang="ru-RU" sz="2000" dirty="0" err="1"/>
              <a:t>Чурук</a:t>
            </a:r>
            <a:r>
              <a:rPr lang="ru-RU" sz="2000" dirty="0"/>
              <a:t>-Су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 35 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 3-А, 8-11 классов.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Абдуллаева Л.Ш., классные руководители.</a:t>
            </a:r>
          </a:p>
          <a:p>
            <a:r>
              <a:rPr lang="ru-RU" sz="2000" dirty="0"/>
              <a:t>Ребята провели уборку  площадки  МБОУ «СОШ№2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</a:t>
            </a:r>
            <a:r>
              <a:rPr lang="ru-RU" sz="2000" dirty="0" err="1"/>
              <a:t>г.Бахчисарай</a:t>
            </a:r>
            <a:r>
              <a:rPr lang="ru-RU" sz="2000" dirty="0"/>
              <a:t>, собрали  мусор вокруг школы и поймы </a:t>
            </a:r>
            <a:r>
              <a:rPr lang="ru-RU" sz="2000" dirty="0" err="1"/>
              <a:t>р.Чурук</a:t>
            </a:r>
            <a:r>
              <a:rPr lang="ru-RU" sz="2000" dirty="0"/>
              <a:t>-Су. Было собрано 6 больших мешков мусора. Количество собранного мусора всех удивило! Ребята отлично потрудились!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12D6C61-99F3-440D-BECF-FDD98DA30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Picture 1" descr="photo_5251397272791540012_y">
            <a:extLst>
              <a:ext uri="{FF2B5EF4-FFF2-40B4-BE49-F238E27FC236}">
                <a16:creationId xmlns:a16="http://schemas.microsoft.com/office/drawing/2014/main" id="{62290FDA-915E-4CC2-9D55-052829109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235" y="158746"/>
            <a:ext cx="5072138" cy="380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9B7F1B22-D301-496B-A1DF-C015FEA81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7" name="Picture 5" descr="photo_5251397272791540010_y">
            <a:extLst>
              <a:ext uri="{FF2B5EF4-FFF2-40B4-BE49-F238E27FC236}">
                <a16:creationId xmlns:a16="http://schemas.microsoft.com/office/drawing/2014/main" id="{4F74E26F-B17D-4058-87E2-25DF0CD2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26" y="4058617"/>
            <a:ext cx="2059849" cy="27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FCF71BDA-781C-4B96-95AF-06D6E8CF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3075" y="31178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9" name="Picture 7" descr="photo_5251667065457206064_y">
            <a:extLst>
              <a:ext uri="{FF2B5EF4-FFF2-40B4-BE49-F238E27FC236}">
                <a16:creationId xmlns:a16="http://schemas.microsoft.com/office/drawing/2014/main" id="{8DFC40CD-E6B0-41AC-B393-F5EE57CA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056" y="4058616"/>
            <a:ext cx="2059849" cy="276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939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6B532-D626-470D-8079-69854BD6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230190"/>
            <a:ext cx="5934075" cy="17002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Экскурсия на Алимову балку </a:t>
            </a:r>
            <a:br>
              <a:rPr lang="ru-RU" dirty="0"/>
            </a:br>
            <a:r>
              <a:rPr lang="ru-RU" b="1" dirty="0"/>
              <a:t>«Осень в лесу»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FA8896-8BE0-4884-B8C1-B8D6EC1A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38470"/>
            <a:ext cx="6292724" cy="5519525"/>
          </a:xfrm>
        </p:spPr>
        <p:txBody>
          <a:bodyPr>
            <a:normAutofit/>
          </a:bodyPr>
          <a:lstStyle/>
          <a:p>
            <a:r>
              <a:rPr lang="ru-RU" b="1" i="1" dirty="0"/>
              <a:t>Дата проведения</a:t>
            </a:r>
            <a:r>
              <a:rPr lang="ru-RU" dirty="0"/>
              <a:t> – 28. 10. 2024 года.</a:t>
            </a:r>
          </a:p>
          <a:p>
            <a:r>
              <a:rPr lang="ru-RU" b="1" i="1" dirty="0"/>
              <a:t>Место организации – </a:t>
            </a:r>
            <a:r>
              <a:rPr lang="ru-RU" dirty="0"/>
              <a:t>МБОУ «СОШ №2 им. </a:t>
            </a:r>
            <a:r>
              <a:rPr lang="ru-RU" dirty="0" err="1"/>
              <a:t>Свидерского</a:t>
            </a:r>
            <a:r>
              <a:rPr lang="ru-RU" dirty="0"/>
              <a:t> А.Г.» города Бахчисарай РК</a:t>
            </a:r>
          </a:p>
          <a:p>
            <a:r>
              <a:rPr lang="ru-RU" b="1" i="1" dirty="0"/>
              <a:t>Место проведения</a:t>
            </a:r>
            <a:r>
              <a:rPr lang="ru-RU" dirty="0"/>
              <a:t> – Алимова балка</a:t>
            </a:r>
          </a:p>
          <a:p>
            <a:r>
              <a:rPr lang="ru-RU" b="1" i="1" dirty="0"/>
              <a:t>Количество участников</a:t>
            </a:r>
            <a:r>
              <a:rPr lang="ru-RU" dirty="0"/>
              <a:t> – 8 человек</a:t>
            </a:r>
          </a:p>
          <a:p>
            <a:r>
              <a:rPr lang="ru-RU" b="1" i="1" dirty="0"/>
              <a:t>Участники –</a:t>
            </a:r>
            <a:r>
              <a:rPr lang="ru-RU" dirty="0"/>
              <a:t> члены школьного лесничества «Сосновая веточка», учащиеся  6-11 классов.</a:t>
            </a:r>
          </a:p>
          <a:p>
            <a:r>
              <a:rPr lang="ru-RU" b="1" i="1" dirty="0"/>
              <a:t>Организаторы </a:t>
            </a:r>
            <a:r>
              <a:rPr lang="ru-RU" dirty="0"/>
              <a:t>– </a:t>
            </a:r>
            <a:r>
              <a:rPr lang="ru-RU" dirty="0" err="1"/>
              <a:t>Шапетько</a:t>
            </a:r>
            <a:r>
              <a:rPr lang="ru-RU" dirty="0"/>
              <a:t> О. А., руководитель ШЛ.</a:t>
            </a:r>
          </a:p>
          <a:p>
            <a:r>
              <a:rPr lang="ru-RU" dirty="0"/>
              <a:t>Прогулка по экологической тропе «Алимова балка» восхитила нас своими осенними красками. Ребята изучили древесный состав леса: дуб, граб, сосна, клён. Подлесок: скумпия, сведена, кизил. На вершине плато Кизил-Бурун можно было увидеть Главную гряду Крымских гор, </a:t>
            </a:r>
            <a:r>
              <a:rPr lang="ru-RU" dirty="0" err="1"/>
              <a:t>куэстовые</a:t>
            </a:r>
            <a:r>
              <a:rPr lang="ru-RU" dirty="0"/>
              <a:t> гряды Бахчисарайского района.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549D3F-3CC0-4C7E-8BDB-FAAF73090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337" name="Picture 1" descr="photo_5323345813314856280_y">
            <a:extLst>
              <a:ext uri="{FF2B5EF4-FFF2-40B4-BE49-F238E27FC236}">
                <a16:creationId xmlns:a16="http://schemas.microsoft.com/office/drawing/2014/main" id="{59CF1DE7-95DF-4B2C-B1F3-22FD2D19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423" y="230190"/>
            <a:ext cx="4737652" cy="35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22DC02-537C-4BE2-B01E-09FE33A6C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339" name="Picture 3" descr="photo_5323345813314856301_y">
            <a:extLst>
              <a:ext uri="{FF2B5EF4-FFF2-40B4-BE49-F238E27FC236}">
                <a16:creationId xmlns:a16="http://schemas.microsoft.com/office/drawing/2014/main" id="{51F4459B-B7EE-42ED-BAC7-BBC08C0A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392" y="4214192"/>
            <a:ext cx="3305859" cy="24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5916E1-20C0-4524-A7BD-B1AFA37AF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645" y="3644898"/>
            <a:ext cx="2409827" cy="32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4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24304-6A0F-4619-8C92-C5FA3057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1308"/>
            <a:ext cx="7022179" cy="1599092"/>
          </a:xfrm>
        </p:spPr>
        <p:txBody>
          <a:bodyPr/>
          <a:lstStyle/>
          <a:p>
            <a:r>
              <a:rPr lang="ru-RU" b="1" dirty="0"/>
              <a:t>Экологический урок «</a:t>
            </a:r>
            <a:r>
              <a:rPr lang="ru-RU" b="1" dirty="0" err="1"/>
              <a:t>Лесомания</a:t>
            </a:r>
            <a:r>
              <a:rPr lang="ru-RU" b="1" dirty="0"/>
              <a:t>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0B025A-F8F1-43A6-B9F9-68DB09E4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74" y="1828800"/>
            <a:ext cx="5930726" cy="4916554"/>
          </a:xfrm>
        </p:spPr>
        <p:txBody>
          <a:bodyPr>
            <a:normAutofit fontScale="77500" lnSpcReduction="20000"/>
          </a:bodyPr>
          <a:lstStyle/>
          <a:p>
            <a:r>
              <a:rPr lang="ru-RU" sz="2900" b="1" i="1" dirty="0"/>
              <a:t>Дата проведения</a:t>
            </a:r>
            <a:r>
              <a:rPr lang="ru-RU" sz="2900" dirty="0"/>
              <a:t> – 06.11. 2024 года.</a:t>
            </a:r>
          </a:p>
          <a:p>
            <a:r>
              <a:rPr lang="ru-RU" sz="2900" b="1" i="1" dirty="0"/>
              <a:t>Место проведения – </a:t>
            </a:r>
            <a:r>
              <a:rPr lang="ru-RU" sz="2900" dirty="0"/>
              <a:t>МБОУ «СОШ №2 им. </a:t>
            </a:r>
            <a:r>
              <a:rPr lang="ru-RU" sz="2900" dirty="0" err="1"/>
              <a:t>Свидерского</a:t>
            </a:r>
            <a:r>
              <a:rPr lang="ru-RU" sz="2900" dirty="0"/>
              <a:t> А.Г.» города Бахчисарай РК</a:t>
            </a:r>
          </a:p>
          <a:p>
            <a:r>
              <a:rPr lang="ru-RU" sz="2900" b="1" i="1" dirty="0"/>
              <a:t>Количество участников</a:t>
            </a:r>
            <a:r>
              <a:rPr lang="ru-RU" sz="2900" dirty="0"/>
              <a:t> – 21 человек</a:t>
            </a:r>
          </a:p>
          <a:p>
            <a:r>
              <a:rPr lang="ru-RU" sz="2900" b="1" i="1" dirty="0"/>
              <a:t>Участники –</a:t>
            </a:r>
            <a:r>
              <a:rPr lang="ru-RU" sz="2900" dirty="0"/>
              <a:t> члены школьного лесничества «Сосновая веточка», учащиеся 9-Э класса. </a:t>
            </a:r>
          </a:p>
          <a:p>
            <a:r>
              <a:rPr lang="ru-RU" sz="2900" b="1" i="1" dirty="0"/>
              <a:t>Организаторы </a:t>
            </a:r>
            <a:r>
              <a:rPr lang="ru-RU" sz="2900" dirty="0"/>
              <a:t>– </a:t>
            </a:r>
            <a:r>
              <a:rPr lang="ru-RU" sz="2900" dirty="0" err="1"/>
              <a:t>Шапетько</a:t>
            </a:r>
            <a:r>
              <a:rPr lang="ru-RU" sz="2900" dirty="0"/>
              <a:t> О.А., руководитель ШЛ</a:t>
            </a:r>
          </a:p>
          <a:p>
            <a:r>
              <a:rPr lang="ru-RU" sz="2900" dirty="0"/>
              <a:t>Обучающиеся 9-Э класса приняли активное участие на экологическом уроке «</a:t>
            </a:r>
            <a:r>
              <a:rPr lang="ru-RU" sz="2900" dirty="0" err="1"/>
              <a:t>Лесомания</a:t>
            </a:r>
            <a:r>
              <a:rPr lang="ru-RU" sz="2900" dirty="0"/>
              <a:t>». Ребята много узнали о значении леса для человека, о необходимости беречь лесные ресурсы.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9BA48CD-990C-400B-B9CA-DAE1C4802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7" name="Picture 1" descr="photo_5319222236688811816_y">
            <a:extLst>
              <a:ext uri="{FF2B5EF4-FFF2-40B4-BE49-F238E27FC236}">
                <a16:creationId xmlns:a16="http://schemas.microsoft.com/office/drawing/2014/main" id="{24C5F4F4-B984-436E-AF4F-B5D872AD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68" y="2977226"/>
            <a:ext cx="3880774" cy="38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011466-E777-445A-8E17-997A095E6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9" name="Picture 3" descr="photo_5319222236688811632_y">
            <a:extLst>
              <a:ext uri="{FF2B5EF4-FFF2-40B4-BE49-F238E27FC236}">
                <a16:creationId xmlns:a16="http://schemas.microsoft.com/office/drawing/2014/main" id="{6BC1419A-4984-4471-A447-D7DED1DF2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83" y="92075"/>
            <a:ext cx="27527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13EEF9D9-F080-4094-BC18-DC505D5ED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002" y="3089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21" name="Picture 5" descr="photo_5319222236688811630_y">
            <a:extLst>
              <a:ext uri="{FF2B5EF4-FFF2-40B4-BE49-F238E27FC236}">
                <a16:creationId xmlns:a16="http://schemas.microsoft.com/office/drawing/2014/main" id="{64CA0FEF-BEAE-4615-9428-DE9F3D100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112193"/>
            <a:ext cx="27527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93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9D772-46ED-4625-B470-BDD7E783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8" y="230190"/>
            <a:ext cx="5936974" cy="170021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Обустройство памятного знака партизанам ВОВ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3D616-3E08-4897-875B-FC5E509D1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12" y="1444494"/>
            <a:ext cx="6187280" cy="5287603"/>
          </a:xfrm>
        </p:spPr>
        <p:txBody>
          <a:bodyPr>
            <a:normAutofit/>
          </a:bodyPr>
          <a:lstStyle/>
          <a:p>
            <a:r>
              <a:rPr lang="ru-RU" b="1" i="1" dirty="0"/>
              <a:t>Дата проведения</a:t>
            </a:r>
            <a:r>
              <a:rPr lang="ru-RU" dirty="0"/>
              <a:t> – 12. 11. 2024 года.</a:t>
            </a:r>
          </a:p>
          <a:p>
            <a:r>
              <a:rPr lang="ru-RU" b="1" i="1" dirty="0"/>
              <a:t>Место проведения –</a:t>
            </a:r>
            <a:r>
              <a:rPr lang="ru-RU" dirty="0"/>
              <a:t> Бахчисарайское лесничество </a:t>
            </a:r>
          </a:p>
          <a:p>
            <a:r>
              <a:rPr lang="ru-RU" b="1" i="1" dirty="0"/>
              <a:t>Участники –</a:t>
            </a:r>
            <a:r>
              <a:rPr lang="ru-RU" dirty="0"/>
              <a:t> члены школьного лесничества «Сосновая веточка», учащиеся  8-Б класса: Куклин А., Козлов А., Ткаченко В., Филимонова К. </a:t>
            </a:r>
          </a:p>
          <a:p>
            <a:r>
              <a:rPr lang="ru-RU" b="1" i="1" dirty="0"/>
              <a:t>Организаторы </a:t>
            </a:r>
            <a:r>
              <a:rPr lang="ru-RU" dirty="0"/>
              <a:t>–  ГАУ РК «Бахчисарайский лесхоз», Игнатенко Т.К.</a:t>
            </a:r>
          </a:p>
          <a:p>
            <a:r>
              <a:rPr lang="ru-RU" b="1" i="1" dirty="0"/>
              <a:t>Исполнители </a:t>
            </a:r>
            <a:r>
              <a:rPr lang="ru-RU" dirty="0"/>
              <a:t>– Широбокова Е.Л., советник директора.</a:t>
            </a:r>
          </a:p>
          <a:p>
            <a:r>
              <a:rPr lang="ru-RU" dirty="0"/>
              <a:t>Группа активистов под руководством </a:t>
            </a:r>
            <a:r>
              <a:rPr lang="ru-RU" dirty="0" err="1"/>
              <a:t>Широбоковой</a:t>
            </a:r>
            <a:r>
              <a:rPr lang="ru-RU" dirty="0"/>
              <a:t> Е.Л. провели исследование состояния памятного знака «5 Красноармейскому отряду», находящегося на территории заповедника Бахчисарайского района. Он был установлен учащимися нашей школы. Ведутся поиски участников. А так же планируется обновление стелы.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18B904-E07E-4611-A433-1B57C1DFD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1" name="Picture 1" descr="photo_5307577274679291578_y">
            <a:extLst>
              <a:ext uri="{FF2B5EF4-FFF2-40B4-BE49-F238E27FC236}">
                <a16:creationId xmlns:a16="http://schemas.microsoft.com/office/drawing/2014/main" id="{B1CB6D80-2C6D-49FA-929A-2BAE089F9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13" y="1210851"/>
            <a:ext cx="55149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98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3C141-725C-41C0-894B-0BA9842F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479425"/>
            <a:ext cx="5529884" cy="14509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Экологическая акция</a:t>
            </a:r>
            <a:br>
              <a:rPr lang="ru-RU" dirty="0"/>
            </a:br>
            <a:r>
              <a:rPr lang="ru-RU" b="1" dirty="0"/>
              <a:t> «Батарейки, сдавайтесь!»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1503B5-693F-40B5-9D57-9226FFFCA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36035"/>
            <a:ext cx="6096000" cy="4872729"/>
          </a:xfrm>
        </p:spPr>
        <p:txBody>
          <a:bodyPr>
            <a:normAutofit lnSpcReduction="10000"/>
          </a:bodyPr>
          <a:lstStyle/>
          <a:p>
            <a:r>
              <a:rPr lang="ru-RU" sz="2200" b="1" i="1" dirty="0"/>
              <a:t>Дата проведения</a:t>
            </a:r>
            <a:r>
              <a:rPr lang="ru-RU" sz="2200" dirty="0"/>
              <a:t> –  28.11. 2024 года.</a:t>
            </a:r>
          </a:p>
          <a:p>
            <a:r>
              <a:rPr lang="ru-RU" sz="2200" b="1" i="1" dirty="0"/>
              <a:t>Место организации мероприятия – </a:t>
            </a:r>
            <a:r>
              <a:rPr lang="ru-RU" sz="2200" dirty="0"/>
              <a:t>МБОУ «СОШ №2 им. </a:t>
            </a:r>
            <a:r>
              <a:rPr lang="ru-RU" sz="2200" dirty="0" err="1"/>
              <a:t>Свидерского</a:t>
            </a:r>
            <a:r>
              <a:rPr lang="ru-RU" sz="2200" dirty="0"/>
              <a:t> А.Г.» </a:t>
            </a:r>
            <a:r>
              <a:rPr lang="ru-RU" sz="2200" dirty="0" err="1"/>
              <a:t>г.Бахчисарай</a:t>
            </a:r>
            <a:r>
              <a:rPr lang="ru-RU" sz="2200" dirty="0"/>
              <a:t> Республики Крым</a:t>
            </a:r>
          </a:p>
          <a:p>
            <a:r>
              <a:rPr lang="ru-RU" sz="2200" b="1" i="1" dirty="0"/>
              <a:t>Участники –</a:t>
            </a:r>
            <a:r>
              <a:rPr lang="ru-RU" sz="2200" dirty="0"/>
              <a:t> обучающиеся 1-Б,3-А, 6,7-А, 8-А, 9-Б классов </a:t>
            </a:r>
          </a:p>
          <a:p>
            <a:r>
              <a:rPr lang="ru-RU" sz="2200" b="1" i="1" dirty="0"/>
              <a:t>Организаторы </a:t>
            </a:r>
            <a:r>
              <a:rPr lang="ru-RU" sz="2200" dirty="0"/>
              <a:t>– </a:t>
            </a:r>
            <a:r>
              <a:rPr lang="ru-RU" sz="2200" dirty="0" err="1"/>
              <a:t>Шапетько</a:t>
            </a:r>
            <a:r>
              <a:rPr lang="ru-RU" sz="2200" dirty="0"/>
              <a:t> О.А., руководитель ШЛ, классные руководители.</a:t>
            </a:r>
          </a:p>
          <a:p>
            <a:r>
              <a:rPr lang="ru-RU" sz="2200" dirty="0"/>
              <a:t>Усилиями ребят и их знакомых было собрано 11 кг отработанных батареек, которые будут отправлены на переработку.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CFF058-ED12-42AD-B05C-1D6FA77F1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94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65" name="Picture 1" descr="photo_5352746543788189058_y">
            <a:extLst>
              <a:ext uri="{FF2B5EF4-FFF2-40B4-BE49-F238E27FC236}">
                <a16:creationId xmlns:a16="http://schemas.microsoft.com/office/drawing/2014/main" id="{A09F4F22-697F-4D88-81BF-7C99C8C2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3187"/>
            <a:ext cx="593407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91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25668-654F-4FB9-98ED-498424F6D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304800"/>
            <a:ext cx="5075582" cy="1625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Экологическая акция</a:t>
            </a:r>
            <a:br>
              <a:rPr lang="ru-RU" dirty="0"/>
            </a:br>
            <a:r>
              <a:rPr lang="ru-RU" b="1" dirty="0"/>
              <a:t> «Добрая крышечка»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DE80ED-EC1B-45F4-91CC-26F5F6C16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8" y="1510750"/>
            <a:ext cx="5805428" cy="5347247"/>
          </a:xfrm>
        </p:spPr>
        <p:txBody>
          <a:bodyPr>
            <a:normAutofit/>
          </a:bodyPr>
          <a:lstStyle/>
          <a:p>
            <a:r>
              <a:rPr lang="ru-RU" b="1" i="1" dirty="0"/>
              <a:t>Дата проведения</a:t>
            </a:r>
            <a:r>
              <a:rPr lang="ru-RU" dirty="0"/>
              <a:t> –  28.11.2024 года.</a:t>
            </a:r>
          </a:p>
          <a:p>
            <a:r>
              <a:rPr lang="ru-RU" b="1" i="1" dirty="0"/>
              <a:t>Место организации мероприятия – </a:t>
            </a:r>
            <a:r>
              <a:rPr lang="ru-RU" dirty="0"/>
              <a:t>МБОУ«СОШ №2 им. </a:t>
            </a:r>
            <a:r>
              <a:rPr lang="ru-RU" dirty="0" err="1"/>
              <a:t>Свидерского</a:t>
            </a:r>
            <a:r>
              <a:rPr lang="ru-RU" dirty="0"/>
              <a:t> А.Г.» г. Бахчисарай РК</a:t>
            </a:r>
          </a:p>
          <a:p>
            <a:r>
              <a:rPr lang="ru-RU" b="1" i="1" dirty="0"/>
              <a:t>Участники –</a:t>
            </a:r>
            <a:r>
              <a:rPr lang="ru-RU" dirty="0"/>
              <a:t> обучающиеся 1-Б, 3-А, 5-Б, 6, 7-А, 7-Б, 8-А, 8-Б классов </a:t>
            </a:r>
          </a:p>
          <a:p>
            <a:r>
              <a:rPr lang="ru-RU" b="1" i="1" dirty="0"/>
              <a:t>Организаторы </a:t>
            </a:r>
            <a:r>
              <a:rPr lang="ru-RU" dirty="0"/>
              <a:t>– </a:t>
            </a:r>
            <a:r>
              <a:rPr lang="ru-RU" dirty="0" err="1"/>
              <a:t>Шапетько</a:t>
            </a:r>
            <a:r>
              <a:rPr lang="ru-RU" dirty="0"/>
              <a:t> О.А., руководитель ШЛ, </a:t>
            </a:r>
            <a:r>
              <a:rPr lang="ru-RU" dirty="0" err="1"/>
              <a:t>Топорова</a:t>
            </a:r>
            <a:r>
              <a:rPr lang="ru-RU" dirty="0"/>
              <a:t> А.В., социальный педагог, классные руководители.</a:t>
            </a:r>
          </a:p>
          <a:p>
            <a:r>
              <a:rPr lang="ru-RU" dirty="0"/>
              <a:t>«Добрые крышечки» — это российский эколого-благотворительный волонтерский проект, имеющий двойную цель: сделать наш мир чище и помочь детям, которым нужна поддержка. За первое полугодие усилиями ребят и их классных руководителей было собрано </a:t>
            </a:r>
            <a:r>
              <a:rPr lang="ru-RU" b="1" dirty="0"/>
              <a:t>11 кг крышек. </a:t>
            </a:r>
            <a:r>
              <a:rPr lang="ru-RU" dirty="0"/>
              <a:t>Собранный передан на дальнейшую переработку в </a:t>
            </a:r>
            <a:r>
              <a:rPr lang="ru-RU" dirty="0" err="1"/>
              <a:t>Экоцентр</a:t>
            </a:r>
            <a:r>
              <a:rPr lang="ru-RU" dirty="0"/>
              <a:t> г. Симферополя.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20A42AF-99C0-4519-983D-B2596E75D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89" name="Picture 1" descr="photo_5352746543788189057_y">
            <a:extLst>
              <a:ext uri="{FF2B5EF4-FFF2-40B4-BE49-F238E27FC236}">
                <a16:creationId xmlns:a16="http://schemas.microsoft.com/office/drawing/2014/main" id="{CDDC6918-E2D4-4F05-9027-F3001B25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66" y="147746"/>
            <a:ext cx="5265196" cy="39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052CF9-95A3-4557-B2D4-20B2C8881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0134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91" name="Picture 3" descr="photo_5352746543788189073_y">
            <a:extLst>
              <a:ext uri="{FF2B5EF4-FFF2-40B4-BE49-F238E27FC236}">
                <a16:creationId xmlns:a16="http://schemas.microsoft.com/office/drawing/2014/main" id="{AAFCD454-C820-4BCE-9C93-14BC600A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76" y="4244388"/>
            <a:ext cx="1828800" cy="243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9C995776-8A72-4C4E-8211-0EBDFA1FE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734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93" name="Picture 5" descr="photo_5352746543788189062_y">
            <a:extLst>
              <a:ext uri="{FF2B5EF4-FFF2-40B4-BE49-F238E27FC236}">
                <a16:creationId xmlns:a16="http://schemas.microsoft.com/office/drawing/2014/main" id="{06BA2668-9C9D-409D-9392-C21230F9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36" y="4269288"/>
            <a:ext cx="1828800" cy="243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124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633B3-AEBD-487E-9546-C80D6657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8125"/>
            <a:ext cx="9076266" cy="1692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Конкурс–выставка</a:t>
            </a:r>
            <a:br>
              <a:rPr lang="ru-RU" dirty="0"/>
            </a:br>
            <a:r>
              <a:rPr lang="ru-RU" b="1" dirty="0"/>
              <a:t> «Новогодняя композиция»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6EF6A2-8487-4F61-B2AD-82A57444C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683026"/>
            <a:ext cx="5724939" cy="5049076"/>
          </a:xfrm>
        </p:spPr>
        <p:txBody>
          <a:bodyPr>
            <a:normAutofit/>
          </a:bodyPr>
          <a:lstStyle/>
          <a:p>
            <a:r>
              <a:rPr lang="ru-RU" b="1" i="1" dirty="0"/>
              <a:t>Дата проведения</a:t>
            </a:r>
            <a:r>
              <a:rPr lang="ru-RU" dirty="0"/>
              <a:t> – 29. 11. 2024 года.</a:t>
            </a:r>
          </a:p>
          <a:p>
            <a:r>
              <a:rPr lang="ru-RU" b="1" i="1" dirty="0"/>
              <a:t>Место организации – </a:t>
            </a:r>
            <a:r>
              <a:rPr lang="ru-RU" dirty="0"/>
              <a:t>Муниципальное бюджетное общеобразовательное учреждение «Средняя общеобразовательная школа №2 им. </a:t>
            </a:r>
            <a:r>
              <a:rPr lang="ru-RU" dirty="0" err="1"/>
              <a:t>Свидерского</a:t>
            </a:r>
            <a:r>
              <a:rPr lang="ru-RU" dirty="0"/>
              <a:t> А.Г.» города Бахчисарай Республики Крым</a:t>
            </a:r>
          </a:p>
          <a:p>
            <a:r>
              <a:rPr lang="ru-RU" b="1" i="1" dirty="0"/>
              <a:t>Количество участников</a:t>
            </a:r>
            <a:r>
              <a:rPr lang="ru-RU" dirty="0"/>
              <a:t> – 15 человек</a:t>
            </a:r>
          </a:p>
          <a:p>
            <a:r>
              <a:rPr lang="ru-RU" b="1" i="1" dirty="0"/>
              <a:t>Участники –</a:t>
            </a:r>
            <a:r>
              <a:rPr lang="ru-RU" dirty="0"/>
              <a:t> члены школьного лесничества «Сосновая веточка», учащиеся  2-8 классов.</a:t>
            </a:r>
          </a:p>
          <a:p>
            <a:r>
              <a:rPr lang="ru-RU" b="1" i="1" dirty="0"/>
              <a:t>Организаторы </a:t>
            </a:r>
            <a:r>
              <a:rPr lang="ru-RU" dirty="0"/>
              <a:t>– </a:t>
            </a:r>
            <a:r>
              <a:rPr lang="ru-RU" dirty="0" err="1"/>
              <a:t>Шапетько</a:t>
            </a:r>
            <a:r>
              <a:rPr lang="ru-RU" dirty="0"/>
              <a:t> О. А., руководитель ШЛ., классные руководители.</a:t>
            </a:r>
          </a:p>
          <a:p>
            <a:r>
              <a:rPr lang="ru-RU" dirty="0"/>
              <a:t>Обучающиеся нашей школы приняли участие в ежегодном заочном новогодне-рождественском конкурсе–выставки «Новогодняя композиция».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009CDC2-70C8-4372-99A6-51452C371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238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313" name="Picture 1" descr="photo_5355045944724417390_y">
            <a:extLst>
              <a:ext uri="{FF2B5EF4-FFF2-40B4-BE49-F238E27FC236}">
                <a16:creationId xmlns:a16="http://schemas.microsoft.com/office/drawing/2014/main" id="{8A15F788-D5E6-4521-B8A8-21932ADA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57525"/>
            <a:ext cx="59340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57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4E51E-D072-4F69-B425-2BA69E63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4" y="338345"/>
            <a:ext cx="6059142" cy="15920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Конкурс рисунков и плакатов </a:t>
            </a:r>
            <a:br>
              <a:rPr lang="ru-RU" dirty="0"/>
            </a:br>
            <a:r>
              <a:rPr lang="ru-RU" b="1" dirty="0"/>
              <a:t>«Ёлочка, живи!»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B9BAA-DA2C-4B10-9D19-D88981BC3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4" y="1630017"/>
            <a:ext cx="5897216" cy="5022574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09.12.2024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РК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19 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1-7 классов.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ШЛ, классные руководители 1-7 классов.</a:t>
            </a:r>
          </a:p>
          <a:p>
            <a:r>
              <a:rPr lang="ru-RU" sz="2000" dirty="0"/>
              <a:t>Обучающиеся 1-7 классов изобразили  возможные меры по охране хвойных насаждений перед новым годом. Победители и призеры награждены грамотами.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0BAA01-5D3D-403E-874B-29652E661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61" name="Picture 1" descr="photo_5402370548681535076_y">
            <a:extLst>
              <a:ext uri="{FF2B5EF4-FFF2-40B4-BE49-F238E27FC236}">
                <a16:creationId xmlns:a16="http://schemas.microsoft.com/office/drawing/2014/main" id="{1EB6B685-DCBB-4DFA-A7EC-498A71CB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6" y="338345"/>
            <a:ext cx="59340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62D580-218C-485C-B5A6-31D0CD9F0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63" name="Picture 3" descr="photo_5402370548681535077_y">
            <a:extLst>
              <a:ext uri="{FF2B5EF4-FFF2-40B4-BE49-F238E27FC236}">
                <a16:creationId xmlns:a16="http://schemas.microsoft.com/office/drawing/2014/main" id="{373E8BC4-4686-44EB-B042-074A212D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09" y="2781093"/>
            <a:ext cx="5325900" cy="39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77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13C16-4D74-4A25-A21D-C1AAE294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6" y="379411"/>
            <a:ext cx="5883964" cy="15509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Семинар ШЛ Крыма на тему</a:t>
            </a:r>
            <a:br>
              <a:rPr lang="ru-RU" dirty="0"/>
            </a:br>
            <a:r>
              <a:rPr lang="ru-RU" b="1" dirty="0"/>
              <a:t> "Ёлочка, живи!"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771019-7F1B-4D6F-A0FD-73B64FE54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54" y="1603518"/>
            <a:ext cx="6488228" cy="4998953"/>
          </a:xfrm>
        </p:spPr>
        <p:txBody>
          <a:bodyPr>
            <a:normAutofit fontScale="92500" lnSpcReduction="10000"/>
          </a:bodyPr>
          <a:lstStyle/>
          <a:p>
            <a:r>
              <a:rPr lang="ru-RU" sz="1900" b="1" i="1" dirty="0"/>
              <a:t>Дата проведения</a:t>
            </a:r>
            <a:r>
              <a:rPr lang="ru-RU" sz="1900" dirty="0"/>
              <a:t> – 12.12.2024 года.</a:t>
            </a:r>
          </a:p>
          <a:p>
            <a:r>
              <a:rPr lang="ru-RU" sz="1900" b="1" i="1" dirty="0"/>
              <a:t>Место проведения –</a:t>
            </a:r>
            <a:r>
              <a:rPr lang="ru-RU" sz="1900" dirty="0"/>
              <a:t> на территории  ГАУ РК               «Белогорское лесное хозяйство»</a:t>
            </a:r>
          </a:p>
          <a:p>
            <a:r>
              <a:rPr lang="ru-RU" sz="1900" b="1" i="1" dirty="0"/>
              <a:t>Участники –</a:t>
            </a:r>
            <a:r>
              <a:rPr lang="ru-RU" sz="1900" dirty="0"/>
              <a:t> члены школьного лесничества «Сосновая веточка», учащиеся  7-А класса: Станков Роман, Ивашкевич </a:t>
            </a:r>
            <a:r>
              <a:rPr lang="ru-RU" sz="1900" dirty="0" err="1"/>
              <a:t>Кьяра</a:t>
            </a:r>
            <a:r>
              <a:rPr lang="ru-RU" sz="1900" dirty="0"/>
              <a:t>, Козлов Александр, 8-Б </a:t>
            </a:r>
            <a:r>
              <a:rPr lang="ru-RU" sz="1900" dirty="0" err="1"/>
              <a:t>кл</a:t>
            </a:r>
            <a:r>
              <a:rPr lang="ru-RU" sz="1900" dirty="0"/>
              <a:t>.</a:t>
            </a:r>
          </a:p>
          <a:p>
            <a:r>
              <a:rPr lang="ru-RU" sz="1900" b="1" i="1" dirty="0"/>
              <a:t>Организаторы </a:t>
            </a:r>
            <a:r>
              <a:rPr lang="ru-RU" sz="1900" dirty="0"/>
              <a:t>– Министерство экологии и природных ресурсов,  ГАУ РК «Белогорское лесное хозяйство»</a:t>
            </a:r>
          </a:p>
          <a:p>
            <a:r>
              <a:rPr lang="ru-RU" sz="1900" b="1" i="1" dirty="0"/>
              <a:t>Исполнитель – </a:t>
            </a:r>
            <a:r>
              <a:rPr lang="ru-RU" sz="1900" dirty="0" err="1"/>
              <a:t>Шапетько</a:t>
            </a:r>
            <a:r>
              <a:rPr lang="ru-RU" sz="1900" dirty="0"/>
              <a:t> О.А., руководитель ШЛ.</a:t>
            </a:r>
          </a:p>
          <a:p>
            <a:r>
              <a:rPr lang="ru-RU" sz="1900" dirty="0"/>
              <a:t>Для членов ШЛ провели лекцию «Проблемы и пути решения лесовосстановления на горельниках», рассказали о необходимости соблюдения правил пожарной безопасности при нахождении в лесу.</a:t>
            </a:r>
            <a:br>
              <a:rPr lang="ru-RU" sz="1900" dirty="0"/>
            </a:br>
            <a:r>
              <a:rPr lang="ru-RU" sz="1900" dirty="0"/>
              <a:t>А ещё ребята попробовали свои силы на практическом занятии по посеву семян сосны крымской в кассеты. В рамках подведения итогов все участники семинара получили сертификаты и подарки.</a:t>
            </a:r>
          </a:p>
          <a:p>
            <a:endParaRPr lang="ru-RU" dirty="0"/>
          </a:p>
        </p:txBody>
      </p:sp>
      <p:pic>
        <p:nvPicPr>
          <p:cNvPr id="5" name="Рисунок 4" descr="https://sun10-2.userapi.com/impg/IqXfZqD2KSCFId2povHojmjB1bMt82yKkl6w_A/mD3A-g2Tyoc.jpg?size=1280x960&amp;quality=95&amp;sign=0a8f2b82ed4ec3defbbb8320d73a4789&amp;type=album">
            <a:extLst>
              <a:ext uri="{FF2B5EF4-FFF2-40B4-BE49-F238E27FC236}">
                <a16:creationId xmlns:a16="http://schemas.microsoft.com/office/drawing/2014/main" id="{2B1C4354-2E31-4B53-BC5B-BE92756385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23" y="3395182"/>
            <a:ext cx="5250423" cy="33321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7DB471A-758A-48C5-BE15-67A281017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5" name="Picture 1" descr="photo_5393071283060735914_y">
            <a:extLst>
              <a:ext uri="{FF2B5EF4-FFF2-40B4-BE49-F238E27FC236}">
                <a16:creationId xmlns:a16="http://schemas.microsoft.com/office/drawing/2014/main" id="{F85FC697-FE1A-4C8A-B8CD-F446DAEB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275" y="105283"/>
            <a:ext cx="2467424" cy="32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ECFD2E66-1187-4A74-9EA9-2448DAEF1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982" y="25399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1D0CDA-2729-479B-9A76-49FEDAA4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5283"/>
            <a:ext cx="3266659" cy="244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38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62B0D-332B-42B8-894C-9C91D272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07038"/>
            <a:ext cx="5998195" cy="17233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Итоги работы ШЛ Крыма </a:t>
            </a:r>
            <a:br>
              <a:rPr lang="ru-RU" sz="4000" dirty="0"/>
            </a:br>
            <a:r>
              <a:rPr lang="ru-RU" sz="4000" b="1" dirty="0"/>
              <a:t>за 2024 год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624F2-0F2B-42D8-8B77-155D97E82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7" y="1378228"/>
            <a:ext cx="7007017" cy="5272731"/>
          </a:xfrm>
        </p:spPr>
        <p:txBody>
          <a:bodyPr>
            <a:noAutofit/>
          </a:bodyPr>
          <a:lstStyle/>
          <a:p>
            <a:r>
              <a:rPr lang="ru-RU" sz="1600" b="1" i="1" dirty="0"/>
              <a:t>Дата проведения</a:t>
            </a:r>
            <a:r>
              <a:rPr lang="ru-RU" sz="1600" dirty="0"/>
              <a:t> – 24. 12. 2024 года.</a:t>
            </a:r>
          </a:p>
          <a:p>
            <a:r>
              <a:rPr lang="ru-RU" sz="1600" b="1" i="1" dirty="0"/>
              <a:t>Место проведения –</a:t>
            </a:r>
            <a:r>
              <a:rPr lang="ru-RU" sz="1600" dirty="0"/>
              <a:t> Крымская республиканская универсальная научная библиотека </a:t>
            </a:r>
            <a:r>
              <a:rPr lang="ru-RU" sz="1600" dirty="0" err="1"/>
              <a:t>им.И.Я.Франко</a:t>
            </a:r>
            <a:endParaRPr lang="ru-RU" sz="1600" dirty="0"/>
          </a:p>
          <a:p>
            <a:r>
              <a:rPr lang="ru-RU" sz="1600" b="1" i="1" dirty="0"/>
              <a:t>Участники –</a:t>
            </a:r>
            <a:r>
              <a:rPr lang="ru-RU" sz="1600" dirty="0"/>
              <a:t> члены школьного лесничества «Сосновая веточка», учащиеся  7-А класса: Станков Р., </a:t>
            </a:r>
            <a:r>
              <a:rPr lang="ru-RU" sz="1600" dirty="0" err="1"/>
              <a:t>Курец</a:t>
            </a:r>
            <a:r>
              <a:rPr lang="ru-RU" sz="1600" dirty="0"/>
              <a:t> М., Ивашкевич К.</a:t>
            </a:r>
          </a:p>
          <a:p>
            <a:r>
              <a:rPr lang="ru-RU" sz="1600" b="1" i="1" dirty="0"/>
              <a:t>Организаторы </a:t>
            </a:r>
            <a:r>
              <a:rPr lang="ru-RU" sz="1600" dirty="0"/>
              <a:t>–  Министерство экологии и природных ресурсов РК</a:t>
            </a:r>
          </a:p>
          <a:p>
            <a:r>
              <a:rPr lang="ru-RU" sz="1600" b="1" i="1" dirty="0"/>
              <a:t>Исполнители </a:t>
            </a:r>
            <a:r>
              <a:rPr lang="ru-RU" sz="1600" dirty="0"/>
              <a:t>– Игнатенко Т.К., наставник ШЛ, </a:t>
            </a:r>
            <a:r>
              <a:rPr lang="ru-RU" sz="1600" dirty="0" err="1"/>
              <a:t>Шапетько</a:t>
            </a:r>
            <a:r>
              <a:rPr lang="ru-RU" sz="1600" dirty="0"/>
              <a:t> О.А., руководитель ШЛ.</a:t>
            </a:r>
          </a:p>
          <a:p>
            <a:r>
              <a:rPr lang="ru-RU" sz="1600" dirty="0"/>
              <a:t>24 декабря были подведены итоги работы ШЛ за 2024год. Министр экологии и природных ресурсов Республики Крым Ольга Шевцова наградила школьников Дипломами, Сертификатами и ценными призами.</a:t>
            </a:r>
          </a:p>
          <a:p>
            <a:r>
              <a:rPr lang="ru-RU" sz="1600" dirty="0"/>
              <a:t>«Прошёл еще один год, вы усовершенствовали свои навыки, стали умнее, сильнее и лучше. Благодарю за активность, любовь к природе. Поздравляю и желаю сохранять такой же настрой при достижении всех ваших целей», - отметила министр.</a:t>
            </a:r>
          </a:p>
          <a:p>
            <a:r>
              <a:rPr lang="ru-RU" sz="1600" b="1" dirty="0"/>
              <a:t>Наше школьное лесничество заняло 4 место в Республике.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D981617-97AA-4D90-9E22-F78929631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409" name="Picture 1" descr="photo_5429375207094742655_y">
            <a:extLst>
              <a:ext uri="{FF2B5EF4-FFF2-40B4-BE49-F238E27FC236}">
                <a16:creationId xmlns:a16="http://schemas.microsoft.com/office/drawing/2014/main" id="{9DF74487-EB88-40C2-901D-1A096A8C9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13" y="207038"/>
            <a:ext cx="54483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436726-4D44-4BB5-A330-300644605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35A1B4-5DD5-47B9-81B7-DE0CD6A0E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966" y="3794553"/>
            <a:ext cx="4331235" cy="30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4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7B738-6BC9-49B5-A6B6-B3848670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4557"/>
            <a:ext cx="8596668" cy="15858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Наш девиз: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природе всё прекрасно, береги её и не губи  напрасно!»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DB2C93-7F1E-4066-9FDD-A5E58C66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44487"/>
            <a:ext cx="10560509" cy="5181600"/>
          </a:xfrm>
        </p:spPr>
        <p:txBody>
          <a:bodyPr>
            <a:normAutofit/>
          </a:bodyPr>
          <a:lstStyle/>
          <a:p>
            <a:r>
              <a:rPr lang="ru-RU" b="1" dirty="0"/>
              <a:t>Наставник ШЛ </a:t>
            </a:r>
            <a:r>
              <a:rPr lang="ru-RU" dirty="0"/>
              <a:t>- Игнатенко Татьяна Константиновна, эколог 1 категории, </a:t>
            </a:r>
          </a:p>
          <a:p>
            <a:r>
              <a:rPr lang="ru-RU" b="1" dirty="0"/>
              <a:t>Руководитель ШЛ </a:t>
            </a:r>
            <a:r>
              <a:rPr lang="ru-RU" dirty="0"/>
              <a:t>–  </a:t>
            </a:r>
            <a:r>
              <a:rPr lang="ru-RU" dirty="0" err="1"/>
              <a:t>Шапетько</a:t>
            </a:r>
            <a:r>
              <a:rPr lang="ru-RU" dirty="0"/>
              <a:t> Ольга Александровна, учитель географии.   </a:t>
            </a:r>
          </a:p>
          <a:p>
            <a:r>
              <a:rPr lang="ru-RU" b="1" dirty="0"/>
              <a:t>Совет ШЛ «Сосновая веточка» на 2025 год</a:t>
            </a:r>
            <a:endParaRPr lang="ru-RU" dirty="0"/>
          </a:p>
          <a:p>
            <a:r>
              <a:rPr lang="ru-RU" b="1" dirty="0"/>
              <a:t>Лесничий: </a:t>
            </a:r>
            <a:r>
              <a:rPr lang="ru-RU" dirty="0" err="1"/>
              <a:t>Ниметулаев</a:t>
            </a:r>
            <a:r>
              <a:rPr lang="ru-RU" dirty="0"/>
              <a:t> Сулейман (8-А </a:t>
            </a:r>
            <a:r>
              <a:rPr lang="ru-RU" dirty="0" err="1"/>
              <a:t>кл</a:t>
            </a:r>
            <a:r>
              <a:rPr lang="ru-RU" dirty="0"/>
              <a:t>.);</a:t>
            </a:r>
          </a:p>
          <a:p>
            <a:r>
              <a:rPr lang="ru-RU" b="1" dirty="0"/>
              <a:t>Помощники лесничего: </a:t>
            </a:r>
            <a:r>
              <a:rPr lang="ru-RU" dirty="0" err="1"/>
              <a:t>Курец</a:t>
            </a:r>
            <a:r>
              <a:rPr lang="ru-RU" dirty="0"/>
              <a:t> Мирослав, Станков Роман (7-А </a:t>
            </a:r>
            <a:r>
              <a:rPr lang="ru-RU" dirty="0" err="1"/>
              <a:t>кл</a:t>
            </a:r>
            <a:r>
              <a:rPr lang="ru-RU" dirty="0"/>
              <a:t>);</a:t>
            </a:r>
          </a:p>
          <a:p>
            <a:r>
              <a:rPr lang="ru-RU" b="1" dirty="0"/>
              <a:t>Мастера леса: </a:t>
            </a:r>
            <a:r>
              <a:rPr lang="ru-RU" dirty="0"/>
              <a:t>Козлов Александр (8-Б </a:t>
            </a:r>
            <a:r>
              <a:rPr lang="ru-RU" dirty="0" err="1"/>
              <a:t>кл</a:t>
            </a:r>
            <a:r>
              <a:rPr lang="ru-RU" dirty="0"/>
              <a:t>), </a:t>
            </a:r>
          </a:p>
          <a:p>
            <a:r>
              <a:rPr lang="ru-RU" dirty="0"/>
              <a:t>                        </a:t>
            </a:r>
            <a:r>
              <a:rPr lang="ru-RU" dirty="0" err="1"/>
              <a:t>Смаилов</a:t>
            </a:r>
            <a:r>
              <a:rPr lang="ru-RU" dirty="0"/>
              <a:t> Риза (8-А </a:t>
            </a:r>
            <a:r>
              <a:rPr lang="ru-RU" dirty="0" err="1"/>
              <a:t>кл</a:t>
            </a:r>
            <a:r>
              <a:rPr lang="ru-RU" dirty="0"/>
              <a:t>), </a:t>
            </a:r>
          </a:p>
          <a:p>
            <a:r>
              <a:rPr lang="ru-RU" dirty="0"/>
              <a:t>                        </a:t>
            </a:r>
            <a:r>
              <a:rPr lang="ru-RU" dirty="0" err="1"/>
              <a:t>Жникруп</a:t>
            </a:r>
            <a:r>
              <a:rPr lang="ru-RU" dirty="0"/>
              <a:t> Ярослав (7-Б </a:t>
            </a:r>
            <a:r>
              <a:rPr lang="ru-RU" dirty="0" err="1"/>
              <a:t>кл</a:t>
            </a:r>
            <a:r>
              <a:rPr lang="ru-RU" dirty="0"/>
              <a:t>);</a:t>
            </a:r>
          </a:p>
          <a:p>
            <a:r>
              <a:rPr lang="ru-RU" b="1" dirty="0"/>
              <a:t>Секретарь: </a:t>
            </a:r>
            <a:r>
              <a:rPr lang="ru-RU" dirty="0" err="1"/>
              <a:t>Дуляк</a:t>
            </a:r>
            <a:r>
              <a:rPr lang="ru-RU" dirty="0"/>
              <a:t> Лидия (6 </a:t>
            </a:r>
            <a:r>
              <a:rPr lang="ru-RU" dirty="0" err="1"/>
              <a:t>кл</a:t>
            </a:r>
            <a:r>
              <a:rPr lang="ru-RU" dirty="0"/>
              <a:t>.)</a:t>
            </a:r>
          </a:p>
          <a:p>
            <a:r>
              <a:rPr lang="ru-RU" b="1" dirty="0"/>
              <a:t>Редколлегия:</a:t>
            </a:r>
            <a:r>
              <a:rPr lang="ru-RU" dirty="0"/>
              <a:t> </a:t>
            </a:r>
            <a:r>
              <a:rPr lang="ru-RU" dirty="0" err="1"/>
              <a:t>Манешина</a:t>
            </a:r>
            <a:r>
              <a:rPr lang="ru-RU" dirty="0"/>
              <a:t> Александра, (6 </a:t>
            </a:r>
            <a:r>
              <a:rPr lang="ru-RU" dirty="0" err="1"/>
              <a:t>кл</a:t>
            </a:r>
            <a:r>
              <a:rPr lang="ru-RU" dirty="0"/>
              <a:t>.), </a:t>
            </a:r>
            <a:r>
              <a:rPr lang="ru-RU" dirty="0" err="1"/>
              <a:t>Фостенко</a:t>
            </a:r>
            <a:r>
              <a:rPr lang="ru-RU" dirty="0"/>
              <a:t> Анастасия (8-А </a:t>
            </a:r>
            <a:r>
              <a:rPr lang="ru-RU" dirty="0" err="1"/>
              <a:t>кл</a:t>
            </a:r>
            <a:r>
              <a:rPr lang="ru-RU" dirty="0"/>
              <a:t>.),</a:t>
            </a:r>
          </a:p>
          <a:p>
            <a:r>
              <a:rPr lang="ru-RU" b="1" dirty="0" err="1"/>
              <a:t>Айти</a:t>
            </a:r>
            <a:r>
              <a:rPr lang="ru-RU" b="1" dirty="0"/>
              <a:t> группа:</a:t>
            </a:r>
            <a:r>
              <a:rPr lang="ru-RU" dirty="0"/>
              <a:t> Ивашкевич </a:t>
            </a:r>
            <a:r>
              <a:rPr lang="ru-RU" dirty="0" err="1"/>
              <a:t>Кьяра</a:t>
            </a:r>
            <a:r>
              <a:rPr lang="ru-RU" dirty="0"/>
              <a:t>, Мартынова Екатерина (7-А </a:t>
            </a:r>
            <a:r>
              <a:rPr lang="ru-RU" dirty="0" err="1"/>
              <a:t>кл</a:t>
            </a:r>
            <a:r>
              <a:rPr lang="ru-RU" dirty="0"/>
              <a:t>.), </a:t>
            </a:r>
          </a:p>
          <a:p>
            <a:r>
              <a:rPr lang="ru-RU" b="1" dirty="0" err="1"/>
              <a:t>Орггруппа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Кардакова</a:t>
            </a:r>
            <a:r>
              <a:rPr lang="ru-RU" dirty="0"/>
              <a:t> Татьяна (9-Э </a:t>
            </a:r>
            <a:r>
              <a:rPr lang="ru-RU" dirty="0" err="1"/>
              <a:t>кл</a:t>
            </a:r>
            <a:r>
              <a:rPr lang="ru-RU" dirty="0"/>
              <a:t>.), </a:t>
            </a:r>
            <a:r>
              <a:rPr lang="ru-RU" dirty="0" err="1"/>
              <a:t>Марценицен</a:t>
            </a:r>
            <a:r>
              <a:rPr lang="ru-RU" dirty="0"/>
              <a:t> Богдан (7-Б </a:t>
            </a:r>
            <a:r>
              <a:rPr lang="ru-RU" dirty="0" err="1"/>
              <a:t>кл</a:t>
            </a:r>
            <a:r>
              <a:rPr lang="ru-RU" dirty="0"/>
              <a:t>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430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5030D-1194-4763-928F-6B414400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8787"/>
            <a:ext cx="6796892" cy="17316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Конкурс кормушек для зимующих птиц </a:t>
            </a:r>
            <a:br>
              <a:rPr lang="ru-RU" b="1" dirty="0"/>
            </a:br>
            <a:r>
              <a:rPr lang="ru-RU" b="1" dirty="0"/>
              <a:t>«Поможем птицам зимой!»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3636A-DE19-4F07-8D5F-AD9B9AE00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4" y="1765880"/>
            <a:ext cx="6796892" cy="4992725"/>
          </a:xfrm>
        </p:spPr>
        <p:txBody>
          <a:bodyPr>
            <a:normAutofit/>
          </a:bodyPr>
          <a:lstStyle/>
          <a:p>
            <a:r>
              <a:rPr lang="ru-RU" b="1" i="1" dirty="0"/>
              <a:t>Дата проведения</a:t>
            </a:r>
            <a:r>
              <a:rPr lang="ru-RU" dirty="0"/>
              <a:t> – 12.01. 2025 года.</a:t>
            </a:r>
          </a:p>
          <a:p>
            <a:r>
              <a:rPr lang="ru-RU" b="1" i="1" dirty="0"/>
              <a:t>Место проведения – </a:t>
            </a:r>
            <a:r>
              <a:rPr lang="ru-RU" dirty="0"/>
              <a:t>МБОУ «СОШ №2 им. </a:t>
            </a:r>
            <a:r>
              <a:rPr lang="ru-RU" dirty="0" err="1"/>
              <a:t>Свидерского</a:t>
            </a:r>
            <a:r>
              <a:rPr lang="ru-RU" dirty="0"/>
              <a:t> А.Г.» города Бахчисарай Республики Крым</a:t>
            </a:r>
          </a:p>
          <a:p>
            <a:r>
              <a:rPr lang="ru-RU" b="1" i="1" dirty="0"/>
              <a:t>Количество участников</a:t>
            </a:r>
            <a:r>
              <a:rPr lang="ru-RU" dirty="0"/>
              <a:t> – 11 человек</a:t>
            </a:r>
          </a:p>
          <a:p>
            <a:r>
              <a:rPr lang="ru-RU" b="1" i="1" dirty="0"/>
              <a:t>Участники –</a:t>
            </a:r>
            <a:r>
              <a:rPr lang="ru-RU" dirty="0"/>
              <a:t> члены школьного лесничества «Сосновая веточка», учащиеся 2-10 классов. </a:t>
            </a:r>
          </a:p>
          <a:p>
            <a:r>
              <a:rPr lang="ru-RU" b="1" i="1" dirty="0"/>
              <a:t>Организаторы </a:t>
            </a:r>
            <a:r>
              <a:rPr lang="ru-RU" dirty="0"/>
              <a:t>– </a:t>
            </a:r>
            <a:r>
              <a:rPr lang="ru-RU" dirty="0" err="1"/>
              <a:t>Шапетько</a:t>
            </a:r>
            <a:r>
              <a:rPr lang="ru-RU" dirty="0"/>
              <a:t> О.А., руководитель ШЛ, </a:t>
            </a:r>
            <a:r>
              <a:rPr lang="ru-RU" dirty="0" err="1"/>
              <a:t>кл.руководители</a:t>
            </a:r>
            <a:r>
              <a:rPr lang="ru-RU" dirty="0"/>
              <a:t>.</a:t>
            </a:r>
          </a:p>
          <a:p>
            <a:r>
              <a:rPr lang="ru-RU" dirty="0"/>
              <a:t>В нашей школе прошел конкурс кормушек для зимующих птиц. Ребята изготовили 11 кормушек. На общешкольной линейке победителям и призёрам вручили грамоты и подарки. Кормушки были развешаны в школьном саду и в лесу. Теперь зимующим птицам не страшны холода!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BB9CF60-7CD0-4712-BC8B-7C5C67ABE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433" name="Picture 1" descr="photo_5449849118626276427_y">
            <a:extLst>
              <a:ext uri="{FF2B5EF4-FFF2-40B4-BE49-F238E27FC236}">
                <a16:creationId xmlns:a16="http://schemas.microsoft.com/office/drawing/2014/main" id="{2B232C42-E96E-4050-966E-C13490CF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541" y="3696279"/>
            <a:ext cx="5218459" cy="24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15E84C-2C1C-4025-9307-A9E98A285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435" name="Picture 3" descr="photo_5449849118626276428_y">
            <a:extLst>
              <a:ext uri="{FF2B5EF4-FFF2-40B4-BE49-F238E27FC236}">
                <a16:creationId xmlns:a16="http://schemas.microsoft.com/office/drawing/2014/main" id="{839BEBA1-4D28-4C03-85A9-A9131CC3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978" y="350644"/>
            <a:ext cx="4012820" cy="299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13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91358-2DB3-45BD-B787-3545D44E9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34" y="133600"/>
            <a:ext cx="6285775" cy="17968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Экскурсия на Бахчисарайские Сфинксы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EDDB-58D5-4440-BF4E-57199E7F4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035" y="1338470"/>
            <a:ext cx="6110055" cy="5385929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Дата проведения</a:t>
            </a:r>
            <a:r>
              <a:rPr lang="ru-RU" dirty="0"/>
              <a:t> – 02.01.2025 года.</a:t>
            </a:r>
          </a:p>
          <a:p>
            <a:r>
              <a:rPr lang="ru-RU" b="1" i="1" dirty="0"/>
              <a:t>Место организации – </a:t>
            </a:r>
            <a:r>
              <a:rPr lang="ru-RU" dirty="0"/>
              <a:t>МБОУ «СОШ №2 им. </a:t>
            </a:r>
            <a:r>
              <a:rPr lang="ru-RU" dirty="0" err="1"/>
              <a:t>Свидерского</a:t>
            </a:r>
            <a:r>
              <a:rPr lang="ru-RU" dirty="0"/>
              <a:t> А.Г.» города Бахчисарай РК</a:t>
            </a:r>
          </a:p>
          <a:p>
            <a:r>
              <a:rPr lang="ru-RU" b="1" i="1" dirty="0"/>
              <a:t>Место проведения</a:t>
            </a:r>
            <a:r>
              <a:rPr lang="ru-RU" dirty="0"/>
              <a:t> – ООПТ «Природные сфинксы в долине </a:t>
            </a:r>
            <a:r>
              <a:rPr lang="ru-RU" dirty="0" err="1"/>
              <a:t>р.Чурук</a:t>
            </a:r>
            <a:r>
              <a:rPr lang="ru-RU" dirty="0"/>
              <a:t>-Су»</a:t>
            </a:r>
          </a:p>
          <a:p>
            <a:r>
              <a:rPr lang="ru-RU" b="1" i="1" dirty="0"/>
              <a:t>Участники –</a:t>
            </a:r>
            <a:r>
              <a:rPr lang="ru-RU" dirty="0"/>
              <a:t> </a:t>
            </a:r>
            <a:r>
              <a:rPr lang="en-US" dirty="0"/>
              <a:t>8 </a:t>
            </a:r>
            <a:r>
              <a:rPr lang="ru-RU" dirty="0"/>
              <a:t>человек - члены школьного лесничества «Сосновая веточка», учащиеся  5-11 классов.</a:t>
            </a:r>
          </a:p>
          <a:p>
            <a:r>
              <a:rPr lang="ru-RU" b="1" i="1" dirty="0"/>
              <a:t>Организаторы </a:t>
            </a:r>
            <a:r>
              <a:rPr lang="ru-RU" dirty="0"/>
              <a:t>– </a:t>
            </a:r>
            <a:r>
              <a:rPr lang="ru-RU" dirty="0" err="1"/>
              <a:t>Шапетько</a:t>
            </a:r>
            <a:r>
              <a:rPr lang="ru-RU" dirty="0"/>
              <a:t> О. А., руководитель ШЛ. </a:t>
            </a:r>
          </a:p>
          <a:p>
            <a:r>
              <a:rPr lang="ru-RU" dirty="0"/>
              <a:t>Учащиеся нашей школы с пользой провели солнечный день. Поднялись на Сфинксы, полюбовались красотой "Старого города", послушали рассказ учителя географии о происхождении каменных изваяний, горных породах, растительности склонов, разместили кормушки для зимующих птиц, собрали мусор в лесу.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358EF1-7ACB-4C84-A4AB-6F35F683B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905" y="38100"/>
            <a:ext cx="5070061" cy="38237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275374-6906-440E-BAA2-55F5E3F88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838" y="3973996"/>
            <a:ext cx="3804613" cy="28256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467E9F-A3B3-4D3F-A870-463A7EE8F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538" y="3973996"/>
            <a:ext cx="2134428" cy="28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12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204CC-3F78-4C4B-A744-D5E4F456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366643"/>
            <a:ext cx="9674087" cy="1563757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15 января День зимующих птиц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E3C82-CFDB-429A-AEAD-F4AFF2A32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2" y="1192696"/>
            <a:ext cx="5665303" cy="5665304"/>
          </a:xfrm>
        </p:spPr>
        <p:txBody>
          <a:bodyPr>
            <a:normAutofit/>
          </a:bodyPr>
          <a:lstStyle/>
          <a:p>
            <a:r>
              <a:rPr lang="ru-RU" sz="2400" b="1" i="1" dirty="0"/>
              <a:t>Дата проведения</a:t>
            </a:r>
            <a:r>
              <a:rPr lang="ru-RU" sz="2400" dirty="0"/>
              <a:t> – 15.01. 2024 г.</a:t>
            </a:r>
          </a:p>
          <a:p>
            <a:r>
              <a:rPr lang="ru-RU" sz="2400" b="1" i="1" dirty="0"/>
              <a:t>Место проведения – </a:t>
            </a:r>
            <a:r>
              <a:rPr lang="ru-RU" sz="2400" dirty="0"/>
              <a:t>МБОУ «СОШ №2 им. </a:t>
            </a:r>
            <a:r>
              <a:rPr lang="ru-RU" sz="2400" dirty="0" err="1"/>
              <a:t>Свидерского</a:t>
            </a:r>
            <a:r>
              <a:rPr lang="ru-RU" sz="2400" dirty="0"/>
              <a:t> А.Г.» города Бахчисарай РК</a:t>
            </a:r>
          </a:p>
          <a:p>
            <a:r>
              <a:rPr lang="ru-RU" sz="2400" b="1" i="1" dirty="0"/>
              <a:t>Количество участников</a:t>
            </a:r>
            <a:r>
              <a:rPr lang="ru-RU" sz="2400" dirty="0"/>
              <a:t> –  18 обучающихся 5-А класса.</a:t>
            </a:r>
          </a:p>
          <a:p>
            <a:r>
              <a:rPr lang="ru-RU" sz="2400" b="1" i="1" dirty="0"/>
              <a:t>Организаторы </a:t>
            </a:r>
            <a:r>
              <a:rPr lang="ru-RU" sz="2400" dirty="0"/>
              <a:t>– </a:t>
            </a:r>
            <a:r>
              <a:rPr lang="ru-RU" sz="2400" dirty="0" err="1"/>
              <a:t>Мамутова</a:t>
            </a:r>
            <a:r>
              <a:rPr lang="ru-RU" sz="2400" dirty="0"/>
              <a:t> Э.Н., учитель биологии.</a:t>
            </a:r>
          </a:p>
          <a:p>
            <a:r>
              <a:rPr lang="ru-RU" sz="2400" dirty="0" err="1"/>
              <a:t>Мамутова</a:t>
            </a:r>
            <a:r>
              <a:rPr lang="ru-RU" sz="2400" dirty="0"/>
              <a:t> Э.Н. провела эко-урок, посвященный Дню зимующих птиц России. Ребята узнали о видах зимующих птиц в Крыму и важности их подкормки.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835B2-AA24-4835-95D8-D9F1641FE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965" y="1638852"/>
            <a:ext cx="6132523" cy="456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57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B32E-9A57-407A-B2EF-C59899CF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5774"/>
            <a:ext cx="8596668" cy="178462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Республиканская </a:t>
            </a:r>
            <a:br>
              <a:rPr lang="ru-RU" b="1" dirty="0"/>
            </a:br>
            <a:r>
              <a:rPr lang="ru-RU" b="1" dirty="0"/>
              <a:t>экологическая акция</a:t>
            </a:r>
            <a:br>
              <a:rPr lang="ru-RU" dirty="0"/>
            </a:br>
            <a:r>
              <a:rPr lang="ru-RU" b="1" dirty="0"/>
              <a:t> «</a:t>
            </a:r>
            <a:r>
              <a:rPr lang="ru-RU" b="1" dirty="0" err="1"/>
              <a:t>Ёлковорот</a:t>
            </a:r>
            <a:r>
              <a:rPr lang="ru-RU" b="1" dirty="0"/>
              <a:t>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A278E2-226F-4F18-8500-99D1C05EA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722783"/>
            <a:ext cx="6559826" cy="4797287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18 января 2025 года.</a:t>
            </a:r>
          </a:p>
          <a:p>
            <a:r>
              <a:rPr lang="ru-RU" sz="2000" b="1" i="1" dirty="0"/>
              <a:t>Место организации – </a:t>
            </a:r>
            <a:r>
              <a:rPr lang="ru-RU" sz="2000" dirty="0"/>
              <a:t>МБОУ «СОШ №2 </a:t>
            </a:r>
            <a:r>
              <a:rPr lang="ru-RU" sz="2000" dirty="0" err="1"/>
              <a:t>им.Свидерского</a:t>
            </a:r>
            <a:r>
              <a:rPr lang="ru-RU" sz="2000" dirty="0"/>
              <a:t> А.Г.» г. Бахчисарай Республики Крым</a:t>
            </a:r>
          </a:p>
          <a:p>
            <a:r>
              <a:rPr lang="ru-RU" sz="2000" b="1" i="1" dirty="0"/>
              <a:t>Место проведения</a:t>
            </a:r>
            <a:r>
              <a:rPr lang="ru-RU" sz="2000" dirty="0"/>
              <a:t> – </a:t>
            </a:r>
            <a:r>
              <a:rPr lang="ru-RU" sz="2000" dirty="0" err="1"/>
              <a:t>г.Бахчисарай</a:t>
            </a:r>
            <a:endParaRPr lang="ru-RU" sz="2000" dirty="0"/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 7 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волонтёры и член школьного лесничества «Сосновая веточка» учащийся 8-Б </a:t>
            </a:r>
            <a:r>
              <a:rPr lang="ru-RU" sz="2000" dirty="0" err="1"/>
              <a:t>кл</a:t>
            </a:r>
            <a:r>
              <a:rPr lang="ru-RU" sz="2000" dirty="0"/>
              <a:t>. Козлов Александр.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Кель</a:t>
            </a:r>
            <a:r>
              <a:rPr lang="ru-RU" sz="2000" dirty="0"/>
              <a:t> А. В., социальный педагог.</a:t>
            </a:r>
          </a:p>
          <a:p>
            <a:r>
              <a:rPr lang="ru-RU" sz="2000" dirty="0"/>
              <a:t>Ребята собрали 10 ёлок на разных пунктах города Бахчисарая для их дальнейшей переработки.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5D83FF-035B-4CE6-9184-1BCF55229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898" y="145774"/>
            <a:ext cx="4552121" cy="34140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D43E21-B591-430B-A63D-6D8AA142D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410" y="3591339"/>
            <a:ext cx="4161183" cy="31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23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DA247-0F46-404A-8726-7568E633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1304"/>
            <a:ext cx="8596668" cy="159909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Экологическая акция</a:t>
            </a:r>
            <a:br>
              <a:rPr lang="ru-RU" dirty="0"/>
            </a:br>
            <a:r>
              <a:rPr lang="ru-RU" b="1" dirty="0"/>
              <a:t> «Добрая крышечка»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651142-401E-4BC6-B416-B7C1DF332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1" y="1736035"/>
            <a:ext cx="5738191" cy="495631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/>
              <a:t>Дата проведения</a:t>
            </a:r>
            <a:r>
              <a:rPr lang="ru-RU" sz="2400" dirty="0"/>
              <a:t> –  13.01. 2025 года.</a:t>
            </a:r>
          </a:p>
          <a:p>
            <a:r>
              <a:rPr lang="ru-RU" sz="2400" b="1" i="1" dirty="0"/>
              <a:t>Место организации мероприятия – </a:t>
            </a:r>
            <a:r>
              <a:rPr lang="ru-RU" sz="2400" dirty="0"/>
              <a:t>МБОУ «СОШ №2 им. </a:t>
            </a:r>
            <a:r>
              <a:rPr lang="ru-RU" sz="2400" dirty="0" err="1"/>
              <a:t>Свидерского</a:t>
            </a:r>
            <a:r>
              <a:rPr lang="ru-RU" sz="2400" dirty="0"/>
              <a:t> А.Г.» </a:t>
            </a:r>
            <a:r>
              <a:rPr lang="ru-RU" sz="2400" dirty="0" err="1"/>
              <a:t>г.Бахчисарай</a:t>
            </a:r>
            <a:r>
              <a:rPr lang="ru-RU" sz="2400" dirty="0"/>
              <a:t> Республики Крым</a:t>
            </a:r>
          </a:p>
          <a:p>
            <a:r>
              <a:rPr lang="ru-RU" sz="2400" b="1" i="1" dirty="0"/>
              <a:t>Участники –</a:t>
            </a:r>
            <a:r>
              <a:rPr lang="ru-RU" sz="2400" dirty="0"/>
              <a:t> 5 обучающихся 7-Б </a:t>
            </a:r>
            <a:r>
              <a:rPr lang="ru-RU" sz="2400" dirty="0" err="1"/>
              <a:t>кл</a:t>
            </a:r>
            <a:r>
              <a:rPr lang="ru-RU" sz="2400" dirty="0"/>
              <a:t>.</a:t>
            </a:r>
          </a:p>
          <a:p>
            <a:r>
              <a:rPr lang="ru-RU" sz="2400" b="1" i="1" dirty="0"/>
              <a:t>Организаторы </a:t>
            </a:r>
            <a:r>
              <a:rPr lang="ru-RU" sz="2400" dirty="0"/>
              <a:t>– </a:t>
            </a:r>
            <a:r>
              <a:rPr lang="ru-RU" sz="2400" dirty="0" err="1"/>
              <a:t>Шапетько</a:t>
            </a:r>
            <a:r>
              <a:rPr lang="ru-RU" sz="2400" dirty="0"/>
              <a:t> О.А., руководитель ШЛ</a:t>
            </a:r>
          </a:p>
          <a:p>
            <a:r>
              <a:rPr lang="ru-RU" sz="2400" dirty="0"/>
              <a:t>5 коробок крышек по программе «Добрая крышечка» было передано в Экоцентр на дальнейшую переработку.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CF9F-C6F5-45A5-AFF2-BBB3F537F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04731"/>
            <a:ext cx="5910469" cy="44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9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9A0E6-468F-4E12-BFC3-E4F73A75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7690"/>
            <a:ext cx="8596668" cy="1792710"/>
          </a:xfrm>
        </p:spPr>
        <p:txBody>
          <a:bodyPr>
            <a:normAutofit/>
          </a:bodyPr>
          <a:lstStyle/>
          <a:p>
            <a:r>
              <a:rPr lang="ru-RU" b="1" dirty="0"/>
              <a:t>Экологический урок </a:t>
            </a:r>
            <a:br>
              <a:rPr lang="ru-RU" dirty="0"/>
            </a:br>
            <a:r>
              <a:rPr lang="ru-RU" b="1" dirty="0"/>
              <a:t>«Разделяй с нами!»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CDD70B-9FE0-4C0C-8946-3D6DA207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364974"/>
            <a:ext cx="6143216" cy="5355335"/>
          </a:xfrm>
        </p:spPr>
        <p:txBody>
          <a:bodyPr>
            <a:normAutofit/>
          </a:bodyPr>
          <a:lstStyle/>
          <a:p>
            <a:r>
              <a:rPr lang="ru-RU" sz="2400" b="1" i="1" dirty="0"/>
              <a:t>Дата проведения</a:t>
            </a:r>
            <a:r>
              <a:rPr lang="ru-RU" sz="2400" dirty="0"/>
              <a:t> – 27.01. 2025 года.</a:t>
            </a:r>
          </a:p>
          <a:p>
            <a:r>
              <a:rPr lang="ru-RU" sz="2400" b="1" i="1" dirty="0"/>
              <a:t>Место проведения – </a:t>
            </a:r>
            <a:r>
              <a:rPr lang="ru-RU" sz="2400" dirty="0"/>
              <a:t>МБОУ «СОШ№2 им. </a:t>
            </a:r>
            <a:r>
              <a:rPr lang="ru-RU" sz="2400" dirty="0" err="1"/>
              <a:t>Свидерского</a:t>
            </a:r>
            <a:r>
              <a:rPr lang="ru-RU" sz="2400" dirty="0"/>
              <a:t> А.Г.» города Бахчисарай Республики Крым</a:t>
            </a:r>
          </a:p>
          <a:p>
            <a:r>
              <a:rPr lang="ru-RU" sz="2400" b="1" i="1" dirty="0"/>
              <a:t>Количество участников</a:t>
            </a:r>
            <a:r>
              <a:rPr lang="ru-RU" sz="2400" dirty="0"/>
              <a:t> – 4 обучающихся 10 класса</a:t>
            </a:r>
          </a:p>
          <a:p>
            <a:r>
              <a:rPr lang="ru-RU" sz="2400" b="1" i="1" dirty="0"/>
              <a:t>Организатор</a:t>
            </a:r>
            <a:r>
              <a:rPr lang="ru-RU" sz="2400" dirty="0"/>
              <a:t>– </a:t>
            </a:r>
            <a:r>
              <a:rPr lang="ru-RU" sz="2400" dirty="0" err="1"/>
              <a:t>Шапетько</a:t>
            </a:r>
            <a:r>
              <a:rPr lang="ru-RU" sz="2400" dirty="0"/>
              <a:t> О.А., руководитель ШЛ</a:t>
            </a:r>
          </a:p>
          <a:p>
            <a:pPr marL="0" indent="0">
              <a:buNone/>
            </a:pPr>
            <a:r>
              <a:rPr lang="ru-RU" sz="2400" dirty="0"/>
              <a:t> Выполнив различные задания, ребята сделали вывод о важности раздельного сбора мусора. В нашей школе мы собираем пластиковые крышки, батарейки, макулатуру.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CD7AB0-D064-4CE4-A367-AA340E0A8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251" y="252343"/>
            <a:ext cx="4466249" cy="33496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74BDA6-5C2B-4EE5-BA8D-A71FD66F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211" y="3786257"/>
            <a:ext cx="2166731" cy="2888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CFDBE0-8CAA-4471-B1B8-0FA53831D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163" y="3716682"/>
            <a:ext cx="2166731" cy="28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9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5416A-B947-49DC-A682-286AA2B3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1061"/>
            <a:ext cx="11245898" cy="155933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Конкурс рисунков  «Птицы России» </a:t>
            </a:r>
            <a:br>
              <a:rPr lang="ru-RU" b="1" dirty="0"/>
            </a:br>
            <a:r>
              <a:rPr lang="ru-RU" b="1" dirty="0"/>
              <a:t>ко дню орнитолога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655BC-B378-4B97-BFF1-D21C11E78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0261"/>
            <a:ext cx="5047605" cy="5267739"/>
          </a:xfrm>
        </p:spPr>
        <p:txBody>
          <a:bodyPr>
            <a:normAutofit/>
          </a:bodyPr>
          <a:lstStyle/>
          <a:p>
            <a:r>
              <a:rPr lang="ru-RU" b="1" i="1" dirty="0"/>
              <a:t>Дата проведения</a:t>
            </a:r>
            <a:r>
              <a:rPr lang="ru-RU" dirty="0"/>
              <a:t> – 19.02. 2024 года.</a:t>
            </a:r>
          </a:p>
          <a:p>
            <a:r>
              <a:rPr lang="ru-RU" b="1" i="1" dirty="0"/>
              <a:t>Место проведения – </a:t>
            </a:r>
            <a:r>
              <a:rPr lang="ru-RU" dirty="0"/>
              <a:t>МБОУ «СОШ №2 им. </a:t>
            </a:r>
            <a:r>
              <a:rPr lang="ru-RU" dirty="0" err="1"/>
              <a:t>Свидерского</a:t>
            </a:r>
            <a:r>
              <a:rPr lang="ru-RU" dirty="0"/>
              <a:t> А.Г.» города Бахчисарай Республики Крым</a:t>
            </a:r>
          </a:p>
          <a:p>
            <a:r>
              <a:rPr lang="ru-RU" b="1" i="1" dirty="0"/>
              <a:t>Количество участников</a:t>
            </a:r>
            <a:r>
              <a:rPr lang="ru-RU" dirty="0"/>
              <a:t> – 26 человек</a:t>
            </a:r>
          </a:p>
          <a:p>
            <a:r>
              <a:rPr lang="ru-RU" b="1" i="1" dirty="0"/>
              <a:t>Участники –</a:t>
            </a:r>
            <a:r>
              <a:rPr lang="ru-RU" dirty="0"/>
              <a:t> члены школьного лесничества «Сосновая веточка», учащиеся 1-7 классов. </a:t>
            </a:r>
          </a:p>
          <a:p>
            <a:r>
              <a:rPr lang="ru-RU" b="1" i="1" dirty="0"/>
              <a:t>Организаторы </a:t>
            </a:r>
            <a:r>
              <a:rPr lang="ru-RU" dirty="0"/>
              <a:t>– </a:t>
            </a:r>
            <a:r>
              <a:rPr lang="ru-RU" dirty="0" err="1"/>
              <a:t>Шапетько</a:t>
            </a:r>
            <a:r>
              <a:rPr lang="ru-RU" dirty="0"/>
              <a:t> О.А., руководитель ШЛ, классные руководители 1-7 классов.</a:t>
            </a:r>
          </a:p>
          <a:p>
            <a:r>
              <a:rPr lang="ru-RU" dirty="0"/>
              <a:t>Обучающиеся 1-7 классов приняли участие в конкурсе рисунков птиц России. Птицы наши друзья, поэтому их надо знать и охранять. Победители и призеры  награждены грамотами.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520F4-9DA6-4F63-876A-840081005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210" y="1150730"/>
            <a:ext cx="5455908" cy="26485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EC5BD3-F660-4026-84D0-92936F4AA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177" y="4046114"/>
            <a:ext cx="5424055" cy="244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7742D-69C8-48DA-9C3C-CED2D612C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Кормушки для зимующих птиц «Поможем птицам зимой!»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9E92A0-0F7A-4527-B76C-D28745D7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1643271"/>
            <a:ext cx="5923722" cy="5009320"/>
          </a:xfrm>
        </p:spPr>
        <p:txBody>
          <a:bodyPr>
            <a:normAutofit lnSpcReduction="10000"/>
          </a:bodyPr>
          <a:lstStyle/>
          <a:p>
            <a:r>
              <a:rPr lang="ru-RU" sz="2400" b="1" i="1" dirty="0"/>
              <a:t>Дата проведения</a:t>
            </a:r>
            <a:r>
              <a:rPr lang="ru-RU" sz="2400" dirty="0"/>
              <a:t> – 30.01. 2025 года.</a:t>
            </a:r>
          </a:p>
          <a:p>
            <a:r>
              <a:rPr lang="ru-RU" sz="2400" b="1" i="1" dirty="0"/>
              <a:t>Место проведения – </a:t>
            </a:r>
            <a:r>
              <a:rPr lang="ru-RU" sz="2400" b="1" dirty="0"/>
              <a:t>МБОУ</a:t>
            </a:r>
            <a:r>
              <a:rPr lang="ru-RU" sz="2400" dirty="0"/>
              <a:t> «СОШ №2 им. </a:t>
            </a:r>
            <a:r>
              <a:rPr lang="ru-RU" sz="2400" dirty="0" err="1"/>
              <a:t>Свидерского</a:t>
            </a:r>
            <a:r>
              <a:rPr lang="ru-RU" sz="2400" dirty="0"/>
              <a:t> А.Г.» города Бахчисарай Республики Крым</a:t>
            </a:r>
          </a:p>
          <a:p>
            <a:r>
              <a:rPr lang="ru-RU" sz="2400" b="1" i="1" dirty="0"/>
              <a:t>Количество участников</a:t>
            </a:r>
            <a:r>
              <a:rPr lang="ru-RU" sz="2400" dirty="0"/>
              <a:t> – 4 учащихся 10 класса. </a:t>
            </a:r>
          </a:p>
          <a:p>
            <a:r>
              <a:rPr lang="ru-RU" sz="2400" b="1" i="1" dirty="0"/>
              <a:t>Организатор </a:t>
            </a:r>
            <a:r>
              <a:rPr lang="ru-RU" sz="2400" dirty="0"/>
              <a:t>– </a:t>
            </a:r>
            <a:r>
              <a:rPr lang="ru-RU" sz="2400" dirty="0" err="1"/>
              <a:t>Шапетько</a:t>
            </a:r>
            <a:r>
              <a:rPr lang="ru-RU" sz="2400" dirty="0"/>
              <a:t> О.А., руководитель ШЛ.</a:t>
            </a:r>
          </a:p>
          <a:p>
            <a:r>
              <a:rPr lang="ru-RU" sz="2400" dirty="0"/>
              <a:t>Старшеклассники развешали 4 кормушки для птиц напротив школы и в Ханском сквере. Теперь зимующим птицам не страшны ближайшие холода!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443A58-693E-4CAF-BB8F-EA53B372E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0064"/>
            <a:ext cx="2845940" cy="37945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0EAD4B-A612-418A-9360-8A705416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163443"/>
            <a:ext cx="2650435" cy="35339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C6F16C-32A1-4F76-99E3-4C2A38985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40" y="3798863"/>
            <a:ext cx="2239688" cy="29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64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E72E0-B913-4D90-964D-700D67FE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0941"/>
            <a:ext cx="8596668" cy="157945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Муниципальный этап Республиканского конкурса игрушек-кормушек </a:t>
            </a:r>
            <a:br>
              <a:rPr lang="ru-RU" b="1" dirty="0"/>
            </a:br>
            <a:r>
              <a:rPr lang="ru-RU" b="1" dirty="0"/>
              <a:t>«</a:t>
            </a:r>
            <a:r>
              <a:rPr lang="ru-RU" b="1" dirty="0" err="1"/>
              <a:t>Эколята</a:t>
            </a:r>
            <a:r>
              <a:rPr lang="ru-RU" b="1" dirty="0"/>
              <a:t>-друзья пернатых»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4BB28-7C74-405F-B746-0FE6ADFF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6" y="2160589"/>
            <a:ext cx="7142922" cy="4346470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i="1" dirty="0"/>
              <a:t>Дата проведения</a:t>
            </a:r>
            <a:r>
              <a:rPr lang="ru-RU" sz="2600" dirty="0"/>
              <a:t> – 07.02. 2025 года.</a:t>
            </a:r>
          </a:p>
          <a:p>
            <a:r>
              <a:rPr lang="ru-RU" sz="2600" b="1" i="1" dirty="0"/>
              <a:t>Место проведения – </a:t>
            </a:r>
            <a:r>
              <a:rPr lang="ru-RU" sz="2600" dirty="0"/>
              <a:t>МБОУ «СОШ №2 им. </a:t>
            </a:r>
            <a:r>
              <a:rPr lang="ru-RU" sz="2600" dirty="0" err="1"/>
              <a:t>Свидерского</a:t>
            </a:r>
            <a:r>
              <a:rPr lang="ru-RU" sz="2600" dirty="0"/>
              <a:t> А.Г.» города Бахчисарай Республики Крым</a:t>
            </a:r>
          </a:p>
          <a:p>
            <a:r>
              <a:rPr lang="ru-RU" sz="2600" b="1" i="1" dirty="0"/>
              <a:t>Участник</a:t>
            </a:r>
            <a:r>
              <a:rPr lang="ru-RU" sz="2600" dirty="0"/>
              <a:t> – </a:t>
            </a:r>
            <a:r>
              <a:rPr lang="ru-RU" sz="2600" dirty="0" err="1"/>
              <a:t>Варошин</a:t>
            </a:r>
            <a:r>
              <a:rPr lang="ru-RU" sz="2600" dirty="0"/>
              <a:t> Тимофей, ученик 5-А класса</a:t>
            </a:r>
          </a:p>
          <a:p>
            <a:r>
              <a:rPr lang="ru-RU" sz="2600" b="1" i="1" dirty="0"/>
              <a:t>Организатор </a:t>
            </a:r>
            <a:r>
              <a:rPr lang="ru-RU" sz="2600" dirty="0"/>
              <a:t>– </a:t>
            </a:r>
            <a:r>
              <a:rPr lang="ru-RU" sz="2600" dirty="0" err="1"/>
              <a:t>Шапетько</a:t>
            </a:r>
            <a:r>
              <a:rPr lang="ru-RU" sz="2600" dirty="0"/>
              <a:t> О.А., руководитель ШЛ.</a:t>
            </a:r>
          </a:p>
          <a:p>
            <a:r>
              <a:rPr lang="ru-RU" sz="2600" dirty="0" err="1"/>
              <a:t>Варошин</a:t>
            </a:r>
            <a:r>
              <a:rPr lang="ru-RU" sz="2600" dirty="0"/>
              <a:t> Тимофей принял участие в конкурсе игрушек-кормушек «</a:t>
            </a:r>
            <a:r>
              <a:rPr lang="ru-RU" sz="2600" dirty="0" err="1"/>
              <a:t>Эколята</a:t>
            </a:r>
            <a:r>
              <a:rPr lang="ru-RU" sz="2600" dirty="0"/>
              <a:t>-друзья пернатых» и занял 3 место на муниципальном этапе!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C51C0-D24E-4945-964E-EE0D24E54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41" y="1173062"/>
            <a:ext cx="4147928" cy="55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94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E72E0-B913-4D90-964D-700D67FE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5043"/>
            <a:ext cx="8596668" cy="166535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Устный журнал </a:t>
            </a:r>
            <a:br>
              <a:rPr lang="ru-RU" dirty="0"/>
            </a:br>
            <a:r>
              <a:rPr lang="ru-RU" b="1" dirty="0"/>
              <a:t>«Покормите птиц зимой!»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4BB28-7C74-405F-B746-0FE6ADFF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3" y="1391478"/>
            <a:ext cx="6698975" cy="5436443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03.02. 2025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Республики Крым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–160 обучающихся 1-5 классов.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</a:t>
            </a:r>
            <a:r>
              <a:rPr lang="ru-RU" sz="2000" b="1" i="1" dirty="0"/>
              <a:t>выступающие</a:t>
            </a:r>
            <a:r>
              <a:rPr lang="ru-RU" sz="2000" dirty="0"/>
              <a:t> - члены школьного лесничества «Сосновая веточка», учащиеся 6 класса: </a:t>
            </a:r>
            <a:r>
              <a:rPr lang="ru-RU" sz="2000" dirty="0" err="1"/>
              <a:t>Манешина</a:t>
            </a:r>
            <a:r>
              <a:rPr lang="ru-RU" sz="2000" dirty="0"/>
              <a:t> А., </a:t>
            </a:r>
            <a:r>
              <a:rPr lang="ru-RU" sz="2000" dirty="0" err="1"/>
              <a:t>Дуляк</a:t>
            </a:r>
            <a:r>
              <a:rPr lang="ru-RU" sz="2000" dirty="0"/>
              <a:t> Л., Купер М., </a:t>
            </a:r>
            <a:r>
              <a:rPr lang="ru-RU" sz="2000" dirty="0" err="1"/>
              <a:t>Сейдаметова</a:t>
            </a:r>
            <a:r>
              <a:rPr lang="ru-RU" sz="2000" dirty="0"/>
              <a:t> Г.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</a:t>
            </a:r>
          </a:p>
          <a:p>
            <a:pPr marL="0" indent="0">
              <a:buNone/>
            </a:pPr>
            <a:r>
              <a:rPr lang="ru-RU" sz="2000" dirty="0"/>
              <a:t> Члены школьного лесничества провели устный журнал «Покормите птиц зимой!» для обучающихся начальных и младших классов,  и вручили  каждому классу листовки (10 штук) о зимующих птицах Крыма.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0C95A5-34CE-4802-82A6-41F3CDADB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870" y="3875447"/>
            <a:ext cx="3982264" cy="29524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FE7D90-7427-4D54-854C-BA80DA063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256" y="110278"/>
            <a:ext cx="4909917" cy="36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6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6B58-801C-4409-B05F-99B51A696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55" y="437157"/>
            <a:ext cx="8820247" cy="1493243"/>
          </a:xfrm>
        </p:spPr>
        <p:txBody>
          <a:bodyPr>
            <a:normAutofit fontScale="90000"/>
          </a:bodyPr>
          <a:lstStyle/>
          <a:p>
            <a:r>
              <a:rPr lang="ru-RU" sz="3800" b="1" dirty="0"/>
              <a:t>Конкурс рисунков и плакатов </a:t>
            </a:r>
            <a:br>
              <a:rPr lang="ru-RU" sz="3800" dirty="0"/>
            </a:br>
            <a:r>
              <a:rPr lang="ru-RU" sz="3800" b="1" dirty="0"/>
              <a:t>«Убери мусор в лесу»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8502F-9FF7-4DF6-B16B-5C2ADF7AE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6035"/>
            <a:ext cx="5801287" cy="4969565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сентябрь 202</a:t>
            </a:r>
            <a:r>
              <a:rPr lang="en-US" sz="2000" dirty="0"/>
              <a:t>4</a:t>
            </a:r>
            <a:r>
              <a:rPr lang="ru-RU" sz="2000" dirty="0"/>
              <a:t>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РК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25 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1-7 классов.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ШЛ, классные руководители 1-5 классов.</a:t>
            </a:r>
          </a:p>
          <a:p>
            <a:r>
              <a:rPr lang="ru-RU" sz="2000" dirty="0"/>
              <a:t>Обучающиеся 1-7 классов изобразили влияние человека на природу и возможные меры по охране леса. Победители и призеры награждены грамотами.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0AFCB48-C4A0-4A53-8F29-EE677F2B2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 descr="photo_5465328064796942057_y">
            <a:extLst>
              <a:ext uri="{FF2B5EF4-FFF2-40B4-BE49-F238E27FC236}">
                <a16:creationId xmlns:a16="http://schemas.microsoft.com/office/drawing/2014/main" id="{15ED6072-45DB-4B1F-B9DD-1509E30E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66" y="212041"/>
            <a:ext cx="4898594" cy="36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9ABEBA-2EA8-4259-9F83-F04463EA1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 descr="photo_5465328064796942056_x">
            <a:extLst>
              <a:ext uri="{FF2B5EF4-FFF2-40B4-BE49-F238E27FC236}">
                <a16:creationId xmlns:a16="http://schemas.microsoft.com/office/drawing/2014/main" id="{3E14B5CD-365B-4E38-B0D1-D524DE4CB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633" y="4056464"/>
            <a:ext cx="3730738" cy="277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795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E72E0-B913-4D90-964D-700D67FE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318052"/>
            <a:ext cx="9048715" cy="161234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Бессрочная Акция «Сохраним можжевельники Крыма»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4BB28-7C74-405F-B746-0FE6ADFF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" y="1696279"/>
            <a:ext cx="6459709" cy="4990548"/>
          </a:xfrm>
        </p:spPr>
        <p:txBody>
          <a:bodyPr>
            <a:normAutofit lnSpcReduction="10000"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07.03. 2025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ООПТ Можжевеловая роща </a:t>
            </a:r>
            <a:r>
              <a:rPr lang="ru-RU" sz="2000" dirty="0" err="1"/>
              <a:t>им.Н.Вавиловой</a:t>
            </a:r>
            <a:endParaRPr lang="ru-RU" sz="2000" dirty="0"/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20 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5-А, Б класса.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работник библиотеки, Куликова Н.В., </a:t>
            </a:r>
            <a:r>
              <a:rPr lang="ru-RU" sz="2000" dirty="0" err="1"/>
              <a:t>Зорик</a:t>
            </a:r>
            <a:r>
              <a:rPr lang="ru-RU" sz="2000" dirty="0"/>
              <a:t> М.А., </a:t>
            </a:r>
            <a:r>
              <a:rPr lang="ru-RU" sz="2000" dirty="0" err="1"/>
              <a:t>кл.руководители</a:t>
            </a:r>
            <a:endParaRPr lang="ru-RU" sz="2000" dirty="0"/>
          </a:p>
          <a:p>
            <a:r>
              <a:rPr lang="ru-RU" sz="2000" dirty="0"/>
              <a:t>Для обучающиеся 5-х классов проведена Акция «Сохраним можжевельники Крыма». Работник библиотеки Ханского дворца рассказала ребятам о разных видах можжевельников и важности их охраны. Так же ребята собрали мусор вокруг рощи.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90DFB9-6DCC-4FC0-B13F-FA535AE1A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444" y="171173"/>
            <a:ext cx="2219850" cy="29618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BFD13D-7341-4C8C-A123-32F8F7A30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357" y="171173"/>
            <a:ext cx="2222941" cy="29618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A921C2-481B-421F-B5AD-B74FE582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352" y="3270527"/>
            <a:ext cx="45593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99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E72E0-B913-4D90-964D-700D67FE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6062"/>
            <a:ext cx="8596668" cy="168433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Конкурс скворечников</a:t>
            </a:r>
            <a:br>
              <a:rPr lang="ru-RU" b="1" dirty="0"/>
            </a:br>
            <a:r>
              <a:rPr lang="ru-RU" b="1" dirty="0"/>
              <a:t> для птиц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4BB28-7C74-405F-B746-0FE6ADFF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29" y="1298713"/>
            <a:ext cx="6465277" cy="5313225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10.03. 2025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Республики Крым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6 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3-7 классов.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ШЛ, </a:t>
            </a:r>
            <a:r>
              <a:rPr lang="ru-RU" sz="2000" dirty="0" err="1"/>
              <a:t>кл.руководители</a:t>
            </a:r>
            <a:r>
              <a:rPr lang="ru-RU" sz="2000" dirty="0"/>
              <a:t>.</a:t>
            </a:r>
          </a:p>
          <a:p>
            <a:r>
              <a:rPr lang="ru-RU" sz="2000" dirty="0"/>
              <a:t>В нашей школе прошел конкурс скворечников. Ребята изготовили 8 скворечников. Победителям и призёрам вручили грамоты и подарки. Скворечники будут развешаны в школьном саду и в лесу.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9C9139-294D-4C23-BDA6-0CC43E1A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807" y="246062"/>
            <a:ext cx="5246389" cy="23321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9551B5-94F7-40FF-916F-8D9D7456A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701" y="2660074"/>
            <a:ext cx="3456599" cy="408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68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E72E0-B913-4D90-964D-700D67FE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8540"/>
            <a:ext cx="8596668" cy="135172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V Международная детско-юношеская премия «Экология – дело каждого»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4BB28-7C74-405F-B746-0FE6ADFF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1325217"/>
            <a:ext cx="5565913" cy="5532783"/>
          </a:xfrm>
        </p:spPr>
        <p:txBody>
          <a:bodyPr>
            <a:normAutofit fontScale="62500" lnSpcReduction="20000"/>
          </a:bodyPr>
          <a:lstStyle/>
          <a:p>
            <a:r>
              <a:rPr lang="ru-RU" sz="2900" b="1" i="1" dirty="0"/>
              <a:t>Дата проведения</a:t>
            </a:r>
            <a:r>
              <a:rPr lang="ru-RU" sz="2900" dirty="0"/>
              <a:t> – 10.03. 2025 года.</a:t>
            </a:r>
          </a:p>
          <a:p>
            <a:r>
              <a:rPr lang="ru-RU" sz="2900" b="1" i="1" dirty="0"/>
              <a:t>Место проведения – </a:t>
            </a:r>
            <a:r>
              <a:rPr lang="ru-RU" sz="2900" dirty="0"/>
              <a:t>МБОУ «СОШ №2 им. </a:t>
            </a:r>
            <a:r>
              <a:rPr lang="ru-RU" sz="2900" dirty="0" err="1"/>
              <a:t>Свидерского</a:t>
            </a:r>
            <a:r>
              <a:rPr lang="ru-RU" sz="2900" dirty="0"/>
              <a:t> А.Г.» города Бахчисарай Республики Крым</a:t>
            </a:r>
          </a:p>
          <a:p>
            <a:r>
              <a:rPr lang="ru-RU" sz="2900" b="1" i="1" dirty="0"/>
              <a:t>Количество участников</a:t>
            </a:r>
            <a:r>
              <a:rPr lang="ru-RU" sz="2900" dirty="0"/>
              <a:t> – 13 человек</a:t>
            </a:r>
          </a:p>
          <a:p>
            <a:r>
              <a:rPr lang="ru-RU" sz="2900" b="1" i="1" dirty="0"/>
              <a:t>Участники –</a:t>
            </a:r>
            <a:r>
              <a:rPr lang="ru-RU" sz="2900" dirty="0"/>
              <a:t> члены школьного лесничества «Сосновая веточка», учащиеся 2-9 классов: </a:t>
            </a:r>
            <a:r>
              <a:rPr lang="ru-RU" sz="2900" dirty="0" err="1"/>
              <a:t>Дуляк</a:t>
            </a:r>
            <a:r>
              <a:rPr lang="ru-RU" sz="2900" dirty="0"/>
              <a:t> Л., </a:t>
            </a:r>
            <a:r>
              <a:rPr lang="ru-RU" sz="2900" dirty="0" err="1"/>
              <a:t>Манешина</a:t>
            </a:r>
            <a:r>
              <a:rPr lang="ru-RU" sz="2900" dirty="0"/>
              <a:t> А., </a:t>
            </a:r>
            <a:r>
              <a:rPr lang="ru-RU" sz="2900" dirty="0" err="1"/>
              <a:t>Жникруп</a:t>
            </a:r>
            <a:r>
              <a:rPr lang="ru-RU" sz="2900" dirty="0"/>
              <a:t> Я., </a:t>
            </a:r>
            <a:r>
              <a:rPr lang="ru-RU" sz="2900" dirty="0" err="1"/>
              <a:t>Ниметулаев</a:t>
            </a:r>
            <a:r>
              <a:rPr lang="ru-RU" sz="2900" dirty="0"/>
              <a:t> С., </a:t>
            </a:r>
            <a:r>
              <a:rPr lang="ru-RU" sz="2900" dirty="0" err="1"/>
              <a:t>Кардакова</a:t>
            </a:r>
            <a:r>
              <a:rPr lang="ru-RU" sz="2900" dirty="0"/>
              <a:t> Т., </a:t>
            </a:r>
            <a:r>
              <a:rPr lang="ru-RU" sz="2900" dirty="0" err="1"/>
              <a:t>Марценицен</a:t>
            </a:r>
            <a:r>
              <a:rPr lang="ru-RU" sz="2900" dirty="0"/>
              <a:t> Б.</a:t>
            </a:r>
          </a:p>
          <a:p>
            <a:r>
              <a:rPr lang="ru-RU" sz="2900" b="1" i="1" dirty="0"/>
              <a:t>Организатор </a:t>
            </a:r>
            <a:r>
              <a:rPr lang="ru-RU" sz="2900" dirty="0"/>
              <a:t>– </a:t>
            </a:r>
            <a:r>
              <a:rPr lang="ru-RU" sz="2900" dirty="0" err="1"/>
              <a:t>Шапетько</a:t>
            </a:r>
            <a:r>
              <a:rPr lang="ru-RU" sz="2900" dirty="0"/>
              <a:t> О.А., руководитель ШЛ, </a:t>
            </a:r>
            <a:r>
              <a:rPr lang="ru-RU" sz="2900" dirty="0" err="1"/>
              <a:t>кл.руководители</a:t>
            </a:r>
            <a:r>
              <a:rPr lang="ru-RU" sz="2900" dirty="0"/>
              <a:t>.</a:t>
            </a:r>
          </a:p>
          <a:p>
            <a:r>
              <a:rPr lang="ru-RU" sz="2900" dirty="0"/>
              <a:t>Члены школьного лесничества "Сосновая веточка" приняли участие в V Международной детско-юношеской премии "Экология - дело каждого". Был создан видеоролик об экологических мероприятиях ШЛ. Также учащиеся нашей школы приняли участие в номинации </a:t>
            </a:r>
            <a:r>
              <a:rPr lang="ru-RU" sz="2900" dirty="0" err="1"/>
              <a:t>Экообъектив</a:t>
            </a:r>
            <a:r>
              <a:rPr lang="ru-RU" sz="2900" dirty="0"/>
              <a:t> (</a:t>
            </a:r>
            <a:r>
              <a:rPr lang="ru-RU" sz="2900" dirty="0" err="1"/>
              <a:t>Марценицен</a:t>
            </a:r>
            <a:r>
              <a:rPr lang="ru-RU" sz="2900" dirty="0"/>
              <a:t> Б., Куликов А., </a:t>
            </a:r>
            <a:r>
              <a:rPr lang="ru-RU" sz="2900" dirty="0" err="1"/>
              <a:t>Жалина</a:t>
            </a:r>
            <a:r>
              <a:rPr lang="ru-RU" sz="2900" dirty="0"/>
              <a:t> А., Ильина П., Астафьева А., </a:t>
            </a:r>
            <a:r>
              <a:rPr lang="ru-RU" sz="2900" dirty="0" err="1"/>
              <a:t>Лагута</a:t>
            </a:r>
            <a:r>
              <a:rPr lang="ru-RU" sz="2900" dirty="0"/>
              <a:t> А., Аверьянова В.) и </a:t>
            </a:r>
            <a:r>
              <a:rPr lang="ru-RU" sz="2900" dirty="0" err="1"/>
              <a:t>Экорисунок</a:t>
            </a:r>
            <a:r>
              <a:rPr lang="ru-RU" sz="2900" dirty="0"/>
              <a:t> (</a:t>
            </a:r>
            <a:r>
              <a:rPr lang="ru-RU" sz="2900" dirty="0" err="1"/>
              <a:t>Жалина</a:t>
            </a:r>
            <a:r>
              <a:rPr lang="ru-RU" sz="2900" dirty="0"/>
              <a:t> А., Ильина П.)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1BBC53-3F57-4FAE-B315-05F769AE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272" y="2186610"/>
            <a:ext cx="6263647" cy="351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3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E72E0-B913-4D90-964D-700D67FE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6" y="437323"/>
            <a:ext cx="9048716" cy="149307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21 марта Международный День лесов</a:t>
            </a:r>
            <a:br>
              <a:rPr lang="ru-RU" dirty="0"/>
            </a:br>
            <a:r>
              <a:rPr lang="ru-RU" b="1" dirty="0"/>
              <a:t>Экологический урок «</a:t>
            </a:r>
            <a:r>
              <a:rPr lang="ru-RU" b="1" dirty="0" err="1"/>
              <a:t>Лесомания</a:t>
            </a:r>
            <a:r>
              <a:rPr lang="ru-RU" b="1" dirty="0"/>
              <a:t>»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4BB28-7C74-405F-B746-0FE6ADFF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6" y="1802296"/>
            <a:ext cx="7275444" cy="4744277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11.03. 2025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Республики Крым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23 человека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8 А, Б класса. </a:t>
            </a:r>
          </a:p>
          <a:p>
            <a:r>
              <a:rPr lang="ru-RU" sz="2000" b="1" i="1" dirty="0"/>
              <a:t>Организатор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</a:t>
            </a:r>
          </a:p>
          <a:p>
            <a:r>
              <a:rPr lang="ru-RU" sz="2000" dirty="0"/>
              <a:t>Обучающиеся 8-х классов приняли активное участие на экологическом уроке «</a:t>
            </a:r>
            <a:r>
              <a:rPr lang="ru-RU" sz="2000" dirty="0" err="1"/>
              <a:t>Лесомания</a:t>
            </a:r>
            <a:r>
              <a:rPr lang="ru-RU" sz="2000" dirty="0"/>
              <a:t>», посвященном Международному Дню лесов. Ребята много узнали о значении леса для человека, о необходимости беречь лесные ресурсы.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E2A277-0914-456B-9925-8DBD9DCE8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330" y="437323"/>
            <a:ext cx="3856384" cy="2892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31FA94-972D-4BC7-B3EA-64B5507C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530" y="3844786"/>
            <a:ext cx="3982279" cy="29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04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E72E0-B913-4D90-964D-700D67FE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" y="310321"/>
            <a:ext cx="9108350" cy="162007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Конкурс рисунков и плакатов </a:t>
            </a:r>
            <a:br>
              <a:rPr lang="ru-RU" dirty="0"/>
            </a:br>
            <a:r>
              <a:rPr lang="ru-RU" b="1" dirty="0"/>
              <a:t>«Сохраним первоцветы» </a:t>
            </a:r>
            <a:br>
              <a:rPr lang="ru-RU" b="1" dirty="0"/>
            </a:br>
            <a:r>
              <a:rPr lang="ru-RU" b="1" dirty="0"/>
              <a:t>ко Всероссийскому дню </a:t>
            </a:r>
            <a:br>
              <a:rPr lang="ru-RU" b="1" dirty="0"/>
            </a:br>
            <a:r>
              <a:rPr lang="ru-RU" b="1" dirty="0"/>
              <a:t>знаний о лесе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4BB28-7C74-405F-B746-0FE6ADFF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2425147"/>
            <a:ext cx="6394174" cy="4320209"/>
          </a:xfrm>
        </p:spPr>
        <p:txBody>
          <a:bodyPr>
            <a:normAutofit fontScale="77500" lnSpcReduction="20000"/>
          </a:bodyPr>
          <a:lstStyle/>
          <a:p>
            <a:r>
              <a:rPr lang="ru-RU" sz="2200" b="1" i="1" dirty="0"/>
              <a:t>Дата проведения</a:t>
            </a:r>
            <a:r>
              <a:rPr lang="ru-RU" sz="2200" dirty="0"/>
              <a:t> – 20.03. 2025 года.</a:t>
            </a:r>
          </a:p>
          <a:p>
            <a:r>
              <a:rPr lang="ru-RU" sz="2200" b="1" i="1" dirty="0"/>
              <a:t>Место проведения – </a:t>
            </a:r>
            <a:r>
              <a:rPr lang="ru-RU" sz="2200" dirty="0"/>
              <a:t>МБОУ «СОШ №2 им. </a:t>
            </a:r>
            <a:r>
              <a:rPr lang="ru-RU" sz="2200" dirty="0" err="1"/>
              <a:t>Свидерского</a:t>
            </a:r>
            <a:r>
              <a:rPr lang="ru-RU" sz="2200" dirty="0"/>
              <a:t> А.Г.» города Бахчисарай Республики Крым</a:t>
            </a:r>
          </a:p>
          <a:p>
            <a:r>
              <a:rPr lang="ru-RU" sz="2200" b="1" i="1" dirty="0"/>
              <a:t>Количество участников</a:t>
            </a:r>
            <a:r>
              <a:rPr lang="ru-RU" sz="2200" dirty="0"/>
              <a:t> – 39 человек</a:t>
            </a:r>
          </a:p>
          <a:p>
            <a:r>
              <a:rPr lang="ru-RU" sz="2200" b="1" i="1" dirty="0"/>
              <a:t>Участники –</a:t>
            </a:r>
            <a:r>
              <a:rPr lang="ru-RU" sz="2200" dirty="0"/>
              <a:t> члены школьного лесничества «Сосновая веточка», учащиеся 1-8 классов. </a:t>
            </a:r>
          </a:p>
          <a:p>
            <a:r>
              <a:rPr lang="ru-RU" sz="2200" b="1" i="1" dirty="0"/>
              <a:t>Организаторы </a:t>
            </a:r>
            <a:r>
              <a:rPr lang="ru-RU" sz="2200" dirty="0"/>
              <a:t>– </a:t>
            </a:r>
            <a:r>
              <a:rPr lang="ru-RU" sz="2200" dirty="0" err="1"/>
              <a:t>Шапетько</a:t>
            </a:r>
            <a:r>
              <a:rPr lang="ru-RU" sz="2200" dirty="0"/>
              <a:t> О.А., руководитель ШЛ, классные руководители 1 - 8 классов.</a:t>
            </a:r>
          </a:p>
          <a:p>
            <a:r>
              <a:rPr lang="ru-RU" sz="2200" dirty="0"/>
              <a:t>Обучающиеся школы изобразили крымские первоцветы, которые нуждаются в нашей охране. Также была организована выставка поделок, рисунков и фотографий первоцветов (26 рисунков, 5 плакатов, 9 поделок, 3 фотографии). Самые активные: 2-Б, 7-А классы. На линейке были вручены грамоты победителям и призёрам.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742AEA-EB32-45AA-9264-321ECB520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081" y="204303"/>
            <a:ext cx="5267739" cy="39508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719998-6D58-4294-B01B-3520516E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865" y="4649855"/>
            <a:ext cx="5434483" cy="18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06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E72E0-B913-4D90-964D-700D67FE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38539"/>
            <a:ext cx="10494249" cy="1691861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Брейн</a:t>
            </a:r>
            <a:r>
              <a:rPr lang="ru-RU" b="1" dirty="0"/>
              <a:t>-ринг для членов ШЛ Крыма, посвященный Всероссийскому дню знаний о лесе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4BB28-7C74-405F-B746-0FE6ADFF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1364974"/>
            <a:ext cx="6440556" cy="5493025"/>
          </a:xfrm>
        </p:spPr>
        <p:txBody>
          <a:bodyPr>
            <a:normAutofit fontScale="77500" lnSpcReduction="20000"/>
          </a:bodyPr>
          <a:lstStyle/>
          <a:p>
            <a:r>
              <a:rPr lang="ru-RU" sz="2200" b="1" i="1" dirty="0"/>
              <a:t>Дата проведения</a:t>
            </a:r>
            <a:r>
              <a:rPr lang="ru-RU" sz="2200" dirty="0"/>
              <a:t> – 24. 03. 2025 года.</a:t>
            </a:r>
          </a:p>
          <a:p>
            <a:r>
              <a:rPr lang="ru-RU" sz="2200" b="1" i="1" dirty="0"/>
              <a:t>Место проведения –</a:t>
            </a:r>
            <a:r>
              <a:rPr lang="ru-RU" sz="2200" dirty="0"/>
              <a:t>  Крымская республиканская универсальная научная библиотека им. И.Я. Франко </a:t>
            </a:r>
          </a:p>
          <a:p>
            <a:r>
              <a:rPr lang="ru-RU" sz="2200" b="1" i="1" dirty="0"/>
              <a:t>Количество участников</a:t>
            </a:r>
            <a:r>
              <a:rPr lang="ru-RU" sz="2200" dirty="0"/>
              <a:t> – 3 человека</a:t>
            </a:r>
          </a:p>
          <a:p>
            <a:r>
              <a:rPr lang="ru-RU" sz="2200" b="1" i="1" dirty="0"/>
              <a:t>Участники –</a:t>
            </a:r>
            <a:r>
              <a:rPr lang="ru-RU" sz="2200" dirty="0"/>
              <a:t> члены школьного лесничества «Сосновая веточка», учащиеся  7-А класса: Станков Роман, Ивашкевич </a:t>
            </a:r>
            <a:r>
              <a:rPr lang="ru-RU" sz="2200" dirty="0" err="1"/>
              <a:t>Кьяра</a:t>
            </a:r>
            <a:r>
              <a:rPr lang="ru-RU" sz="2200" dirty="0"/>
              <a:t>, </a:t>
            </a:r>
            <a:r>
              <a:rPr lang="ru-RU" sz="2200" dirty="0" err="1"/>
              <a:t>Саттаров</a:t>
            </a:r>
            <a:r>
              <a:rPr lang="ru-RU" sz="2200" dirty="0"/>
              <a:t> </a:t>
            </a:r>
            <a:r>
              <a:rPr lang="ru-RU" sz="2200" dirty="0" err="1"/>
              <a:t>Рафет</a:t>
            </a:r>
            <a:r>
              <a:rPr lang="ru-RU" sz="2200" dirty="0"/>
              <a:t>.</a:t>
            </a:r>
          </a:p>
          <a:p>
            <a:r>
              <a:rPr lang="ru-RU" sz="2200" b="1" i="1" dirty="0"/>
              <a:t>Организаторы </a:t>
            </a:r>
            <a:r>
              <a:rPr lang="ru-RU" sz="2200" dirty="0"/>
              <a:t>– Министерство экологии и природных ресурсов, ГАУ РК «Белогорское лесное хозяйство»</a:t>
            </a:r>
          </a:p>
          <a:p>
            <a:r>
              <a:rPr lang="ru-RU" sz="2200" b="1" i="1" dirty="0"/>
              <a:t>Исполнитель – </a:t>
            </a:r>
            <a:r>
              <a:rPr lang="ru-RU" sz="2200" dirty="0" err="1"/>
              <a:t>Шапетько</a:t>
            </a:r>
            <a:r>
              <a:rPr lang="ru-RU" sz="2200" dirty="0"/>
              <a:t> О.А., руководитель ШЛ.</a:t>
            </a:r>
          </a:p>
          <a:p>
            <a:r>
              <a:rPr lang="ru-RU" sz="2200" dirty="0"/>
              <a:t>   Участники </a:t>
            </a:r>
            <a:r>
              <a:rPr lang="ru-RU" sz="2200" dirty="0" err="1"/>
              <a:t>брейн</a:t>
            </a:r>
            <a:r>
              <a:rPr lang="ru-RU" sz="2200" dirty="0"/>
              <a:t>-ринга были разделены на группы, обосновывающие свою позицию по заданной ситуации, посвященной проблемам развития крымских лесов. Члены школьных лесничеств обсудили проект, примерив на себя роли сотрудников ведомства, застройщиков, волонтёров-активистов, а также представителей лесного сообщества. Каждая команда должна была объяснить свою точку зрения, приведя убедительные аргументы. Наша команда достойно выступила!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D7D0CA-0D7A-456E-9234-4567929E8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94" y="2040835"/>
            <a:ext cx="5610087" cy="42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90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E72E0-B913-4D90-964D-700D67FE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38539"/>
            <a:ext cx="10494249" cy="1691861"/>
          </a:xfrm>
        </p:spPr>
        <p:txBody>
          <a:bodyPr>
            <a:normAutofit/>
          </a:bodyPr>
          <a:lstStyle/>
          <a:p>
            <a:r>
              <a:rPr lang="ru-RU" b="1" dirty="0"/>
              <a:t>Природоведческие конкурсы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44BB28-7C74-405F-B746-0FE6ADFF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980662"/>
            <a:ext cx="7328452" cy="5877338"/>
          </a:xfrm>
        </p:spPr>
        <p:txBody>
          <a:bodyPr>
            <a:normAutofit/>
          </a:bodyPr>
          <a:lstStyle/>
          <a:p>
            <a:r>
              <a:rPr lang="ru-RU" sz="2000" dirty="0"/>
              <a:t>Республиканский этап Всероссийской олимпиады по школьному краеведению в 2025 году. Станков Роман 7-А </a:t>
            </a:r>
            <a:r>
              <a:rPr lang="ru-RU" sz="2000" dirty="0" err="1"/>
              <a:t>кл</a:t>
            </a:r>
            <a:r>
              <a:rPr lang="ru-RU" sz="2000" dirty="0"/>
              <a:t>. завоевал заслуженную победу.</a:t>
            </a:r>
          </a:p>
          <a:p>
            <a:r>
              <a:rPr lang="ru-RU" sz="2000" dirty="0"/>
              <a:t> «Мы-гордость Крыма». Черепанова М., 9-Э класс победитель муниципального этапа. Участник республиканского этапа. Исследовательская работа на тему: «Сохраним можжевельники Крыма».</a:t>
            </a:r>
          </a:p>
          <a:p>
            <a:pPr lvl="0"/>
            <a:r>
              <a:rPr lang="ru-RU" sz="2000" dirty="0"/>
              <a:t>«Крым в сердце моём». Муниципальный этап республиканского открытого фестиваля-конкурса детского творчества.</a:t>
            </a:r>
            <a:r>
              <a:rPr lang="en-US" sz="2000" dirty="0"/>
              <a:t> </a:t>
            </a:r>
            <a:r>
              <a:rPr lang="ru-RU" sz="2000" dirty="0"/>
              <a:t>Добровольский Н., 3-Б </a:t>
            </a:r>
            <a:r>
              <a:rPr lang="ru-RU" sz="2000" dirty="0" err="1"/>
              <a:t>кл</a:t>
            </a:r>
            <a:r>
              <a:rPr lang="ru-RU" sz="2000" dirty="0"/>
              <a:t>. 2 место,</a:t>
            </a:r>
            <a:r>
              <a:rPr lang="en-US" sz="2000" dirty="0"/>
              <a:t> </a:t>
            </a:r>
            <a:r>
              <a:rPr lang="ru-RU" sz="2000" dirty="0" err="1"/>
              <a:t>Вейсов</a:t>
            </a:r>
            <a:r>
              <a:rPr lang="ru-RU" sz="2000" dirty="0"/>
              <a:t> И., 3-Б </a:t>
            </a:r>
            <a:r>
              <a:rPr lang="ru-RU" sz="2000" dirty="0" err="1"/>
              <a:t>кл</a:t>
            </a:r>
            <a:r>
              <a:rPr lang="ru-RU" sz="2000" dirty="0"/>
              <a:t>. 2 место,</a:t>
            </a:r>
            <a:r>
              <a:rPr lang="en-US" sz="2000" dirty="0"/>
              <a:t> </a:t>
            </a:r>
            <a:r>
              <a:rPr lang="ru-RU" sz="2000" dirty="0" err="1"/>
              <a:t>Ниметулаева</a:t>
            </a:r>
            <a:r>
              <a:rPr lang="ru-RU" sz="2000" dirty="0"/>
              <a:t> А., 8-А </a:t>
            </a:r>
            <a:r>
              <a:rPr lang="ru-RU" sz="2000" dirty="0" err="1"/>
              <a:t>кл</a:t>
            </a:r>
            <a:r>
              <a:rPr lang="ru-RU" sz="2000" dirty="0"/>
              <a:t>. 3 место, Оборин М.,8-А кл.1 место</a:t>
            </a:r>
          </a:p>
          <a:p>
            <a:r>
              <a:rPr lang="ru-RU" sz="2000" dirty="0"/>
              <a:t>«</a:t>
            </a:r>
            <a:r>
              <a:rPr lang="ru-RU" sz="2000" dirty="0" err="1"/>
              <a:t>Эколята</a:t>
            </a:r>
            <a:r>
              <a:rPr lang="ru-RU" sz="2000" dirty="0"/>
              <a:t>-друзья пернатых». Муниципальный этап Всероссийского конкурса игрушек-кормушек. </a:t>
            </a:r>
            <a:r>
              <a:rPr lang="ru-RU" sz="2000" dirty="0" err="1"/>
              <a:t>Варошин</a:t>
            </a:r>
            <a:r>
              <a:rPr lang="ru-RU" sz="2000" dirty="0"/>
              <a:t> Т., 5-А </a:t>
            </a:r>
            <a:r>
              <a:rPr lang="ru-RU" sz="2000" dirty="0" err="1"/>
              <a:t>кл</a:t>
            </a:r>
            <a:r>
              <a:rPr lang="ru-RU" sz="2000" dirty="0"/>
              <a:t>., 3 место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47645-2ED0-46AC-B179-2986D9881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537" y="238539"/>
            <a:ext cx="3670333" cy="3322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4F7185-E6D7-4A2F-8441-380CEBD1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495" y="3429000"/>
            <a:ext cx="267112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4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095EC-3577-4B9A-B292-5D0FA01F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5530"/>
            <a:ext cx="8596668" cy="1744870"/>
          </a:xfrm>
        </p:spPr>
        <p:txBody>
          <a:bodyPr>
            <a:normAutofit/>
          </a:bodyPr>
          <a:lstStyle/>
          <a:p>
            <a:r>
              <a:rPr lang="ru-RU" b="1" dirty="0"/>
              <a:t>Акция «Чистый Крым»</a:t>
            </a:r>
            <a:br>
              <a:rPr lang="ru-RU" dirty="0"/>
            </a:br>
            <a:r>
              <a:rPr lang="ru-RU" b="1" dirty="0"/>
              <a:t>Субботник в марте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6AC8B-ABBB-4C46-A90F-11432FD13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8226"/>
            <a:ext cx="7152640" cy="5419409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28. 03. 2025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Республики Крым и окрестности.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35 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 5-11 классов.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Абдуллаева Л.Ш., классные руководители.</a:t>
            </a:r>
          </a:p>
          <a:p>
            <a:r>
              <a:rPr lang="ru-RU" sz="2000" dirty="0"/>
              <a:t>Обучающиеся 5 -11 классов приняли активное участие в Акции "Чистый Крым". Ребята убрали территорию вокруг школы, посадили цветы в клумбах, очистили русло реки </a:t>
            </a:r>
            <a:r>
              <a:rPr lang="ru-RU" sz="2000" dirty="0" err="1"/>
              <a:t>Чурук</a:t>
            </a:r>
            <a:r>
              <a:rPr lang="ru-RU" sz="2000" dirty="0"/>
              <a:t>-Су. Спасибо всем, кто хорошо потрудился! Так наш Крым становится чище и красивее!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58A4EA-DD64-4EB6-A4FF-ACB2D750E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480" y="0"/>
            <a:ext cx="4668520" cy="46685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65A55B-FBE5-4468-B032-B4FDA492B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802" y="4816392"/>
            <a:ext cx="1492123" cy="1981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66909F-D9C1-450C-B0E4-CF5C7E47A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910" y="4668520"/>
            <a:ext cx="2838818" cy="21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53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FF6BA-55AB-4403-9FDE-7EAD2F2E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2035"/>
            <a:ext cx="8596668" cy="1718365"/>
          </a:xfrm>
        </p:spPr>
        <p:txBody>
          <a:bodyPr/>
          <a:lstStyle/>
          <a:p>
            <a:r>
              <a:rPr lang="ru-RU" b="1" dirty="0"/>
              <a:t>Акция «Обелиск»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6BCD4F-2520-4689-B2A9-42C521D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940904"/>
            <a:ext cx="6162261" cy="5817705"/>
          </a:xfrm>
        </p:spPr>
        <p:txBody>
          <a:bodyPr>
            <a:normAutofit lnSpcReduction="10000"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18. 04. 2025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Братское кладбище территории Ханского дворца</a:t>
            </a:r>
            <a:r>
              <a:rPr lang="ru-RU" sz="2000" b="1" i="1" dirty="0"/>
              <a:t> </a:t>
            </a:r>
            <a:endParaRPr lang="ru-RU" sz="2000" dirty="0"/>
          </a:p>
          <a:p>
            <a:r>
              <a:rPr lang="ru-RU" sz="2000" b="1" i="1" dirty="0"/>
              <a:t>Место организации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Республики Крым 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7 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волонтёры, учащиеся  8-Б класса: </a:t>
            </a:r>
            <a:r>
              <a:rPr lang="ru-RU" sz="2000" dirty="0" err="1"/>
              <a:t>Хацько</a:t>
            </a:r>
            <a:r>
              <a:rPr lang="ru-RU" sz="2000" dirty="0"/>
              <a:t> Иван, Козлов Сергей, </a:t>
            </a:r>
            <a:r>
              <a:rPr lang="ru-RU" sz="2000" dirty="0" err="1"/>
              <a:t>Синельник</a:t>
            </a:r>
            <a:r>
              <a:rPr lang="ru-RU" sz="2000" dirty="0"/>
              <a:t> Тимур, Зайцев Богдан, Ткаченко Вадим, </a:t>
            </a:r>
            <a:r>
              <a:rPr lang="ru-RU" sz="2000" dirty="0" err="1"/>
              <a:t>Кабасков</a:t>
            </a:r>
            <a:r>
              <a:rPr lang="ru-RU" sz="2000" dirty="0"/>
              <a:t> Иван, 7-А </a:t>
            </a:r>
            <a:r>
              <a:rPr lang="ru-RU" sz="2000" dirty="0" err="1"/>
              <a:t>кл</a:t>
            </a:r>
            <a:r>
              <a:rPr lang="ru-RU" sz="2000" dirty="0"/>
              <a:t>.- </a:t>
            </a:r>
            <a:r>
              <a:rPr lang="ru-RU" sz="2000" dirty="0" err="1"/>
              <a:t>Курец</a:t>
            </a:r>
            <a:r>
              <a:rPr lang="ru-RU" sz="2000" dirty="0"/>
              <a:t> Мирослав.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Кель</a:t>
            </a:r>
            <a:r>
              <a:rPr lang="ru-RU" sz="2000" dirty="0"/>
              <a:t> А.В., социальный педагог.</a:t>
            </a:r>
          </a:p>
          <a:p>
            <a:r>
              <a:rPr lang="ru-RU" sz="2000" dirty="0"/>
              <a:t>Ребята убрали мусор и побелили бордюры на территории Братского кладбища Ханского дворца.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69863B-ABED-4AAB-A167-56F582491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136" y="102870"/>
            <a:ext cx="4891530" cy="3655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B0A19E-1FFF-42E8-917F-4539E3363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811" y="3789259"/>
            <a:ext cx="3880990" cy="29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91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50A68-36A2-41FB-A70F-D6B047A3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6048"/>
            <a:ext cx="8596668" cy="1804352"/>
          </a:xfrm>
        </p:spPr>
        <p:txBody>
          <a:bodyPr>
            <a:normAutofit/>
          </a:bodyPr>
          <a:lstStyle/>
          <a:p>
            <a:r>
              <a:rPr lang="ru-RU" b="1" dirty="0"/>
              <a:t>Акция «Чистый Крым»</a:t>
            </a:r>
            <a:br>
              <a:rPr lang="ru-RU" dirty="0"/>
            </a:br>
            <a:r>
              <a:rPr lang="ru-RU" b="1" dirty="0"/>
              <a:t>Субботник в апреле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E91731-342C-4D75-AA4C-AEE809B03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64974"/>
            <a:ext cx="6527879" cy="5493025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18. 04. 2024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Республики Крым и окрестности.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25 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 8-11 классов.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ШЛ, классные руководители.</a:t>
            </a:r>
          </a:p>
          <a:p>
            <a:r>
              <a:rPr lang="ru-RU" sz="2000" dirty="0"/>
              <a:t>Ребята провели уборку  окрестностей МБОУ «СОШ№2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</a:t>
            </a:r>
            <a:r>
              <a:rPr lang="ru-RU" sz="2000" dirty="0" err="1"/>
              <a:t>г.Бахчисарай</a:t>
            </a:r>
            <a:r>
              <a:rPr lang="ru-RU" sz="2000" dirty="0"/>
              <a:t>, собрали  мусор вокруг школы и поймы </a:t>
            </a:r>
            <a:r>
              <a:rPr lang="ru-RU" sz="2000" dirty="0" err="1"/>
              <a:t>р.Чурук</a:t>
            </a:r>
            <a:r>
              <a:rPr lang="ru-RU" sz="2000" dirty="0"/>
              <a:t>-Су, убрали мусор в Ханском сквере. Благодаря таким мероприятиям наш город становится чище!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7D3914-D60C-4B5E-98FD-6B4C8FF0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78" y="126048"/>
            <a:ext cx="5174364" cy="38807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637C73-EE3D-43C5-BD6B-8AA59A576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63" y="4168867"/>
            <a:ext cx="2016850" cy="26891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9E240C-417C-47A3-813C-CDBC1E0CA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002" y="4168866"/>
            <a:ext cx="2016850" cy="268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5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2D096-7FB4-4732-A3DC-6CBAC440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Всемирный День чистоты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8C9B48-9209-441C-8357-EFB898ADC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6" y="1338471"/>
            <a:ext cx="6761388" cy="5353878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21. 09. 2024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окрестности </a:t>
            </a:r>
            <a:r>
              <a:rPr lang="ru-RU" sz="2000" dirty="0" err="1"/>
              <a:t>с.Баштановка</a:t>
            </a:r>
            <a:endParaRPr lang="ru-RU" sz="2000" dirty="0"/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 7-9 классов, Шумской М., </a:t>
            </a:r>
            <a:r>
              <a:rPr lang="ru-RU" sz="2000" dirty="0" err="1"/>
              <a:t>Бартош</a:t>
            </a:r>
            <a:r>
              <a:rPr lang="ru-RU" sz="2000" dirty="0"/>
              <a:t> А., </a:t>
            </a:r>
            <a:r>
              <a:rPr lang="ru-RU" sz="2000" dirty="0" err="1"/>
              <a:t>Самелюк</a:t>
            </a:r>
            <a:r>
              <a:rPr lang="ru-RU" sz="2000" dirty="0"/>
              <a:t> А., Логунова А.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Экоцентр</a:t>
            </a:r>
            <a:r>
              <a:rPr lang="ru-RU" sz="2000" dirty="0"/>
              <a:t> </a:t>
            </a:r>
            <a:r>
              <a:rPr lang="ru-RU" sz="2000" dirty="0" err="1"/>
              <a:t>г.Симферополя</a:t>
            </a:r>
            <a:r>
              <a:rPr lang="ru-RU" sz="2000" dirty="0"/>
              <a:t>, </a:t>
            </a:r>
            <a:r>
              <a:rPr lang="ru-RU" sz="2000" dirty="0" err="1"/>
              <a:t>Топорова</a:t>
            </a:r>
            <a:r>
              <a:rPr lang="ru-RU" sz="2000" dirty="0"/>
              <a:t> А.В., социальный педагог.</a:t>
            </a:r>
          </a:p>
          <a:p>
            <a:r>
              <a:rPr lang="ru-RU" sz="2000" dirty="0"/>
              <a:t>Каждый год 21 сентября вся планета отмечает Всемирный день Чистоты. Волонтеры нашей школы не остались в стороне. Команда активистов выехала в окрестности села </a:t>
            </a:r>
            <a:r>
              <a:rPr lang="ru-RU" sz="2000" dirty="0" err="1"/>
              <a:t>Баштановка</a:t>
            </a:r>
            <a:r>
              <a:rPr lang="ru-RU" sz="2000" dirty="0"/>
              <a:t> и провели уборку вокруг озера. Небольшой вклад каждого в экологию окружающего мира - уже маленький шаг к совершенству нашего мира!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62ACAB-4C9C-411F-991E-13C1508BE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 descr="photo_5460824465169573393_x">
            <a:extLst>
              <a:ext uri="{FF2B5EF4-FFF2-40B4-BE49-F238E27FC236}">
                <a16:creationId xmlns:a16="http://schemas.microsoft.com/office/drawing/2014/main" id="{456E0899-D3FB-44DF-AD09-E726B847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34" y="230191"/>
            <a:ext cx="4961641" cy="37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796779-7117-48B2-B329-8F7B469C6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 descr="photo_5460824465169573391_y">
            <a:extLst>
              <a:ext uri="{FF2B5EF4-FFF2-40B4-BE49-F238E27FC236}">
                <a16:creationId xmlns:a16="http://schemas.microsoft.com/office/drawing/2014/main" id="{37C44799-CACA-4D27-A4D2-F7CF14BE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62" y="4015410"/>
            <a:ext cx="2002740" cy="26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43882828-25D1-43DF-BB1F-1CEFA0A3E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3" name="Picture 5" descr="photo_5460824465169573390_y">
            <a:extLst>
              <a:ext uri="{FF2B5EF4-FFF2-40B4-BE49-F238E27FC236}">
                <a16:creationId xmlns:a16="http://schemas.microsoft.com/office/drawing/2014/main" id="{A833E33F-83B2-45A7-817F-1353A9CE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90" y="4017549"/>
            <a:ext cx="2002740" cy="26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997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236DB-D075-4B07-9B05-14DD87A9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Викторина «Останови огонь!»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4E6D6F-147E-4D37-A172-E3A1534BD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6" y="1272209"/>
            <a:ext cx="5645426" cy="5473148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24  апреля 2025 года.</a:t>
            </a:r>
          </a:p>
          <a:p>
            <a:r>
              <a:rPr lang="ru-RU" sz="2000" b="1" i="1" dirty="0"/>
              <a:t>Место проведения мероприятия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г. Бахчисарай Республики Крым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20 обучающиеся 3-А </a:t>
            </a:r>
            <a:r>
              <a:rPr lang="ru-RU" sz="2000" dirty="0" err="1"/>
              <a:t>кл</a:t>
            </a:r>
            <a:r>
              <a:rPr lang="ru-RU" sz="2000" dirty="0"/>
              <a:t>. </a:t>
            </a:r>
          </a:p>
          <a:p>
            <a:r>
              <a:rPr lang="ru-RU" sz="2000" b="1" i="1" dirty="0"/>
              <a:t>Организатор </a:t>
            </a:r>
            <a:r>
              <a:rPr lang="ru-RU" sz="2000" dirty="0"/>
              <a:t>– Абдуллаева Л.Ш., организатор</a:t>
            </a:r>
          </a:p>
          <a:p>
            <a:r>
              <a:rPr lang="ru-RU" sz="2000" dirty="0"/>
              <a:t>В 3-А классе педагог-организатор </a:t>
            </a:r>
            <a:r>
              <a:rPr lang="ru-RU" sz="2000" dirty="0" err="1"/>
              <a:t>Ливиза</a:t>
            </a:r>
            <a:r>
              <a:rPr lang="ru-RU" sz="2000" dirty="0"/>
              <a:t> </a:t>
            </a:r>
            <a:r>
              <a:rPr lang="ru-RU" sz="2000" dirty="0" err="1"/>
              <a:t>Шукриевна</a:t>
            </a:r>
            <a:r>
              <a:rPr lang="ru-RU" sz="2000" dirty="0"/>
              <a:t> провела викторину - игру "Останови огонь!". Учащиеся вспомнили правила поведения в лесу, меры безопасности во время пожара, основные средства тушения пожара. Активно приняли участие в интерактивных заданиях.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341F34-DEFD-415A-80BD-9886456F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189" y="147426"/>
            <a:ext cx="4089975" cy="35659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EF6A88-349A-4631-8076-BFF0AC6C0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17" y="4013863"/>
            <a:ext cx="2516718" cy="24282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9DCF88-442D-479E-971A-063D23CA7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56" y="4008783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93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80FB2-674F-4187-9B3E-4880AAFA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6017"/>
            <a:ext cx="11329136" cy="1824383"/>
          </a:xfrm>
        </p:spPr>
        <p:txBody>
          <a:bodyPr>
            <a:normAutofit/>
          </a:bodyPr>
          <a:lstStyle/>
          <a:p>
            <a:r>
              <a:rPr lang="ru-RU" b="1" dirty="0"/>
              <a:t>Конкурс рисунков и плакатов </a:t>
            </a:r>
            <a:br>
              <a:rPr lang="ru-RU" b="1" dirty="0"/>
            </a:br>
            <a:r>
              <a:rPr lang="ru-RU" b="1" dirty="0"/>
              <a:t>«Вместе сохраним леса от пожаров»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4E5649-DC98-4E51-A95A-DB6F63C3F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217"/>
            <a:ext cx="6096000" cy="5426766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24 апреля 2025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Республики Крым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 </a:t>
            </a:r>
            <a:r>
              <a:rPr lang="en-US" sz="2000" dirty="0"/>
              <a:t>17 </a:t>
            </a:r>
            <a:r>
              <a:rPr lang="ru-RU" sz="2000" dirty="0"/>
              <a:t>человек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члены школьного лесничества «Сосновая веточка», учащиеся 1-7 классов.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ШЛ, классные руководители 1-7 классов.</a:t>
            </a:r>
          </a:p>
          <a:p>
            <a:r>
              <a:rPr lang="ru-RU" sz="2000" dirty="0"/>
              <a:t>Обучающиеся 1- 7 классов изобразили влияние человека на природу и возможные меры по охране леса от пожаров. Победители и призеры на общешкольной линейке награждены грамотами.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E02E8-AC14-46BB-B990-61A25C9E7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024" y="1727200"/>
            <a:ext cx="5752216" cy="43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1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FFA2A-3286-44B3-B88B-B0BC3D4F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9731"/>
            <a:ext cx="8596668" cy="15306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Экологическая акция</a:t>
            </a:r>
            <a:br>
              <a:rPr lang="ru-RU" dirty="0"/>
            </a:br>
            <a:r>
              <a:rPr lang="ru-RU" b="1" dirty="0"/>
              <a:t> «Сдай макулатуру – сохрани дерево!»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458CDA-0301-4C63-82E1-6A2EE9F1E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21" y="1338471"/>
            <a:ext cx="5289964" cy="5519530"/>
          </a:xfrm>
        </p:spPr>
        <p:txBody>
          <a:bodyPr>
            <a:normAutofit/>
          </a:bodyPr>
          <a:lstStyle/>
          <a:p>
            <a:r>
              <a:rPr lang="ru-RU" sz="2200" b="1" i="1" dirty="0"/>
              <a:t>Дата проведения</a:t>
            </a:r>
            <a:r>
              <a:rPr lang="ru-RU" sz="2200" dirty="0"/>
              <a:t> – 16.04. 2025 года.</a:t>
            </a:r>
          </a:p>
          <a:p>
            <a:r>
              <a:rPr lang="ru-RU" sz="2200" b="1" i="1" dirty="0"/>
              <a:t>Место организации мероприятия – </a:t>
            </a:r>
            <a:r>
              <a:rPr lang="ru-RU" sz="2200" dirty="0"/>
              <a:t>МБОУ «СОШ №2 им. </a:t>
            </a:r>
            <a:r>
              <a:rPr lang="ru-RU" sz="2200" dirty="0" err="1"/>
              <a:t>Свидерского</a:t>
            </a:r>
            <a:r>
              <a:rPr lang="ru-RU" sz="2200" dirty="0"/>
              <a:t> А.Г.» г. Бахчисарай РК</a:t>
            </a:r>
          </a:p>
          <a:p>
            <a:r>
              <a:rPr lang="ru-RU" sz="2200" b="1" i="1" dirty="0"/>
              <a:t>Участники –</a:t>
            </a:r>
            <a:r>
              <a:rPr lang="ru-RU" sz="2200" dirty="0"/>
              <a:t> обучающиеся  1-11 классов</a:t>
            </a:r>
          </a:p>
          <a:p>
            <a:r>
              <a:rPr lang="ru-RU" sz="2200" b="1" i="1" dirty="0"/>
              <a:t>Организаторы </a:t>
            </a:r>
            <a:r>
              <a:rPr lang="ru-RU" sz="2200" dirty="0"/>
              <a:t>– </a:t>
            </a:r>
            <a:r>
              <a:rPr lang="ru-RU" sz="2200" dirty="0" err="1"/>
              <a:t>Шапетько</a:t>
            </a:r>
            <a:r>
              <a:rPr lang="ru-RU" sz="2200" dirty="0"/>
              <a:t> О.А., руководитель ШЛ, классные руководители.</a:t>
            </a:r>
          </a:p>
          <a:p>
            <a:r>
              <a:rPr lang="ru-RU" sz="2200" dirty="0"/>
              <a:t>Усилиями всех участников было собрано </a:t>
            </a:r>
            <a:r>
              <a:rPr lang="ru-RU" sz="2200" b="1" dirty="0"/>
              <a:t>511 кг </a:t>
            </a:r>
            <a:r>
              <a:rPr lang="ru-RU" sz="2200" dirty="0"/>
              <a:t>макулатуры, которую мы отправили  на переработку.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7D350-2615-4B97-A512-B4E88B640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407" y="1474173"/>
            <a:ext cx="3738072" cy="49840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85432A-73F7-478F-B15B-A5DB5D5DA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485" y="2393671"/>
            <a:ext cx="2560956" cy="34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9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DC598-D335-4D96-BC79-367A5123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8904"/>
            <a:ext cx="5643953" cy="1751496"/>
          </a:xfrm>
        </p:spPr>
        <p:txBody>
          <a:bodyPr/>
          <a:lstStyle/>
          <a:p>
            <a:pPr algn="ctr"/>
            <a:r>
              <a:rPr lang="ru-RU" b="1" dirty="0"/>
              <a:t>«</a:t>
            </a:r>
            <a:r>
              <a:rPr lang="ru-RU" b="1" dirty="0" err="1"/>
              <a:t>Эколята</a:t>
            </a:r>
            <a:r>
              <a:rPr lang="ru-RU" b="1" dirty="0"/>
              <a:t>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9A545-94E6-425A-8714-996BE3815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901149"/>
            <a:ext cx="6759327" cy="5777948"/>
          </a:xfrm>
        </p:spPr>
        <p:txBody>
          <a:bodyPr>
            <a:normAutofit fontScale="92500"/>
          </a:bodyPr>
          <a:lstStyle/>
          <a:p>
            <a:r>
              <a:rPr lang="ru-RU" sz="2400" b="1" i="1" dirty="0"/>
              <a:t>Дата проведения</a:t>
            </a:r>
            <a:r>
              <a:rPr lang="ru-RU" sz="2400" dirty="0"/>
              <a:t> – 25. 04. 2025 года.</a:t>
            </a:r>
          </a:p>
          <a:p>
            <a:r>
              <a:rPr lang="ru-RU" sz="2400" b="1" i="1" dirty="0"/>
              <a:t>Место проведения – </a:t>
            </a:r>
            <a:r>
              <a:rPr lang="ru-RU" sz="2400" dirty="0"/>
              <a:t>МБОУ «СОШ №2 им. </a:t>
            </a:r>
            <a:r>
              <a:rPr lang="ru-RU" sz="2400" dirty="0" err="1"/>
              <a:t>Свидерского</a:t>
            </a:r>
            <a:r>
              <a:rPr lang="ru-RU" sz="2400" dirty="0"/>
              <a:t> А.Г.» города Бахчисарай Республики Крым и окрестности.</a:t>
            </a:r>
          </a:p>
          <a:p>
            <a:r>
              <a:rPr lang="ru-RU" sz="2400" b="1" i="1" dirty="0"/>
              <a:t>Количество участников</a:t>
            </a:r>
            <a:r>
              <a:rPr lang="ru-RU" sz="2400" dirty="0"/>
              <a:t> – 13 человек</a:t>
            </a:r>
          </a:p>
          <a:p>
            <a:r>
              <a:rPr lang="ru-RU" sz="2400" b="1" i="1" dirty="0"/>
              <a:t>Участники –</a:t>
            </a:r>
            <a:r>
              <a:rPr lang="ru-RU" sz="2400" dirty="0"/>
              <a:t> члены школьного лесничества «Сосновая веточка», учащиеся  7-8 классов. </a:t>
            </a:r>
          </a:p>
          <a:p>
            <a:r>
              <a:rPr lang="ru-RU" sz="2400" b="1" i="1" dirty="0"/>
              <a:t>Организатор </a:t>
            </a:r>
            <a:r>
              <a:rPr lang="ru-RU" sz="2400" dirty="0"/>
              <a:t>– </a:t>
            </a:r>
            <a:r>
              <a:rPr lang="ru-RU" sz="2400" dirty="0" err="1"/>
              <a:t>Шапетько</a:t>
            </a:r>
            <a:r>
              <a:rPr lang="ru-RU" sz="2400" dirty="0"/>
              <a:t> О.А., руководитель ШЛ</a:t>
            </a:r>
          </a:p>
          <a:p>
            <a:r>
              <a:rPr lang="ru-RU" sz="2400" dirty="0"/>
              <a:t>Обучающиеся 7 -8 классов приняли активное участие в природоохранном  социально-образовательном проекте "</a:t>
            </a:r>
            <a:r>
              <a:rPr lang="ru-RU" sz="2400" dirty="0" err="1"/>
              <a:t>Эколята</a:t>
            </a:r>
            <a:r>
              <a:rPr lang="ru-RU" sz="2400" dirty="0"/>
              <a:t>". Ребята очистили русло реки </a:t>
            </a:r>
            <a:r>
              <a:rPr lang="ru-RU" sz="2400" dirty="0" err="1"/>
              <a:t>Чурук</a:t>
            </a:r>
            <a:r>
              <a:rPr lang="ru-RU" sz="2400" dirty="0"/>
              <a:t>-Су. Посадили три кипариса на территории школы.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40628-DB5B-414B-B53A-4FA6F7026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47540"/>
            <a:ext cx="4793294" cy="35949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0462D3-A3EC-4898-BFC8-19E504AF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889587"/>
            <a:ext cx="2226310" cy="29684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1EDEA5-85EC-47A5-8CD5-8C3A2DF19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339" y="3889586"/>
            <a:ext cx="2226311" cy="296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0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FD948-C5FB-4B43-9F24-4AE3997E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" y="86360"/>
            <a:ext cx="6506820" cy="1844040"/>
          </a:xfrm>
        </p:spPr>
        <p:txBody>
          <a:bodyPr/>
          <a:lstStyle/>
          <a:p>
            <a:r>
              <a:rPr lang="ru-RU" b="1" dirty="0"/>
              <a:t>Экскурсия «Весенний лес»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A7E1B4-7342-4D88-A79A-1CB7FDCED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7" y="702366"/>
            <a:ext cx="5434305" cy="6069274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Дата проведения</a:t>
            </a:r>
            <a:r>
              <a:rPr lang="ru-RU" dirty="0"/>
              <a:t> – 31. 03. 2025 года.</a:t>
            </a:r>
          </a:p>
          <a:p>
            <a:r>
              <a:rPr lang="ru-RU" b="1" i="1" dirty="0"/>
              <a:t>Место организации – </a:t>
            </a:r>
            <a:r>
              <a:rPr lang="ru-RU" dirty="0"/>
              <a:t>МБОУ «СОШ №2 им. </a:t>
            </a:r>
            <a:r>
              <a:rPr lang="ru-RU" dirty="0" err="1"/>
              <a:t>Свидерского</a:t>
            </a:r>
            <a:r>
              <a:rPr lang="ru-RU" dirty="0"/>
              <a:t> А.Г.» города Бахчисарай Республики Крым</a:t>
            </a:r>
          </a:p>
          <a:p>
            <a:r>
              <a:rPr lang="ru-RU" b="1" i="1" dirty="0"/>
              <a:t>Место проведения</a:t>
            </a:r>
            <a:r>
              <a:rPr lang="ru-RU" dirty="0"/>
              <a:t> – </a:t>
            </a:r>
            <a:r>
              <a:rPr lang="ru-RU" dirty="0" err="1"/>
              <a:t>г.Бурун</a:t>
            </a:r>
            <a:r>
              <a:rPr lang="ru-RU" dirty="0"/>
              <a:t>-Кая, окрестности </a:t>
            </a:r>
            <a:r>
              <a:rPr lang="ru-RU" dirty="0" err="1"/>
              <a:t>с.Баштановка</a:t>
            </a:r>
            <a:endParaRPr lang="ru-RU" dirty="0"/>
          </a:p>
          <a:p>
            <a:r>
              <a:rPr lang="ru-RU" b="1" i="1" dirty="0"/>
              <a:t>Количество участников</a:t>
            </a:r>
            <a:r>
              <a:rPr lang="ru-RU" dirty="0"/>
              <a:t> – 13 человек</a:t>
            </a:r>
          </a:p>
          <a:p>
            <a:r>
              <a:rPr lang="ru-RU" b="1" i="1" dirty="0"/>
              <a:t>Участники –</a:t>
            </a:r>
            <a:r>
              <a:rPr lang="ru-RU" dirty="0"/>
              <a:t> члены школьного лесничества «Сосновая веточка», учащиеся  5-11 классов.</a:t>
            </a:r>
          </a:p>
          <a:p>
            <a:r>
              <a:rPr lang="ru-RU" b="1" i="1" dirty="0"/>
              <a:t>Организатор </a:t>
            </a:r>
            <a:r>
              <a:rPr lang="ru-RU" dirty="0"/>
              <a:t>– </a:t>
            </a:r>
            <a:r>
              <a:rPr lang="ru-RU" dirty="0" err="1"/>
              <a:t>Шапетько</a:t>
            </a:r>
            <a:r>
              <a:rPr lang="ru-RU" dirty="0"/>
              <a:t> О. А., руководитель ШЛ.</a:t>
            </a:r>
          </a:p>
          <a:p>
            <a:r>
              <a:rPr lang="ru-RU" dirty="0"/>
              <a:t>Члены ШЛ «Сосновая веточка» в рамках проведения Всемирного дня леса побывали на экскурсии в весеннем лесу склона </a:t>
            </a:r>
            <a:r>
              <a:rPr lang="ru-RU" dirty="0" err="1"/>
              <a:t>г.Бурун</a:t>
            </a:r>
            <a:r>
              <a:rPr lang="ru-RU" dirty="0"/>
              <a:t>-Кая. Руководитель ШЛ "Сосновая веточка", рассказала об особенностях рельефа, горных пород и растительности этой местности. Ребята научились отличать понятия «бурелом» и «ветровал», попутно  собрали мусор. Все получили массу впечатлений и заряд бодрости!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1DDD1-421B-4FCF-A70D-561C9344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82" y="86360"/>
            <a:ext cx="4917440" cy="36880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C4D4FC-C87B-4455-AC40-3BA27ACB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583" y="3911600"/>
            <a:ext cx="2145030" cy="28600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09E520-10C5-4128-A5A0-534DBD19F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292" y="3911600"/>
            <a:ext cx="2145030" cy="2860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ED39B0-690D-403F-93B5-C5803D77D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6969" y="3911599"/>
            <a:ext cx="2145031" cy="28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69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F2D67-F0AC-4014-B475-41332AA1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3520"/>
            <a:ext cx="7366736" cy="11679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Презентация «8 мая  </a:t>
            </a:r>
            <a:br>
              <a:rPr lang="ru-RU" dirty="0"/>
            </a:br>
            <a:r>
              <a:rPr lang="ru-RU" b="1" dirty="0"/>
              <a:t>Всемирный день Красной книги»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651D6E-97F1-4D6C-8539-F211C153A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1245705"/>
            <a:ext cx="5138228" cy="5460964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07.05. 2025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Республики Крым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12 человек, обучающиеся 7-Б класса</a:t>
            </a:r>
          </a:p>
          <a:p>
            <a:r>
              <a:rPr lang="ru-RU" sz="2000" b="1" i="1" dirty="0"/>
              <a:t>Организатор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ШЛ.</a:t>
            </a:r>
          </a:p>
          <a:p>
            <a:r>
              <a:rPr lang="ru-RU" sz="2000" dirty="0" err="1"/>
              <a:t>Шапетько</a:t>
            </a:r>
            <a:r>
              <a:rPr lang="ru-RU" sz="2000" dirty="0"/>
              <a:t> О.А. познакомила обучающихся 7-Б класса с историей создания Красной книги и рассказала о необходимости бережного отношения к природе. Ребята поделились своими мыслями о мерах по охране окружающей среды.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2C5118-B201-4692-AC4A-185A3802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060" y="223520"/>
            <a:ext cx="3695700" cy="4927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77008B-F615-4BC4-AF51-95301902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68" y="2825895"/>
            <a:ext cx="2917190" cy="3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767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05847-9429-48F4-8319-BED766CE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6" y="132522"/>
            <a:ext cx="7527234" cy="179787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Устный журнал </a:t>
            </a:r>
            <a:br>
              <a:rPr lang="ru-RU" dirty="0"/>
            </a:br>
            <a:r>
              <a:rPr lang="ru-RU" b="1" dirty="0"/>
              <a:t>"Всероссийский день посадки леса"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53BFD5-1940-4DBA-B1B2-36C1BF36E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6" y="1311965"/>
            <a:ext cx="6003234" cy="5546035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13.05. 2025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РК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12 человек, обучающиеся 7-Б класса</a:t>
            </a:r>
          </a:p>
          <a:p>
            <a:r>
              <a:rPr lang="ru-RU" sz="2000" b="1" i="1" dirty="0"/>
              <a:t>Организатор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ШЛ.</a:t>
            </a:r>
          </a:p>
          <a:p>
            <a:r>
              <a:rPr lang="ru-RU" sz="2000" dirty="0" err="1"/>
              <a:t>Жникруп</a:t>
            </a:r>
            <a:r>
              <a:rPr lang="ru-RU" sz="2000" dirty="0"/>
              <a:t> Мирослав презентовал тему "Сила леса", руководитель ШЛ </a:t>
            </a:r>
            <a:r>
              <a:rPr lang="ru-RU" sz="2000" dirty="0" err="1"/>
              <a:t>Шапетько</a:t>
            </a:r>
            <a:r>
              <a:rPr lang="ru-RU" sz="2000" dirty="0"/>
              <a:t> О.А. познакомила ребят с лиственницей - самым распространённым хвойным деревом России. Также ребята узнали, какие растения на клумбах были посажены учениками нашей школы в разные годы. </a:t>
            </a:r>
          </a:p>
          <a:p>
            <a:r>
              <a:rPr lang="ru-RU" sz="2000" dirty="0"/>
              <a:t>Давайте продолжать эту добрую традицию!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CB1B2F-21FB-4779-86B1-DAF8D3DF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502" y="132522"/>
            <a:ext cx="4591731" cy="34437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56EC77-2522-4D22-BD0D-B2DD68050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50323"/>
            <a:ext cx="2072309" cy="27630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E04D32-4D46-4669-A439-73F93B889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861" y="3738246"/>
            <a:ext cx="3803372" cy="29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37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A601E-D7B0-4ECF-8C0F-7292A128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840"/>
            <a:ext cx="6930887" cy="181356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Экологическая акция</a:t>
            </a:r>
            <a:br>
              <a:rPr lang="ru-RU" dirty="0"/>
            </a:br>
            <a:r>
              <a:rPr lang="ru-RU" b="1" dirty="0"/>
              <a:t> «Батарейки, сдавайтесь!»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0DFB0B-E4ED-4EBE-BD88-C49F2C5FE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0" y="1325217"/>
            <a:ext cx="6215270" cy="5415943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19. 05. 2025 года.</a:t>
            </a:r>
          </a:p>
          <a:p>
            <a:r>
              <a:rPr lang="ru-RU" sz="2000" b="1" i="1" dirty="0"/>
              <a:t>Место организации мероприятия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г. Бахчисарай РК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обучающиеся 1-А,1-Б, 2-Б, 3-А, 5-Б, 6, 7-А, 8-А, 8-Б, 11 классов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ШЛ, классные руководители.</a:t>
            </a:r>
          </a:p>
          <a:p>
            <a:r>
              <a:rPr lang="ru-RU" sz="2000" dirty="0"/>
              <a:t>Усилиями ребят и их знакомых во втором полугодии было собрано 18,6 кг отработанных батареек. Самые активные ребята были награждены грамотами на общешкольной линейке. Собранный материал планируем передать на дальнейшую переработку в Экоцентр в </a:t>
            </a:r>
            <a:r>
              <a:rPr lang="ru-RU" sz="2000" dirty="0" err="1"/>
              <a:t>г.Симферополе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F9BF67-DA46-40B5-9B7B-4F62DC6D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307" y="4495168"/>
            <a:ext cx="2994656" cy="2245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2C0636-B7A8-4404-BC0C-BBAA92144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16840"/>
            <a:ext cx="5605670" cy="4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55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88534-8F15-413B-B9F7-A43FF577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98783"/>
            <a:ext cx="9088472" cy="173161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Экологическая акция  «Добрая крышечка»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1F2890-3A5D-4DB8-9A10-E7674E5EC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61391"/>
            <a:ext cx="5883965" cy="5996609"/>
          </a:xfrm>
        </p:spPr>
        <p:txBody>
          <a:bodyPr>
            <a:normAutofit/>
          </a:bodyPr>
          <a:lstStyle/>
          <a:p>
            <a:r>
              <a:rPr lang="ru-RU" b="1" i="1" dirty="0"/>
              <a:t>Дата проведения</a:t>
            </a:r>
            <a:r>
              <a:rPr lang="ru-RU" dirty="0"/>
              <a:t> – 19.05. 2025 года.</a:t>
            </a:r>
          </a:p>
          <a:p>
            <a:r>
              <a:rPr lang="ru-RU" b="1" i="1" dirty="0"/>
              <a:t>Место организации мероприятия – </a:t>
            </a:r>
            <a:r>
              <a:rPr lang="ru-RU" dirty="0"/>
              <a:t>МБОУ «СОШ №2 им. </a:t>
            </a:r>
            <a:r>
              <a:rPr lang="ru-RU" dirty="0" err="1"/>
              <a:t>Свидерского</a:t>
            </a:r>
            <a:r>
              <a:rPr lang="ru-RU" dirty="0"/>
              <a:t> А.Г.» г. Бахчисарай РК</a:t>
            </a:r>
          </a:p>
          <a:p>
            <a:r>
              <a:rPr lang="ru-RU" b="1" i="1" dirty="0"/>
              <a:t>Участники –</a:t>
            </a:r>
            <a:r>
              <a:rPr lang="ru-RU" dirty="0"/>
              <a:t> обучающиеся 1-Б, 2-Б, 3-А ,4-А, 5-А, 5-Б, 6, 7-А, 8-А, 8-Б,11 классов </a:t>
            </a:r>
          </a:p>
          <a:p>
            <a:r>
              <a:rPr lang="ru-RU" b="1" i="1" dirty="0"/>
              <a:t>Организаторы </a:t>
            </a:r>
            <a:r>
              <a:rPr lang="ru-RU" dirty="0"/>
              <a:t>– </a:t>
            </a:r>
            <a:r>
              <a:rPr lang="ru-RU" dirty="0" err="1"/>
              <a:t>Шапетько</a:t>
            </a:r>
            <a:r>
              <a:rPr lang="ru-RU" dirty="0"/>
              <a:t> О.А., руководитель ШЛ, классные руководители.</a:t>
            </a:r>
          </a:p>
          <a:p>
            <a:r>
              <a:rPr lang="ru-RU" dirty="0"/>
              <a:t>«Добрые крышечки» — это российский эколого-благотворительный волонтерский проект, имеющий двойную цель: сделать наш мир чище и помочь детям, которым нужна поддержка. За второе полугодие усилиями ребят и их классных руководителей было собрано 22 кг крышек. Самые активные ребята были награждены грамотами на общешкольной линейке. Собранный материал планируем передать на дальнейшую переработку в Экоцентр в </a:t>
            </a:r>
            <a:r>
              <a:rPr lang="ru-RU" dirty="0" err="1"/>
              <a:t>г.Симферополе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C919B7-C2E4-45DE-98FC-2CFB5DE74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269" y="861391"/>
            <a:ext cx="3691465" cy="2768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0DEDA4-4A29-41BA-A31D-489E89DD2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36437"/>
            <a:ext cx="3648191" cy="27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7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D1B7D-3F38-4CFA-ADB7-C24E107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251791"/>
            <a:ext cx="6133990" cy="16786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Экологическая акция</a:t>
            </a:r>
            <a:br>
              <a:rPr lang="ru-RU" dirty="0"/>
            </a:br>
            <a:r>
              <a:rPr lang="ru-RU" b="1" dirty="0"/>
              <a:t> «Сдай макулатуру – сохрани дерево!»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A2757B-E96F-4929-A275-FA365C7D6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9" y="1722783"/>
            <a:ext cx="6536649" cy="5035826"/>
          </a:xfrm>
        </p:spPr>
        <p:txBody>
          <a:bodyPr>
            <a:normAutofit/>
          </a:bodyPr>
          <a:lstStyle/>
          <a:p>
            <a:r>
              <a:rPr lang="ru-RU" sz="2400" b="1" i="1" dirty="0"/>
              <a:t>Дата проведения</a:t>
            </a:r>
            <a:r>
              <a:rPr lang="ru-RU" sz="2400" dirty="0"/>
              <a:t> – 27.05. 2025 года.</a:t>
            </a:r>
          </a:p>
          <a:p>
            <a:r>
              <a:rPr lang="ru-RU" sz="2400" b="1" i="1" dirty="0"/>
              <a:t>Место организации мероприятия – </a:t>
            </a:r>
            <a:r>
              <a:rPr lang="ru-RU" sz="2400" dirty="0"/>
              <a:t>МБОУ «СОШ №2 им. </a:t>
            </a:r>
            <a:r>
              <a:rPr lang="ru-RU" sz="2400" dirty="0" err="1"/>
              <a:t>Свидерского</a:t>
            </a:r>
            <a:r>
              <a:rPr lang="ru-RU" sz="2400" dirty="0"/>
              <a:t> А.Г.»              г. Бахчисарай Республики Крым</a:t>
            </a:r>
          </a:p>
          <a:p>
            <a:r>
              <a:rPr lang="ru-RU" sz="2400" b="1" i="1" dirty="0"/>
              <a:t>Участники –</a:t>
            </a:r>
            <a:r>
              <a:rPr lang="ru-RU" sz="2400" dirty="0"/>
              <a:t> обучающиеся  1-11 классов</a:t>
            </a:r>
          </a:p>
          <a:p>
            <a:r>
              <a:rPr lang="ru-RU" sz="2400" b="1" i="1" dirty="0"/>
              <a:t>Организаторы </a:t>
            </a:r>
            <a:r>
              <a:rPr lang="ru-RU" sz="2400" dirty="0"/>
              <a:t>– </a:t>
            </a:r>
            <a:r>
              <a:rPr lang="ru-RU" sz="2400" dirty="0" err="1"/>
              <a:t>Шапетько</a:t>
            </a:r>
            <a:r>
              <a:rPr lang="ru-RU" sz="2400" dirty="0"/>
              <a:t> О.А., руководитель ШЛ, классные руководители.</a:t>
            </a:r>
          </a:p>
          <a:p>
            <a:r>
              <a:rPr lang="ru-RU" sz="2400" dirty="0"/>
              <a:t>Усилиями всех участников было собрано </a:t>
            </a:r>
            <a:r>
              <a:rPr lang="ru-RU" sz="2400" b="1" dirty="0"/>
              <a:t>200 кг </a:t>
            </a:r>
            <a:r>
              <a:rPr lang="ru-RU" sz="2400" dirty="0"/>
              <a:t>макулатуры, которую мы отправили  на переработку.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482149-885D-4F50-82CE-42AAC6E6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161" y="119270"/>
            <a:ext cx="5007759" cy="37558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7EE99F-3213-40B6-AED8-908191A9B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882" y="3749040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57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09867-52FF-408B-95EF-7073793E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216570"/>
            <a:ext cx="9141480" cy="117490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Профориентационная экскурсия</a:t>
            </a:r>
            <a:br>
              <a:rPr lang="ru-RU" b="1" dirty="0"/>
            </a:br>
            <a:r>
              <a:rPr lang="ru-RU" b="1" dirty="0"/>
              <a:t> в Бахчисарайский лесхоз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2A0DB9-F0E8-41F6-801D-1E26692D3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47" y="1272218"/>
            <a:ext cx="6918853" cy="5538068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i="1" dirty="0"/>
              <a:t>Дата проведения</a:t>
            </a:r>
            <a:r>
              <a:rPr lang="ru-RU" sz="7200" dirty="0"/>
              <a:t> – 26.09. 2024 года.</a:t>
            </a:r>
          </a:p>
          <a:p>
            <a:r>
              <a:rPr lang="ru-RU" sz="7200" b="1" i="1" dirty="0"/>
              <a:t>Место проведения – </a:t>
            </a:r>
            <a:r>
              <a:rPr lang="ru-RU" sz="7200" dirty="0"/>
              <a:t>ГАУ РК «Бахчисарайское лесное хозяйство»</a:t>
            </a:r>
          </a:p>
          <a:p>
            <a:r>
              <a:rPr lang="ru-RU" sz="7200" b="1" i="1" dirty="0"/>
              <a:t>Количество участников</a:t>
            </a:r>
            <a:r>
              <a:rPr lang="ru-RU" sz="7200" dirty="0"/>
              <a:t> – 9 человек, члены ШЛ, обучающиеся 7-А, 7-Б класса</a:t>
            </a:r>
          </a:p>
          <a:p>
            <a:r>
              <a:rPr lang="ru-RU" sz="7200" b="1" i="1" dirty="0"/>
              <a:t>Организаторы – </a:t>
            </a:r>
            <a:r>
              <a:rPr lang="ru-RU" sz="7200" dirty="0"/>
              <a:t>Акульшин Е.Е., директор, Игнатенко Т.К., эколог 1 категории</a:t>
            </a:r>
          </a:p>
          <a:p>
            <a:r>
              <a:rPr lang="ru-RU" sz="7200" b="1" i="1" dirty="0"/>
              <a:t>Сопровождающие </a:t>
            </a:r>
            <a:r>
              <a:rPr lang="ru-RU" sz="7200" dirty="0"/>
              <a:t>– Тарасова В.А., </a:t>
            </a:r>
            <a:r>
              <a:rPr lang="ru-RU" sz="7200" dirty="0" err="1"/>
              <a:t>кл.руководитель</a:t>
            </a:r>
            <a:endParaRPr lang="ru-RU" sz="7200" dirty="0"/>
          </a:p>
          <a:p>
            <a:r>
              <a:rPr lang="ru-RU" sz="7200" dirty="0"/>
              <a:t>Экскурсия прошла в рамках Федеральной информационной противопожарной кампании «Останови огонь!».</a:t>
            </a:r>
          </a:p>
          <a:p>
            <a:r>
              <a:rPr lang="ru-RU" sz="7200" dirty="0"/>
              <a:t>Дети познакомились с основными направлениями деятельности учреждения, посетили теплицу, но больше всего их заинтересовала техника, используемая при тушении лесных пожаров.</a:t>
            </a:r>
          </a:p>
          <a:p>
            <a:r>
              <a:rPr lang="ru-RU" sz="7200" dirty="0"/>
              <a:t>Работники ЛПС – 2 типа «Бахчисарайская» рассказали о правилах поведения в лесу, действиях при обнаружении лесного пожара, показали снаряжение, принцип работы системы «</a:t>
            </a:r>
            <a:r>
              <a:rPr lang="ru-RU" sz="7200" dirty="0" err="1"/>
              <a:t>Лесоохранитель</a:t>
            </a:r>
            <a:r>
              <a:rPr lang="ru-RU" sz="7200" dirty="0"/>
              <a:t>» и даже прокатили на пожарной машине.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040375A-DCE2-45D5-B61F-C9ECE049B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mbbpmj2OFVs">
            <a:extLst>
              <a:ext uri="{FF2B5EF4-FFF2-40B4-BE49-F238E27FC236}">
                <a16:creationId xmlns:a16="http://schemas.microsoft.com/office/drawing/2014/main" id="{75AA30A2-9733-494E-8ED3-9DA7BF90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369" y="120032"/>
            <a:ext cx="490537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66E7B5-6095-4320-A121-D5409F933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5" name="Picture 3" descr="XL-70u4zQYQ">
            <a:extLst>
              <a:ext uri="{FF2B5EF4-FFF2-40B4-BE49-F238E27FC236}">
                <a16:creationId xmlns:a16="http://schemas.microsoft.com/office/drawing/2014/main" id="{124D45A3-E854-4BCC-B642-88F2CE42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59" y="3971342"/>
            <a:ext cx="2120314" cy="28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7040EA7C-B654-40B0-A883-8D2EB913F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9" name="Picture 7" descr="NA40BTLfVJE">
            <a:extLst>
              <a:ext uri="{FF2B5EF4-FFF2-40B4-BE49-F238E27FC236}">
                <a16:creationId xmlns:a16="http://schemas.microsoft.com/office/drawing/2014/main" id="{7A74A62F-971E-4B60-A1CA-CD437F03F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431" y="3953273"/>
            <a:ext cx="2120313" cy="283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046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CBA09-5C6B-44F8-8A82-D5A1BCD9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108174"/>
          </a:xfrm>
        </p:spPr>
        <p:txBody>
          <a:bodyPr/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Продолжение следует 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984D3C-ED55-4615-8F0F-975B7C892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92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C2FEC-D614-4039-B31E-4823AE08B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85" y="141289"/>
            <a:ext cx="6964505" cy="1789111"/>
          </a:xfrm>
        </p:spPr>
        <p:txBody>
          <a:bodyPr/>
          <a:lstStyle/>
          <a:p>
            <a:pPr algn="ctr"/>
            <a:r>
              <a:rPr lang="ru-RU" b="1" dirty="0"/>
              <a:t>Семинар ШЛ Крыма  "Сохраним можжевельники Крыма»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DC17A6-AFDB-4EC6-B278-BE59B35D4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1828804"/>
            <a:ext cx="6589676" cy="4887899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i="1" dirty="0"/>
              <a:t>Дата проведения</a:t>
            </a:r>
            <a:r>
              <a:rPr lang="ru-RU" sz="6400" dirty="0"/>
              <a:t> – 03. 10. 2024 года.</a:t>
            </a:r>
          </a:p>
          <a:p>
            <a:r>
              <a:rPr lang="ru-RU" sz="6400" b="1" i="1" dirty="0"/>
              <a:t>Место проведения –</a:t>
            </a:r>
            <a:r>
              <a:rPr lang="ru-RU" sz="6400" dirty="0"/>
              <a:t> на территории  ГАУ РК «</a:t>
            </a:r>
            <a:r>
              <a:rPr lang="ru-RU" sz="6400" dirty="0" err="1"/>
              <a:t>Судакское</a:t>
            </a:r>
            <a:r>
              <a:rPr lang="ru-RU" sz="6400" dirty="0"/>
              <a:t> лесоохотничье хозяйство» (гора Ай- Георгий)</a:t>
            </a:r>
          </a:p>
          <a:p>
            <a:r>
              <a:rPr lang="ru-RU" sz="6400" b="1" i="1" dirty="0"/>
              <a:t>Участники –</a:t>
            </a:r>
            <a:r>
              <a:rPr lang="ru-RU" sz="6400" dirty="0"/>
              <a:t> члены школьного лесничества «Сосновая веточка», учащиеся  7-А класса: Станков Роман, Ивашкевич </a:t>
            </a:r>
            <a:r>
              <a:rPr lang="ru-RU" sz="6400" dirty="0" err="1"/>
              <a:t>Кьяра</a:t>
            </a:r>
            <a:r>
              <a:rPr lang="ru-RU" sz="6400" dirty="0"/>
              <a:t>, </a:t>
            </a:r>
            <a:r>
              <a:rPr lang="ru-RU" sz="6400" dirty="0" err="1"/>
              <a:t>Курец</a:t>
            </a:r>
            <a:r>
              <a:rPr lang="ru-RU" sz="6400" dirty="0"/>
              <a:t> Мирослав.</a:t>
            </a:r>
          </a:p>
          <a:p>
            <a:r>
              <a:rPr lang="ru-RU" sz="6400" b="1" i="1" dirty="0"/>
              <a:t>Организаторы </a:t>
            </a:r>
            <a:r>
              <a:rPr lang="ru-RU" sz="6400" dirty="0"/>
              <a:t>– ГАУ РК «</a:t>
            </a:r>
            <a:r>
              <a:rPr lang="ru-RU" sz="6400" dirty="0" err="1"/>
              <a:t>Судакское</a:t>
            </a:r>
            <a:r>
              <a:rPr lang="ru-RU" sz="6400" dirty="0"/>
              <a:t> лесоохотничье хозяйство»</a:t>
            </a:r>
          </a:p>
          <a:p>
            <a:r>
              <a:rPr lang="ru-RU" sz="6400" b="1" i="1" dirty="0"/>
              <a:t>Исполнитель – </a:t>
            </a:r>
            <a:r>
              <a:rPr lang="ru-RU" sz="6400" dirty="0" err="1"/>
              <a:t>Шапетько</a:t>
            </a:r>
            <a:r>
              <a:rPr lang="ru-RU" sz="6400" dirty="0"/>
              <a:t> О.А., руководитель ШЛ.</a:t>
            </a:r>
          </a:p>
          <a:p>
            <a:r>
              <a:rPr lang="ru-RU" sz="6400" b="1" i="1" dirty="0"/>
              <a:t> </a:t>
            </a:r>
            <a:r>
              <a:rPr lang="ru-RU" sz="6400" dirty="0"/>
              <a:t>Ребята прошли по пешему маршруту через места отдыха «Пицунда», «</a:t>
            </a:r>
            <a:r>
              <a:rPr lang="ru-RU" sz="6400" dirty="0" err="1"/>
              <a:t>Тавшан</a:t>
            </a:r>
            <a:r>
              <a:rPr lang="ru-RU" sz="6400" dirty="0"/>
              <a:t>», «Ай-Георгий». Во время прогулки познакомились с различными видами можжевельников, которые произрастают на данной территории. Узнали, какую пользу они несут для человека, а также о причинах сокращения популяции. Поучаствовали в викторине и разгадали кроссворд "Разнообразие крымской природы".</a:t>
            </a:r>
          </a:p>
          <a:p>
            <a:r>
              <a:rPr lang="ru-RU" sz="6400" dirty="0"/>
              <a:t> Кроме того, ребята высадили саженцы можжевельников.</a:t>
            </a:r>
          </a:p>
          <a:p>
            <a:r>
              <a:rPr lang="ru-RU" sz="6400" dirty="0"/>
              <a:t>По итогам конференции команда ШЛ заняла </a:t>
            </a:r>
            <a:r>
              <a:rPr lang="ru-RU" sz="6400" b="1" dirty="0"/>
              <a:t>2 место </a:t>
            </a:r>
            <a:r>
              <a:rPr lang="ru-RU" sz="6400" dirty="0"/>
              <a:t>из 11 представленных команд!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AFFCCEC-C7E1-43AB-A040-68BB4B739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 descr="photo_5194991553192519883_y">
            <a:extLst>
              <a:ext uri="{FF2B5EF4-FFF2-40B4-BE49-F238E27FC236}">
                <a16:creationId xmlns:a16="http://schemas.microsoft.com/office/drawing/2014/main" id="{531F7BF3-70DB-4CBD-B138-2CC94DA7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64" y="141289"/>
            <a:ext cx="5141436" cy="38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0C83BF-FF0C-48EE-9AEC-C572A2CA8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9" name="Picture 3" descr="photo_5194991553192519879_y">
            <a:extLst>
              <a:ext uri="{FF2B5EF4-FFF2-40B4-BE49-F238E27FC236}">
                <a16:creationId xmlns:a16="http://schemas.microsoft.com/office/drawing/2014/main" id="{2BBC7999-A75F-45A7-A752-129504BFA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32" y="4272753"/>
            <a:ext cx="3317685" cy="24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63DC534F-DB4D-4D90-9FF7-FE0400F58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1" name="Picture 5" descr="photo_5194991553192519881_y">
            <a:extLst>
              <a:ext uri="{FF2B5EF4-FFF2-40B4-BE49-F238E27FC236}">
                <a16:creationId xmlns:a16="http://schemas.microsoft.com/office/drawing/2014/main" id="{45A440E3-17E8-471B-BCB5-C8174970C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357" y="3963791"/>
            <a:ext cx="2069859" cy="27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32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276FB-53EA-4167-8104-E4D20073F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158749"/>
            <a:ext cx="9114976" cy="177165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Экологическая акция</a:t>
            </a:r>
            <a:br>
              <a:rPr lang="ru-RU" dirty="0"/>
            </a:br>
            <a:r>
              <a:rPr lang="ru-RU" b="1" dirty="0"/>
              <a:t> «Сдай макулатуру – сохрани дерево!»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463D55-A877-4031-BBD0-0B327660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1723"/>
            <a:ext cx="5883102" cy="5400536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 11.10. 2024 года.</a:t>
            </a:r>
          </a:p>
          <a:p>
            <a:r>
              <a:rPr lang="ru-RU" sz="2000" b="1" i="1" dirty="0"/>
              <a:t>Место организации мероприятия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г. Бахчисарай Республики Крым</a:t>
            </a:r>
          </a:p>
          <a:p>
            <a:r>
              <a:rPr lang="ru-RU" sz="2000" b="1" i="1" dirty="0"/>
              <a:t>Участники –</a:t>
            </a:r>
            <a:r>
              <a:rPr lang="ru-RU" sz="2000" dirty="0"/>
              <a:t> обучающиеся  1-11 классов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ШЛ, Калугина Н.Ю. организатор, классные руководители.</a:t>
            </a:r>
          </a:p>
          <a:p>
            <a:r>
              <a:rPr lang="ru-RU" sz="2000" dirty="0"/>
              <a:t>За первое полугодие  усилиями ребят и их классных руководителей было собрано </a:t>
            </a:r>
            <a:r>
              <a:rPr lang="ru-RU" sz="2000" b="1" dirty="0"/>
              <a:t>300 кг макулатуры</a:t>
            </a:r>
            <a:r>
              <a:rPr lang="ru-RU" sz="2000" dirty="0"/>
              <a:t>. По количеству собранной макулатуры 1 место занял 3-А класс, 2 место занял 8-А класс, 3 место занял 8-Б класс.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07F04AA-5CF6-4F5B-94D8-61898EEC6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Picture 1" descr="photo_5215287172041663005_y">
            <a:extLst>
              <a:ext uri="{FF2B5EF4-FFF2-40B4-BE49-F238E27FC236}">
                <a16:creationId xmlns:a16="http://schemas.microsoft.com/office/drawing/2014/main" id="{3ABF58FC-31AA-4211-9DA6-BBDDA269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102" y="118185"/>
            <a:ext cx="2619676" cy="371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254EBC-D667-4F81-B987-1222429E0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3" name="Picture 3" descr="photo_5215287172041663003_y">
            <a:extLst>
              <a:ext uri="{FF2B5EF4-FFF2-40B4-BE49-F238E27FC236}">
                <a16:creationId xmlns:a16="http://schemas.microsoft.com/office/drawing/2014/main" id="{F33C0926-CA03-40C3-B45F-809C6159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02" y="1441174"/>
            <a:ext cx="3092798" cy="41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FA3858EE-0106-4D4B-825A-D3F3C8399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5" name="Picture 5" descr="photo_5215287172041663004_y">
            <a:extLst>
              <a:ext uri="{FF2B5EF4-FFF2-40B4-BE49-F238E27FC236}">
                <a16:creationId xmlns:a16="http://schemas.microsoft.com/office/drawing/2014/main" id="{F87AD7DA-6313-4E63-BCDB-310FCB9EE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102" y="3956310"/>
            <a:ext cx="2106232" cy="27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5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73D97-C2FA-42DB-A479-B275A878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30191"/>
            <a:ext cx="7123043" cy="17002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Конкурс рисунков  </a:t>
            </a:r>
            <a:br>
              <a:rPr lang="ru-RU" sz="4000" dirty="0"/>
            </a:br>
            <a:r>
              <a:rPr lang="ru-RU" sz="4000" b="1" dirty="0"/>
              <a:t>«Лес – наш главный интерес»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7C797C-1DF5-4FE9-8882-4AEED27C8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6765"/>
            <a:ext cx="6450830" cy="5141844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подведения итогов</a:t>
            </a:r>
            <a:r>
              <a:rPr lang="ru-RU" sz="2000" dirty="0"/>
              <a:t> –  21.10.2024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МБОУ «СОШ №2 им. </a:t>
            </a:r>
            <a:r>
              <a:rPr lang="ru-RU" sz="2000" dirty="0" err="1"/>
              <a:t>Свидерского</a:t>
            </a:r>
            <a:r>
              <a:rPr lang="ru-RU" sz="2000" dirty="0"/>
              <a:t> А.Г.» города Бахчисарай Республики Крым</a:t>
            </a:r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4 человека</a:t>
            </a:r>
          </a:p>
          <a:p>
            <a:r>
              <a:rPr lang="ru-RU" sz="2000" b="1" i="1" dirty="0"/>
              <a:t>Организатор </a:t>
            </a:r>
            <a:r>
              <a:rPr lang="ru-RU" sz="2000" dirty="0"/>
              <a:t>– Филиал ФБУ «Российский центр защиты леса» - «НЦЛ Республики Крым»</a:t>
            </a:r>
          </a:p>
          <a:p>
            <a:r>
              <a:rPr lang="ru-RU" sz="2000" b="1" i="1" dirty="0"/>
              <a:t>Исполнители -</a:t>
            </a:r>
            <a:r>
              <a:rPr lang="ru-RU" sz="2000" dirty="0"/>
              <a:t> классные руководители 3-9 классов.</a:t>
            </a:r>
          </a:p>
          <a:p>
            <a:r>
              <a:rPr lang="ru-RU" sz="2000" dirty="0"/>
              <a:t>Победитель (Добровольский Никита, 3-Б </a:t>
            </a:r>
            <a:r>
              <a:rPr lang="ru-RU" sz="2000" dirty="0" err="1"/>
              <a:t>кл</a:t>
            </a:r>
            <a:r>
              <a:rPr lang="ru-RU" sz="2000" dirty="0"/>
              <a:t>.) и участники на общешкольной линейке награждены грамотами и подарками.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872E7EE-B6F5-44C0-B927-E559BD3FA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Picture 1" descr="photo_5253948659459024664_x">
            <a:extLst>
              <a:ext uri="{FF2B5EF4-FFF2-40B4-BE49-F238E27FC236}">
                <a16:creationId xmlns:a16="http://schemas.microsoft.com/office/drawing/2014/main" id="{BEA53A26-0700-4B21-BC0A-CF27A1FF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64" y="1473159"/>
            <a:ext cx="4911436" cy="41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01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5FEF8-15E0-4429-BA9D-45EBC11F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996102" cy="7818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Сбор желудей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4575B0-90CC-47BE-B47D-6D377EE3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72216"/>
            <a:ext cx="6439988" cy="5417217"/>
          </a:xfrm>
        </p:spPr>
        <p:txBody>
          <a:bodyPr>
            <a:normAutofit/>
          </a:bodyPr>
          <a:lstStyle/>
          <a:p>
            <a:r>
              <a:rPr lang="ru-RU" sz="2000" b="1" i="1" dirty="0"/>
              <a:t>Дата проведения</a:t>
            </a:r>
            <a:r>
              <a:rPr lang="ru-RU" sz="2000" dirty="0"/>
              <a:t> – 23. 10. 2024 года.</a:t>
            </a:r>
          </a:p>
          <a:p>
            <a:r>
              <a:rPr lang="ru-RU" sz="2000" b="1" i="1" dirty="0"/>
              <a:t>Место проведения – </a:t>
            </a:r>
            <a:r>
              <a:rPr lang="ru-RU" sz="2000" dirty="0"/>
              <a:t>территория ГАУ РК "Бахчисарайское лесное хозяйство"  </a:t>
            </a:r>
            <a:r>
              <a:rPr lang="ru-RU" sz="2000" dirty="0" err="1"/>
              <a:t>с.Холмовки</a:t>
            </a:r>
            <a:endParaRPr lang="ru-RU" sz="2000" dirty="0"/>
          </a:p>
          <a:p>
            <a:r>
              <a:rPr lang="ru-RU" sz="2000" b="1" i="1" dirty="0"/>
              <a:t>Количество участников</a:t>
            </a:r>
            <a:r>
              <a:rPr lang="ru-RU" sz="2000" dirty="0"/>
              <a:t> – 28 человек - члены школьного лесничества «Сосновая веточка», учащиеся 7-х классов. </a:t>
            </a:r>
          </a:p>
          <a:p>
            <a:r>
              <a:rPr lang="ru-RU" sz="2000" b="1" i="1" dirty="0"/>
              <a:t>Организаторы </a:t>
            </a:r>
            <a:r>
              <a:rPr lang="ru-RU" sz="2000" dirty="0"/>
              <a:t>– ГАУ РК "Бахчисарайское лесное хозяйство", Игнатенко Т.К., эколог 1 категории.</a:t>
            </a:r>
          </a:p>
          <a:p>
            <a:r>
              <a:rPr lang="ru-RU" sz="2000" b="1" i="1" dirty="0"/>
              <a:t>Исполнители – </a:t>
            </a:r>
            <a:r>
              <a:rPr lang="ru-RU" sz="2000" dirty="0" err="1"/>
              <a:t>Шапетько</a:t>
            </a:r>
            <a:r>
              <a:rPr lang="ru-RU" sz="2000" dirty="0"/>
              <a:t> О.А., руководитель ШЛ, Сухенко Я.В., классный руководитель.</a:t>
            </a:r>
          </a:p>
          <a:p>
            <a:r>
              <a:rPr lang="ru-RU" sz="2000" dirty="0"/>
              <a:t>Общими усилиями ребята собрали в лесополосе 31 кг желудей, которые потом  работники лесхоза будут использовать как посевной материал.</a:t>
            </a:r>
          </a:p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03786D1-8FA2-4BB0-89CC-7F287BC79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Picture 1" descr="photo_5244708617142263902_y">
            <a:extLst>
              <a:ext uri="{FF2B5EF4-FFF2-40B4-BE49-F238E27FC236}">
                <a16:creationId xmlns:a16="http://schemas.microsoft.com/office/drawing/2014/main" id="{50B2411F-B32A-45BF-8B8A-0866D365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548" y="241499"/>
            <a:ext cx="4238625" cy="31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A898C7-3175-4517-963C-6187CEA1F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1" name="Picture 3" descr="photo_5244708617142263897_y">
            <a:extLst>
              <a:ext uri="{FF2B5EF4-FFF2-40B4-BE49-F238E27FC236}">
                <a16:creationId xmlns:a16="http://schemas.microsoft.com/office/drawing/2014/main" id="{47485BEB-4C5E-487F-A97E-24350135B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94" y="3523437"/>
            <a:ext cx="2372412" cy="31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CC222C1-8E42-40D2-933E-3AD0794A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3" name="Picture 5" descr="photo_5244708617142263899_y">
            <a:extLst>
              <a:ext uri="{FF2B5EF4-FFF2-40B4-BE49-F238E27FC236}">
                <a16:creationId xmlns:a16="http://schemas.microsoft.com/office/drawing/2014/main" id="{62BF99AA-7375-418E-BCF9-53EF91BE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013" y="3544938"/>
            <a:ext cx="2388523" cy="318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4579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675</TotalTime>
  <Words>4781</Words>
  <Application>Microsoft Office PowerPoint</Application>
  <PresentationFormat>Широкоэкранный</PresentationFormat>
  <Paragraphs>339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Arial</vt:lpstr>
      <vt:lpstr>Trebuchet MS</vt:lpstr>
      <vt:lpstr>Wingdings 3</vt:lpstr>
      <vt:lpstr>Аспект</vt:lpstr>
      <vt:lpstr>Школьное лесничество «Сосновая веточка» 2024-2025 уч.год</vt:lpstr>
      <vt:lpstr>Наш девиз: «В природе всё прекрасно, береги её и не губи  напрасно!»</vt:lpstr>
      <vt:lpstr>Конкурс рисунков и плакатов  «Убери мусор в лесу» </vt:lpstr>
      <vt:lpstr>Всемирный День чистоты </vt:lpstr>
      <vt:lpstr>Профориентационная экскурсия  в Бахчисарайский лесхоз </vt:lpstr>
      <vt:lpstr>Семинар ШЛ Крыма  "Сохраним можжевельники Крыма»</vt:lpstr>
      <vt:lpstr>Экологическая акция  «Сдай макулатуру – сохрани дерево!» </vt:lpstr>
      <vt:lpstr>Конкурс рисунков   «Лес – наш главный интерес» </vt:lpstr>
      <vt:lpstr>Сбор желудей </vt:lpstr>
      <vt:lpstr>Акция «Чистый Крым» Субботник в октябре </vt:lpstr>
      <vt:lpstr>Экскурсия на Алимову балку  «Осень в лесу» </vt:lpstr>
      <vt:lpstr>Экологический урок «Лесомания»</vt:lpstr>
      <vt:lpstr>Обустройство памятного знака партизанам ВОВ </vt:lpstr>
      <vt:lpstr>Экологическая акция  «Батарейки, сдавайтесь!» </vt:lpstr>
      <vt:lpstr>Экологическая акция  «Добрая крышечка» </vt:lpstr>
      <vt:lpstr>Конкурс–выставка  «Новогодняя композиция» </vt:lpstr>
      <vt:lpstr>Конкурс рисунков и плакатов  «Ёлочка, живи!» </vt:lpstr>
      <vt:lpstr>Семинар ШЛ Крыма на тему  "Ёлочка, живи!" </vt:lpstr>
      <vt:lpstr>Итоги работы ШЛ Крыма  за 2024 год </vt:lpstr>
      <vt:lpstr>Конкурс кормушек для зимующих птиц  «Поможем птицам зимой!» </vt:lpstr>
      <vt:lpstr>Экскурсия на Бахчисарайские Сфинксы  </vt:lpstr>
      <vt:lpstr>15 января День зимующих птиц России </vt:lpstr>
      <vt:lpstr>Республиканская  экологическая акция  «Ёлковорот» </vt:lpstr>
      <vt:lpstr>Экологическая акция  «Добрая крышечка» </vt:lpstr>
      <vt:lpstr>Экологический урок  «Разделяй с нами!» </vt:lpstr>
      <vt:lpstr>Конкурс рисунков  «Птицы России»  ко дню орнитолога России </vt:lpstr>
      <vt:lpstr>Кормушки для зимующих птиц «Поможем птицам зимой!» </vt:lpstr>
      <vt:lpstr>Муниципальный этап Республиканского конкурса игрушек-кормушек  «Эколята-друзья пернатых» </vt:lpstr>
      <vt:lpstr>Устный журнал  «Покормите птиц зимой!» </vt:lpstr>
      <vt:lpstr>Бессрочная Акция «Сохраним можжевельники Крыма» </vt:lpstr>
      <vt:lpstr>Конкурс скворечников  для птиц </vt:lpstr>
      <vt:lpstr>V Международная детско-юношеская премия «Экология – дело каждого» </vt:lpstr>
      <vt:lpstr>21 марта Международный День лесов Экологический урок «Лесомания»  </vt:lpstr>
      <vt:lpstr>Конкурс рисунков и плакатов  «Сохраним первоцветы»  ко Всероссийскому дню  знаний о лесе </vt:lpstr>
      <vt:lpstr>Брейн-ринг для членов ШЛ Крыма, посвященный Всероссийскому дню знаний о лесе </vt:lpstr>
      <vt:lpstr>Природоведческие конкурсы  </vt:lpstr>
      <vt:lpstr>Акция «Чистый Крым» Субботник в марте </vt:lpstr>
      <vt:lpstr>Акция «Обелиск» </vt:lpstr>
      <vt:lpstr>Акция «Чистый Крым» Субботник в апреле </vt:lpstr>
      <vt:lpstr>Викторина «Останови огонь!» </vt:lpstr>
      <vt:lpstr>Конкурс рисунков и плакатов  «Вместе сохраним леса от пожаров» </vt:lpstr>
      <vt:lpstr>Экологическая акция  «Сдай макулатуру – сохрани дерево!» </vt:lpstr>
      <vt:lpstr>«Эколята» </vt:lpstr>
      <vt:lpstr>Экскурсия «Весенний лес» </vt:lpstr>
      <vt:lpstr>Презентация «8 мая   Всемирный день Красной книги» </vt:lpstr>
      <vt:lpstr>Устный журнал  "Всероссийский день посадки леса" </vt:lpstr>
      <vt:lpstr>Экологическая акция  «Батарейки, сдавайтесь!» </vt:lpstr>
      <vt:lpstr>Экологическая акция  «Добрая крышечка» </vt:lpstr>
      <vt:lpstr>Экологическая акция  «Сдай макулатуру – сохрани дерево!» </vt:lpstr>
      <vt:lpstr>    Продолжение следует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Школьное лесничество «Сосновая веточка» 2023-2024 уч.год</dc:title>
  <dc:creator>Пользователь</dc:creator>
  <cp:lastModifiedBy>Пользователь</cp:lastModifiedBy>
  <cp:revision>40</cp:revision>
  <dcterms:created xsi:type="dcterms:W3CDTF">2025-01-09T13:23:42Z</dcterms:created>
  <dcterms:modified xsi:type="dcterms:W3CDTF">2025-05-29T17:38:38Z</dcterms:modified>
</cp:coreProperties>
</file>