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00" r:id="rId3"/>
    <p:sldId id="259" r:id="rId4"/>
    <p:sldId id="286" r:id="rId5"/>
    <p:sldId id="287" r:id="rId6"/>
    <p:sldId id="288" r:id="rId7"/>
    <p:sldId id="279" r:id="rId8"/>
    <p:sldId id="309" r:id="rId9"/>
    <p:sldId id="280" r:id="rId10"/>
    <p:sldId id="310" r:id="rId11"/>
    <p:sldId id="312" r:id="rId12"/>
    <p:sldId id="305" r:id="rId13"/>
    <p:sldId id="296" r:id="rId14"/>
    <p:sldId id="297" r:id="rId15"/>
    <p:sldId id="264" r:id="rId16"/>
    <p:sldId id="284" r:id="rId17"/>
    <p:sldId id="283" r:id="rId18"/>
    <p:sldId id="285" r:id="rId19"/>
    <p:sldId id="292" r:id="rId20"/>
    <p:sldId id="266" r:id="rId21"/>
    <p:sldId id="267" r:id="rId22"/>
    <p:sldId id="274" r:id="rId23"/>
    <p:sldId id="261" r:id="rId24"/>
    <p:sldId id="275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64" d="100"/>
          <a:sy n="64" d="100"/>
        </p:scale>
        <p:origin x="7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4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1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F0FC-15DE-42AF-92C5-7F41422EFFC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32FB-942D-4C1A-BDFE-8120482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400" y="2996951"/>
            <a:ext cx="9937104" cy="38535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новая форма образования.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«Функционально грамотный человек —это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</a:t>
            </a:r>
          </a:p>
        </p:txBody>
      </p:sp>
    </p:spTree>
    <p:extLst>
      <p:ext uri="{BB962C8B-B14F-4D97-AF65-F5344CB8AC3E}">
        <p14:creationId xmlns:p14="http://schemas.microsoft.com/office/powerpoint/2010/main" val="95018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оценки читательской грамотности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772817"/>
            <a:ext cx="316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83" y="1700809"/>
            <a:ext cx="583271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84" y="2529483"/>
            <a:ext cx="5832717" cy="33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1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естественнонаучной грамотности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PISA-2015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772817"/>
            <a:ext cx="8765765" cy="39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26876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математической грамотности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(PISA)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110" y="1825625"/>
            <a:ext cx="814578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836713"/>
            <a:ext cx="8229600" cy="45259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математической грамотности особое внимание уделяется использованию математики для решения практических задач в различных контекстах.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по математике исследования PISA-2021 ключевой составляющей понятия математическая грамотность является 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рассуждение.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2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332657"/>
            <a:ext cx="1116124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концепции математическое содержание разделено по четырем категориям: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и данные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 зависимости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форма 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в концепцию по математике были добавлены восемь навыков 21 века: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 изучение</a:t>
            </a:r>
          </a:p>
          <a:p>
            <a:pPr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инициативность и настойчивость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информации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14175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984" y="1317492"/>
            <a:ext cx="10945216" cy="2603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способность учащегося использовать математические знания, приобретенные им за время обучения в школе, для решения разнообразных задач.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являются: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-ориентированные задания;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интегрированные задания;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технологии.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5520" y="188640"/>
            <a:ext cx="8136904" cy="12192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МАТЕМАТИЧЕСКАЯ ГРАМОТНОСТЬ -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1364" y="1268760"/>
            <a:ext cx="9464588" cy="4608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математики функциональную грамотность формируют через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-решение нестандартных задач;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задач , которые требуют приближенных методов вычисления и оценки данных величин;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практического содержания;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логические задания.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931224" cy="835496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НАД ЗАДАЧЕЙ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052737"/>
            <a:ext cx="9669760" cy="56166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решенной задачей.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разными способами.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ситуации, описанной в задачи и её моделирование: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 помощью отрезков.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 помощью чертежа.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 помощью таблицы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Разбивка текста задачи на значимые части.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Решение задач с недостающими или лишними данными.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Самостоятельное составление задач учениками.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Изменение вопроса задачи.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Выбор решения из двух предложенных (верного и неверного).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Закончить решение задачи.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Составление аналогичной задачи с измененными данными.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Составление и решение обратных задач.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5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1484784"/>
            <a:ext cx="10657184" cy="4699248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использование проблемных заданий на уроках математики, которые позволят развивать такие качества личности как: находчивость, сообразительность, способность к нестандартным решениям, проблемное видение, гибкость ума, мобильность, информационная и коммуникативная культура.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понимать тексты различных видов, размышлять над их содержанием, оценивать их смысл и значение и излагать свои мысли о прочитанном.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формирования грамотной, логически верной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речи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составление математического словаря, написание математического диктанта, выполнение заданий, направленных на грамотное написание, произношение и употребление имен числительных, математических терминов.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0649"/>
            <a:ext cx="9597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каждого учащегося опыта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социально значимой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своих способностей.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приобретенные знания и умения в практической деятельности и повседневной жизни для: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практических расчетов по формулам, используя при необходимости справочные материалы и простейшие вычислительные устройства;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построения и исследования простейших математических моделей;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описания и исследования с помощью функций реальных зависимостей, представления их графически;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интерпретации графиков реальных процессов;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решения геометрических, физических, экономических, логических  и других прикладных задач;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анализа реальных числовых данных, представленных в виде диаграмм, графиков, анализа информации статистического характера;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исследования (моделирования) несложных практических ситуаций на основе изученных формул и свойств фигур; вычисления длин, площадей и объемов реальных объектов при решении практических задач, используя при необходимости справочники и вычислительные устройства.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-387424"/>
            <a:ext cx="8229600" cy="16002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268760"/>
            <a:ext cx="828092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1.Больному прописано лекарство, которое нужно пить по 0,5 г 3 раза в день в течение 8 дней. В одной упаковке 10 таблеток лекарства по 0,25 г. Какого наименьшего количества упаковок хватит на  весь курс лечения? 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2.Пакетик сока стоит 80 руб. Какое наибольшее число пакетиков сока можно купить на 500 руб.? (Хватит ли денег Вите, если он захочет купить сок себе и угостить пятерых друзей; если «да», то сколько денег у него останется?) 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3.Аня купила месячный проездной билет на автобус. За месяц она сделала 112 поездок. Сколько руб. она сэкономила, если проездной билет стоит 7000 тенге, а разовая поездка 75 руб.? 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 супермаркете проходит рекламная акция: заплатив за две шоколадки, покупатель получает три шоколадки (одна шоколадка в подарок). Шоколадка стоит 220 руб. Какое наибольшее число шоколадок можно получить на1200 руб.?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системе оценки образовательных достижений: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объекты оценки: комплексная оценка ФГОС (предметные,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личностные результаты), функциональная грамотность и стандарты 21 века;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инструментарий оценки: переход на компьютерные форматы, оценка стратегий поведения.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система обработки данных: вводятся вероятностные математические модели.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традиционным формам представления результатов добавляются комплексные профили образовательных результатов;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рекомендации для учащихся с разными уровнями подготовки . 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36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0"/>
            <a:ext cx="10729192" cy="52292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уверенно использующие некоторое умение на одном предмете, далеко не всегда смогут применить его на другой дисциплине.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решения этой проблемы существует несколько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 может сам продемонстрировать некоторые способы работы с символическим текстом на предметных и непредметных материалах, раскрывая смысл, логику, особенности преобразований;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организовать групповую или самостоятельную индивидуальную работу с символическим текстом, в которой необходимо переводить текст с обычного языка на математический, с геометрического – на язык векторов, а также переводить модель, заданную одним способом, в иную модель.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2492896"/>
            <a:ext cx="10297144" cy="36724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будет обладать совокупностью ключевых компетенций: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Уметь извлекать пользу из опыта; организовывать взаимосвязь своих знаний и упорядочить их; организовывать свои собственные приемы обучения; уметь решать проблемы; самостоятельно заниматься своим обучением.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Запрашивать различные базы данных; опрашивать окружение; консультироваться у эксперта; получать информация; уметь работать с документами и классифицировать их.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Организовывать связь прошлых и настоящих событий; критически относиться к тому или иному аспекту развития наших обществ; уметь противостоять неуверенности и сложности; занимать позицию в дискуссиях и выковывать свое собственное мнение; видеть важность политического и экономического окружения, в котором проходит обучение и работа; оценивать социальные привычки, связанные со здоровьем, потреблением ,а также с окружающей средой; уметь оценивать произведение искусства и литературы.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620688"/>
            <a:ext cx="8852520" cy="6067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грамотность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 владение элементарными навыками и умениями (чтение, письмо, счет).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владение навыками использования средств вычислительной техники, понимание основ информатики и значения информационной технологии в жизни общества.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поиск информации в учебниках и в справочной литературе, извлекать информацию из Интернета и компакт-дисков учебного содержания, а также из других различных источников, перерабатывать и систематизировать информацию и представлять ее разными способами;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692696"/>
            <a:ext cx="10513168" cy="439248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свободное владение всеми видами речевой деятельности; способность адекватно понимать чужую устную и письменную речь; самостоятельно выражать свои мысли в устной и письменной речи, а также компьютерной, которая совмещает признаки устной и письменной форм речи;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при овладении иностранными языками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овладение новыми языковыми средствами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грамм.,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в соответствии с темами, сферами и ситуациями общения, отобранными для основной школы.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грамотность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332656"/>
            <a:ext cx="9716616" cy="468052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поведения в чрезвычайных ситуациях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владение достаточными знаниями в области чрезвычайных ситуаций, правилами поведения и определенными действиями в различных чрезвычайных ситуациях.</a:t>
            </a:r>
            <a:br>
              <a:rPr lang="ru-RU" sz="2400" dirty="0"/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Общественно-политическая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умение ориентироваться в незнакомом городе, пользуясь справочниками, картами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отстаивать свои права и точку зрения, умение объяснить функции и полномочия президента, парламента, правительства; разъяснить различия между уголовным, административным и дисциплинарным нарушением.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40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1412776"/>
            <a:ext cx="77724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Компьютерная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Коммуникативная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Грамотность при овладении иностранными языками.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Бытовая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Грамотность поведения в чрезвычайных ситуациях.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Общественно-политическая грамотность.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1556792"/>
            <a:ext cx="6400800" cy="1219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ФГ</a:t>
            </a:r>
          </a:p>
          <a:p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00" y="260648"/>
            <a:ext cx="640080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  ФГ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584" y="1001346"/>
            <a:ext cx="7056784" cy="555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 сведений, правил, принципов;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1584" y="1709192"/>
            <a:ext cx="7056784" cy="1287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-усвоение общих понятий и умений, составляющих познавательную основу решения стандартных задач в различных сферах жизнедеятельности;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1584" y="3121164"/>
            <a:ext cx="7056784" cy="88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-умения адаптироваться к изменяющемуся миру; решать конфликты, работать с информацией;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6706" y="4157464"/>
            <a:ext cx="7031662" cy="1791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-готовность ориентироваться в ценностях и нормах современного мира; принимать особенности жизни для удовлетворения своих жизненных запросов; повышать уровень образования на основе осознанного выбора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859216" cy="1123528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и критическое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82522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720" y="350354"/>
            <a:ext cx="7644263" cy="692696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МАТЕМАТИЧЕКАЯ ГРАМОТНОСТЬ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800" y="850305"/>
            <a:ext cx="8219256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индивидуума формулировать, применять и интерпретировать математику в разнообразных контекстах.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9416" y="2126251"/>
            <a:ext cx="7643192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4386" y="262717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понимать и использовать письменную речь во всем разнообразии ее форм, для целей требуемых обществом и ценных для индивида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87488" y="4166748"/>
            <a:ext cx="7643192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ЕСТЕСВЕННО-НАУЧНАЯ ГРАМОТНОСТЬ -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2720" y="4678341"/>
            <a:ext cx="8455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 естественнонаучными идеями.</a:t>
            </a:r>
          </a:p>
        </p:txBody>
      </p:sp>
    </p:spTree>
    <p:extLst>
      <p:ext uri="{BB962C8B-B14F-4D97-AF65-F5344CB8AC3E}">
        <p14:creationId xmlns:p14="http://schemas.microsoft.com/office/powerpoint/2010/main" val="39244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396652"/>
            <a:ext cx="7643192" cy="69269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980728"/>
            <a:ext cx="8795320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смотреть на мировые и межкультурные вопросы критически, с разных точек зрения, чтобы понимать, как различия между людьми влияют на восприятие, суждения и представления о себе и о других, и участвовать в открытом, адекватном и эффективном взаимодействии с другими людьми разного культурного происхождения на основе взаимного уважения к человеческому достоинству.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15480" y="2987037"/>
            <a:ext cx="6246716" cy="550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5480" y="3296195"/>
            <a:ext cx="9033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уровень знаний и навыков в области финансов, который позволяет правильно оценивать ситуацию на рынке и принимать разумные решения.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6875" y="3966891"/>
            <a:ext cx="9289032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И КРИТИЧЕКОЕ МЫШЛЕНИЕ-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5480" y="4433613"/>
            <a:ext cx="8455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анализировать информацию с точки зрения логики и личностно-психологического подхода, способность ставить новые вопросы. Вырабатывать аргументы, принимать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31328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77214" y="260648"/>
            <a:ext cx="896448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образование</a:t>
            </a:r>
          </a:p>
          <a:p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914400"/>
            <a:ext cx="9039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0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" y="404664"/>
            <a:ext cx="1022919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2132856"/>
            <a:ext cx="10729192" cy="39604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 интеллектуального развития, способ обретения культуры, посредник в общении, средство для решения жизненных проблем.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чтения невозможно интеллектуальное развитие и самообразование, которое продолжается в течение всей жизни.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текста всегда имеет множество степеней свободы: разные люди понимают один и тот же текст по-разному в силу своих индивидуальных особенностей и жизненного опыта (Л. Выготский).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чтение с целью поиска информации для решения конкретной задачи или выполнения определенного задания. При функциональном чтении применяются приемы просмотрового чтения (сканирования) и аналитического чтения (выделение ключевых слов, подбор цитат, составление схем, графиков, таблиц).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03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922</Words>
  <Application>Microsoft Office PowerPoint</Application>
  <PresentationFormat>Широкоэкранный</PresentationFormat>
  <Paragraphs>102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 ФУНКЦИОНАЛЬНАЯ ГРАМОТНОСТЬ – новая форма образования.  «Функционально грамотный человек —это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</vt:lpstr>
      <vt:lpstr>Основные изменения в системе оценки образовательных достижений:</vt:lpstr>
      <vt:lpstr>Презентация PowerPoint</vt:lpstr>
      <vt:lpstr>Основные направления ФГ</vt:lpstr>
      <vt:lpstr>МАТЕМАТИЧЕКАЯ ГРАМОТНОСТЬ - </vt:lpstr>
      <vt:lpstr>ГЛОБАЛЬНЫЕ КОМПЕТЕНЦИИ - </vt:lpstr>
      <vt:lpstr> </vt:lpstr>
      <vt:lpstr>Презентация PowerPoint</vt:lpstr>
      <vt:lpstr>Чтение –  это технология интеллектуального развития, способ обретения культуры, посредник в общении, средство для решения жизненных проблем.  Без чтения невозможно интеллектуальное развитие и самообразование, которое продолжается в течение всей жизни.   Содержание текста всегда имеет множество степеней свободы: разные люди понимают один и тот же текст по-разному в силу своих индивидуальных особенностей и жизненного опыта (Л. Выготский).   Функциональное чтение –  это чтение с целью поиска информации для решения конкретной задачи или выполнения определенного задания. При функциональном чтении применяются приемы просмотрового чтения (сканирования) и аналитического чтения (выделение ключевых слов, подбор цитат, составление схем, графиков, таблиц). </vt:lpstr>
      <vt:lpstr>Пример задания для оценки читательской грамотности</vt:lpstr>
      <vt:lpstr>Модель естественнонаучной грамотности (PISA-2015)</vt:lpstr>
      <vt:lpstr>Модель математической грамотности (PISA)</vt:lpstr>
      <vt:lpstr>Презентация PowerPoint</vt:lpstr>
      <vt:lpstr>Презентация PowerPoint</vt:lpstr>
      <vt:lpstr>это  способность учащегося использовать математические знания, приобретенные им за время обучения в школе, для решения разнообразных задач.  Эффективными способами развития функциональной грамотности являются: - компетентностно-ориентированные задания; - интегрированные задания; - информационные технологии.  </vt:lpstr>
      <vt:lpstr>ФОРМЫ РАБОТЫ НАД ЗАДАЧЕЙ</vt:lpstr>
      <vt:lpstr> Проблемное обучение – это использование проблемных заданий на уроках математики, которые позволят развивать такие качества личности как: находчивость, сообразительность, способность к нестандартным решениям, проблемное видение, гибкость ума, мобильность, информационная и коммуникативная культура.  Работа с текстом. Ученик должен понимать тексты различных видов, размышлять над их содержанием, оценивать их смысл и значение и излагать свои мысли о прочитанном.  Для формирования грамотной, логически верной математической речи можно использовать составление математического словаря, написание математического диктанта, выполнение заданий, направленных на грамотное написание, произношение и употребление имен числительных, математических терминов.  </vt:lpstr>
      <vt:lpstr>Презентация PowerPoint</vt:lpstr>
      <vt:lpstr>Практико-ориентированные задания:</vt:lpstr>
      <vt:lpstr> Учащиеся, уверенно использующие некоторое умение на одном предмете, далеко не всегда смогут применить его на другой дисциплине.  Для решения этой проблемы существует несколько путей: - учитель может сам продемонстрировать некоторые способы работы с символическим текстом на предметных и непредметных материалах, раскрывая смысл, логику, особенности преобразований; - можно организовать групповую или самостоятельную индивидуальную работу с символическим текстом, в которой необходимо переводить текст с обычного языка на математический, с геометрического – на язык векторов, а также переводить модель, заданную одним способом, в иную модель. </vt:lpstr>
      <vt:lpstr>Выпускник будет обладать совокупностью ключевых компетенций:  Изучать: Уметь извлекать пользу из опыта; организовывать взаимосвязь своих знаний и упорядочить их; организовывать свои собственные приемы обучения; уметь решать проблемы; самостоятельно заниматься своим обучением. Искать: Запрашивать различные базы данных; опрашивать окружение; консультироваться у эксперта; получать информация; уметь работать с документами и классифицировать их. Думать: Организовывать связь прошлых и настоящих событий; критически относиться к тому или иному аспекту развития наших обществ; уметь противостоять неуверенности и сложности; занимать позицию в дискуссиях и выковывать свое собственное мнение; видеть важность политического и экономического окружения, в котором проходит обучение и работа; оценивать социальные привычки, связанные со здоровьем, потреблением ,а также с окружающей средой; уметь оценивать произведение искусства и литературы. </vt:lpstr>
      <vt:lpstr>1. Общая грамотность – это  владение элементарными навыками и умениями (чтение, письмо, счет). 2. Компьютерная грамотность – это владение навыками использования средств вычислительной техники, понимание основ информатики и значения информационной технологии в жизни общества. 3. Информационная грамотность – умение осуществлять поиск информации в учебниках и в справочной литературе, извлекать информацию из Интернета и компакт-дисков учебного содержания, а также из других различных источников, перерабатывать и систематизировать информацию и представлять ее разными способами;  </vt:lpstr>
      <vt:lpstr>4. Коммуникативная грамотность – это свободное владение всеми видами речевой деятельности; способность адекватно понимать чужую устную и письменную речь; самостоятельно выражать свои мысли в устной и письменной речи, а также компьютерной, которая совмещает признаки устной и письменной форм речи; 5. Грамотность при овладении иностранными языками – это овладение новыми языковыми средствами (фонет., грамм., лекс., орфограф.) в соответствии с темами, сферами и ситуациями общения, отобранными для основной школы. 6. Бытовая грамотность </vt:lpstr>
      <vt:lpstr>7. Грамотность поведения в чрезвычайных ситуациях – это владение достаточными знаниями в области чрезвычайных ситуаций, правилами поведения и определенными действиями в различных чрезвычайных ситуациях.  8. Общественно-политическая грамотность – это умение ориентироваться в незнакомом городе, пользуясь справочниками, картами и тд.; отстаивать свои права и точку зрения, умение объяснить функции и полномочия президента, парламента, правительства; разъяснить различия между уголовным, административным и дисциплинарным нарушением. </vt:lpstr>
      <vt:lpstr>1. Общая грамотность. 2. Компьютерная грамотность. 3. Информационная грамотность. 4. Коммуникативная грамотность. 5. Грамотность при овладении иностранными языками. 6. Бытовая грамотность. 7. Грамотность поведения в чрезвычайных ситуациях. 8. Общественно-политическая грамотность.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Maks</dc:creator>
  <cp:lastModifiedBy>Vice</cp:lastModifiedBy>
  <cp:revision>47</cp:revision>
  <dcterms:created xsi:type="dcterms:W3CDTF">2019-10-28T14:43:05Z</dcterms:created>
  <dcterms:modified xsi:type="dcterms:W3CDTF">2024-01-12T05:55:43Z</dcterms:modified>
</cp:coreProperties>
</file>