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297" r:id="rId41"/>
    <p:sldId id="298" r:id="rId42"/>
    <p:sldId id="299" r:id="rId43"/>
    <p:sldId id="300" r:id="rId44"/>
    <p:sldId id="301" r:id="rId45"/>
    <p:sldId id="302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6CB2"/>
    <a:srgbClr val="D79431"/>
    <a:srgbClr val="CCFF99"/>
    <a:srgbClr val="BB97F1"/>
    <a:srgbClr val="F0E8FC"/>
    <a:srgbClr val="87C1D5"/>
    <a:srgbClr val="F0EFF9"/>
    <a:srgbClr val="F7F1F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D2A98-F280-4E50-B6E0-7CB8936D0E39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07A1B-F942-43B8-86D5-BCFFC48C8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07A1B-F942-43B8-86D5-BCFFC48C83C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8.xml"/><Relationship Id="rId18" Type="http://schemas.openxmlformats.org/officeDocument/2006/relationships/slide" Target="slide10.xml"/><Relationship Id="rId26" Type="http://schemas.openxmlformats.org/officeDocument/2006/relationships/slide" Target="slide20.xml"/><Relationship Id="rId39" Type="http://schemas.openxmlformats.org/officeDocument/2006/relationships/slide" Target="slide35.xml"/><Relationship Id="rId3" Type="http://schemas.openxmlformats.org/officeDocument/2006/relationships/slide" Target="slide4.xml"/><Relationship Id="rId21" Type="http://schemas.openxmlformats.org/officeDocument/2006/relationships/slide" Target="slide31.xml"/><Relationship Id="rId34" Type="http://schemas.openxmlformats.org/officeDocument/2006/relationships/slide" Target="slide37.xml"/><Relationship Id="rId42" Type="http://schemas.openxmlformats.org/officeDocument/2006/relationships/slide" Target="slide18.xml"/><Relationship Id="rId7" Type="http://schemas.openxmlformats.org/officeDocument/2006/relationships/slide" Target="slide8.xml"/><Relationship Id="rId12" Type="http://schemas.openxmlformats.org/officeDocument/2006/relationships/slide" Target="slide33.xml"/><Relationship Id="rId17" Type="http://schemas.openxmlformats.org/officeDocument/2006/relationships/slide" Target="slide16.xml"/><Relationship Id="rId25" Type="http://schemas.openxmlformats.org/officeDocument/2006/relationships/slide" Target="slide19.xml"/><Relationship Id="rId33" Type="http://schemas.openxmlformats.org/officeDocument/2006/relationships/slide" Target="slide44.xml"/><Relationship Id="rId38" Type="http://schemas.openxmlformats.org/officeDocument/2006/relationships/slide" Target="slide30.xml"/><Relationship Id="rId2" Type="http://schemas.openxmlformats.org/officeDocument/2006/relationships/slide" Target="slide3.xml"/><Relationship Id="rId16" Type="http://schemas.openxmlformats.org/officeDocument/2006/relationships/slide" Target="slide21.xml"/><Relationship Id="rId20" Type="http://schemas.openxmlformats.org/officeDocument/2006/relationships/slide" Target="slide38.xml"/><Relationship Id="rId29" Type="http://schemas.openxmlformats.org/officeDocument/2006/relationships/slide" Target="slide36.xml"/><Relationship Id="rId41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34.xml"/><Relationship Id="rId24" Type="http://schemas.openxmlformats.org/officeDocument/2006/relationships/slide" Target="slide26.xml"/><Relationship Id="rId32" Type="http://schemas.openxmlformats.org/officeDocument/2006/relationships/slide" Target="slide43.xml"/><Relationship Id="rId37" Type="http://schemas.openxmlformats.org/officeDocument/2006/relationships/slide" Target="slide29.xml"/><Relationship Id="rId40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22.xml"/><Relationship Id="rId23" Type="http://schemas.openxmlformats.org/officeDocument/2006/relationships/slide" Target="slide25.xml"/><Relationship Id="rId28" Type="http://schemas.openxmlformats.org/officeDocument/2006/relationships/slide" Target="slide14.xml"/><Relationship Id="rId36" Type="http://schemas.openxmlformats.org/officeDocument/2006/relationships/slide" Target="slide23.xml"/><Relationship Id="rId10" Type="http://schemas.openxmlformats.org/officeDocument/2006/relationships/slide" Target="slide39.xml"/><Relationship Id="rId19" Type="http://schemas.openxmlformats.org/officeDocument/2006/relationships/slide" Target="slide15.xml"/><Relationship Id="rId31" Type="http://schemas.openxmlformats.org/officeDocument/2006/relationships/slide" Target="slide42.xml"/><Relationship Id="rId4" Type="http://schemas.openxmlformats.org/officeDocument/2006/relationships/slide" Target="slide5.xml"/><Relationship Id="rId9" Type="http://schemas.openxmlformats.org/officeDocument/2006/relationships/slide" Target="slide40.xml"/><Relationship Id="rId14" Type="http://schemas.openxmlformats.org/officeDocument/2006/relationships/slide" Target="slide27.xml"/><Relationship Id="rId22" Type="http://schemas.openxmlformats.org/officeDocument/2006/relationships/slide" Target="slide32.xml"/><Relationship Id="rId27" Type="http://schemas.openxmlformats.org/officeDocument/2006/relationships/slide" Target="slide13.xml"/><Relationship Id="rId30" Type="http://schemas.openxmlformats.org/officeDocument/2006/relationships/slide" Target="slide41.xml"/><Relationship Id="rId35" Type="http://schemas.openxmlformats.org/officeDocument/2006/relationships/slide" Target="slide24.xml"/><Relationship Id="rId43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ing.ru/" TargetMode="External"/><Relationship Id="rId2" Type="http://schemas.openxmlformats.org/officeDocument/2006/relationships/hyperlink" Target="mailto:a4format.ru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iveinternet.ru/" TargetMode="External"/><Relationship Id="rId4" Type="http://schemas.openxmlformats.org/officeDocument/2006/relationships/hyperlink" Target="http://miresperanto.narod.ru/tradukoj/trutoj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dex_pic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14290"/>
            <a:ext cx="9072594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лерм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786058"/>
            <a:ext cx="3929058" cy="4071942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5" name="Рисунок 4" descr="леск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3504" y="0"/>
            <a:ext cx="4000496" cy="5072074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6" name="Рисунок 5" descr="гоголь.jpe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429124" y="3214686"/>
            <a:ext cx="2571768" cy="3462340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7" name="Рисунок 6" descr="п.jpe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4282" y="0"/>
            <a:ext cx="4143404" cy="3500438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 rot="20481728">
            <a:off x="1231344" y="2660746"/>
            <a:ext cx="56492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СВОЯ ИГРА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19877" y="5429263"/>
            <a:ext cx="450424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класс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28"/>
            <a:ext cx="75724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Сцена из произведения 20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72396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два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00298" y="500042"/>
            <a:ext cx="4524375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577995" y="2967335"/>
            <a:ext cx="39880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«Два солдата».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Твардовский А.Т.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«Василий Тёркин»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2868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Сцена из произведения 30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00100" y="6143644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00959" y="6072206"/>
            <a:ext cx="16430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исп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4480" y="1071546"/>
            <a:ext cx="5715000" cy="40195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143108" y="2967335"/>
            <a:ext cx="48577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Исповедь Мцыри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85728"/>
            <a:ext cx="62865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Сцена из произведения 40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00958" y="5929330"/>
            <a:ext cx="14010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4" descr="[LI8RK_8-02]_[IL_01]-k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143108" y="0"/>
            <a:ext cx="5000000" cy="67151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297295" y="2967335"/>
            <a:ext cx="65494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Полковник и Варенька на балу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Л.Н. Толстой.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«После бала»</a:t>
            </a:r>
            <a:endParaRPr lang="ru-RU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6858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Сцена из произведения 50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72396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маш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43174" y="642918"/>
            <a:ext cx="3590925" cy="53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025999" y="2967335"/>
            <a:ext cx="709200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Маша Миронова и императрица.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А.С. Пушкин.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«Капитанская дочка»</a:t>
            </a:r>
          </a:p>
          <a:p>
            <a:pPr algn="ctr"/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70723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Сцена из произведения 60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песн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5786" y="857232"/>
            <a:ext cx="7705725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632975" y="5214950"/>
            <a:ext cx="38780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Песня о Соколе</a:t>
            </a:r>
          </a:p>
          <a:p>
            <a:pPr algn="ctr"/>
            <a:r>
              <a:rPr lang="ru-RU" sz="4000" b="1" cap="none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А.М. Горький</a:t>
            </a:r>
            <a:endParaRPr lang="ru-RU" sz="4000" b="1" cap="none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14290"/>
            <a:ext cx="58579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произведения 10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петр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785794"/>
            <a:ext cx="7667625" cy="52149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869130" y="4643446"/>
            <a:ext cx="34057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Петруша Гринёв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29520" y="6072206"/>
            <a:ext cx="15619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70009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произведения 20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Он был лет сорока, росту среднего, худощав и широкоплеч. В черной бороде его показалась проседь; живые большие глаза так и бегали…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пуг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62162" y="76200"/>
            <a:ext cx="5019675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531665" y="5143511"/>
            <a:ext cx="40806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Емельян Пугачев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00958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42852"/>
            <a:ext cx="6286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произведения 30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Ему было около двадцати шести лет. Он приехал в отпуск свои поместья… Поведенье его с … было просто и свободно… Он казался нрава тихого и скромного, но молва уверяла, что некогда он был ужасным повесою…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бур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66950" y="142852"/>
            <a:ext cx="46101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823203" y="4857760"/>
            <a:ext cx="54975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Полковник </a:t>
            </a:r>
            <a:r>
              <a:rPr lang="ru-RU" sz="4000" b="1" spc="50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Бурмин</a:t>
            </a:r>
            <a:r>
              <a:rPr lang="ru-RU" sz="40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А.С. Пушкин. «Метель»</a:t>
            </a:r>
            <a:endParaRPr lang="ru-RU" sz="4000" b="1" cap="none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6000768"/>
            <a:ext cx="15619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67151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произведения 40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571472" y="1600200"/>
            <a:ext cx="7658128" cy="452596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Провинциальная кокетка, еще не совсем пожилых лет, воспитанная вполовину на романах и альбомах, вполовину на хлопотах в своей кладовой и девичьей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аа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68905" y="0"/>
            <a:ext cx="3810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508771" y="4286256"/>
            <a:ext cx="41264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Анна Андреевна.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«Ревизор»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58082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14290"/>
            <a:ext cx="62151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произведения 50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Было что-то своё , особенное, в складе её смугловатого  круглого лица, с небольшим тонким носом, почти детскими щечками…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Она была грациозно сложена, но как будто ещё не  вполне развита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ас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28926" y="785794"/>
            <a:ext cx="2857500" cy="57864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500958" y="5857892"/>
            <a:ext cx="14010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1" y="357166"/>
          <a:ext cx="8072490" cy="6235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5"/>
                <a:gridCol w="1037735"/>
                <a:gridCol w="1021186"/>
                <a:gridCol w="1021186"/>
                <a:gridCol w="1021186"/>
                <a:gridCol w="1021186"/>
                <a:gridCol w="1021186"/>
              </a:tblGrid>
              <a:tr h="857256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   </a:t>
                      </a:r>
                      <a:r>
                        <a:rPr lang="ru-RU" sz="2000" b="1" i="1" baseline="0" dirty="0" smtClean="0"/>
                        <a:t> Автор произведения</a:t>
                      </a:r>
                      <a:endParaRPr lang="ru-RU" sz="20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Сцена из произведения</a:t>
                      </a:r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Герои произведения</a:t>
                      </a:r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199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Место действия</a:t>
                      </a:r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199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Теория</a:t>
                      </a:r>
                      <a:r>
                        <a:rPr lang="ru-RU" sz="2000" b="1" i="1" baseline="0" dirty="0" smtClean="0">
                          <a:solidFill>
                            <a:schemeClr val="bg1"/>
                          </a:solidFill>
                        </a:rPr>
                        <a:t> литературы</a:t>
                      </a:r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199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Крылатое выражение</a:t>
                      </a:r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199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Финал</a:t>
                      </a:r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643174" y="357166"/>
            <a:ext cx="914400" cy="8429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2" action="ppaction://hlinksldjump"/>
              </a:rPr>
              <a:t>10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43306" y="357166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3" action="ppaction://hlinksldjump"/>
              </a:rPr>
              <a:t>20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4876" y="357166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4" action="ppaction://hlinksldjump"/>
              </a:rPr>
              <a:t>30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8" y="357166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5" action="ppaction://hlinksldjump"/>
              </a:rPr>
              <a:t>40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15140" y="357166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6" action="ppaction://hlinksldjump"/>
              </a:rPr>
              <a:t>50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86710" y="357166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7" action="ppaction://hlinksldjump"/>
              </a:rPr>
              <a:t>60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43174" y="1214422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8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43306" y="5643578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9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43174" y="5643578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0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43306" y="4714884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1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43174" y="4714884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2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6" y="3786190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3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43174" y="3786190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4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43306" y="2857496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5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43174" y="2857496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6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43306" y="2071678"/>
            <a:ext cx="91440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7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43306" y="1214422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8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43174" y="2071678"/>
            <a:ext cx="91440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9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86710" y="4714884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0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86578" y="3786190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1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786710" y="3786190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2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86578" y="2928934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3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786710" y="2928934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4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86578" y="2071678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5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786710" y="2071678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6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5140" y="1214422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7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86710" y="1214422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8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715008" y="4714884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9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14876" y="5643578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0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715008" y="5643578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1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786578" y="5643578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2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786710" y="5643578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3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786578" y="4714884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4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715008" y="2857496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5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714876" y="2857496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6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714876" y="3786190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7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715008" y="3786190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8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714876" y="4714884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9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715008" y="1214422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40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714876" y="1214422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41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715008" y="2071678"/>
            <a:ext cx="91440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42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714876" y="2071678"/>
            <a:ext cx="91440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43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7" name="Содержимое 46"/>
          <p:cNvSpPr>
            <a:spLocks noGrp="1"/>
          </p:cNvSpPr>
          <p:nvPr>
            <p:ph idx="4294967295"/>
          </p:nvPr>
        </p:nvSpPr>
        <p:spPr>
          <a:xfrm>
            <a:off x="0" y="285750"/>
            <a:ext cx="8658225" cy="6357938"/>
          </a:xfrm>
        </p:spPr>
        <p:txBody>
          <a:bodyPr vert="vert270"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3 тур            2 тур                  1 тур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66437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произведения 60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Возраст …приближался к пятидесяти годам; был он крепкого сложения, телом сухопар, лицом худощав, любитель вставать спозаранку, заядлый охотник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дон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28860" y="571480"/>
            <a:ext cx="3948120" cy="59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286644" y="5929330"/>
            <a:ext cx="15619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928662" y="6143644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2396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14290"/>
            <a:ext cx="7143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Место действия 10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Настя, дочь Катерины Петровны и единственный родной человек, жила далеко, в…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лен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7356" y="714356"/>
            <a:ext cx="5905508" cy="585789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470879" y="4572008"/>
            <a:ext cx="42022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Ленинград.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К.Г. Паустовский.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«Телеграмма»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14348" y="6143644"/>
            <a:ext cx="571504" cy="571504"/>
          </a:xfrm>
          <a:prstGeom prst="actionButtonHo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29520" y="5857892"/>
            <a:ext cx="13689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85728"/>
            <a:ext cx="59293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Место действия 20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…</a:t>
            </a:r>
            <a:r>
              <a:rPr lang="ru-RU" b="1" i="1" dirty="0" smtClean="0">
                <a:solidFill>
                  <a:schemeClr val="bg1"/>
                </a:solidFill>
              </a:rPr>
              <a:t>крепость находилась в сорока километрах от Оренбурга…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б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90750" y="128587"/>
            <a:ext cx="4762500" cy="660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894856" y="2967335"/>
            <a:ext cx="535428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Белогорская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крепость.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А.С. Пушкин.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«Капитанская дочка»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00958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0262" y="357166"/>
            <a:ext cx="44834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Место действия 30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Немного лет тому назад,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Там, где, </a:t>
            </a:r>
            <a:r>
              <a:rPr lang="ru-RU" b="1" i="1" dirty="0" err="1" smtClean="0">
                <a:solidFill>
                  <a:schemeClr val="bg1"/>
                </a:solidFill>
              </a:rPr>
              <a:t>сливаяся</a:t>
            </a:r>
            <a:r>
              <a:rPr lang="ru-RU" b="1" i="1" dirty="0" smtClean="0">
                <a:solidFill>
                  <a:schemeClr val="bg1"/>
                </a:solidFill>
              </a:rPr>
              <a:t>, шумят,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Обнявшись, будто две сестры,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Струи </a:t>
            </a:r>
            <a:r>
              <a:rPr lang="ru-RU" b="1" i="1" dirty="0" err="1" smtClean="0">
                <a:solidFill>
                  <a:schemeClr val="bg1"/>
                </a:solidFill>
              </a:rPr>
              <a:t>Арагвы</a:t>
            </a:r>
            <a:r>
              <a:rPr lang="ru-RU" b="1" i="1" dirty="0" smtClean="0">
                <a:solidFill>
                  <a:schemeClr val="bg1"/>
                </a:solidFill>
              </a:rPr>
              <a:t> и Куры,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Был…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м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7356" y="114300"/>
            <a:ext cx="5715040" cy="62436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464979" y="4357693"/>
            <a:ext cx="421403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Монастырь.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М.Ю. Лермонтов.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«Мцыри»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85786" y="6143644"/>
            <a:ext cx="571504" cy="57150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29520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57150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Место действия 40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b="1" i="1" dirty="0" smtClean="0">
                <a:solidFill>
                  <a:srgbClr val="C00000"/>
                </a:solidFill>
              </a:rPr>
              <a:t>Действие гоголевской комедии «Ревизор» происходит в …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уе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0100" y="1285860"/>
            <a:ext cx="7620000" cy="42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062787" y="5357826"/>
            <a:ext cx="50184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уездном городе Н..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85786" y="6072206"/>
            <a:ext cx="571504" cy="571504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72396" y="6000768"/>
            <a:ext cx="13689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14290"/>
            <a:ext cx="63579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Место действия 50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Итак, лет двадцать тому назад я проживал в…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Городок мне понравился своим местоположением у подошвы двух холмов, своими дряхлыми стенами и башнями, крутым мостом над светлой речкой…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Рисунок 7" descr="рей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1538" y="857232"/>
            <a:ext cx="6786610" cy="48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246077" y="2967335"/>
            <a:ext cx="465185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Немецкий городок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берегу Рейна.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И.С. Тургенев.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«Ася»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500034" y="6143644"/>
            <a:ext cx="571504" cy="571504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00958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60007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Место действия 60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 Где жили Ромео и Джульетта?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вер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71670" y="428604"/>
            <a:ext cx="4953000" cy="53101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344739" y="4429132"/>
            <a:ext cx="2454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верона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5721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Теория литературы 10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600" b="1" i="1" dirty="0" smtClean="0">
                <a:solidFill>
                  <a:schemeClr val="bg1"/>
                </a:solidFill>
              </a:rPr>
              <a:t>Разновидность метафоры, троп, состоящий в перенесении свойств живого существа на неодушевленные предметы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000100" y="1214422"/>
            <a:ext cx="7286676" cy="3962230"/>
          </a:xfrm>
          <a:prstGeom prst="horizontalScroll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/>
              <a:t>Олицетворение</a:t>
            </a:r>
            <a:endParaRPr lang="ru-RU" sz="6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768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85728"/>
            <a:ext cx="58579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Теория литературы 20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4000" b="1" i="1" dirty="0" smtClean="0">
                <a:solidFill>
                  <a:schemeClr val="bg1"/>
                </a:solidFill>
              </a:rPr>
              <a:t>Образное словоупотребление,   основанное на преувеличении.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chemeClr val="bg1"/>
                </a:solidFill>
              </a:rPr>
              <a:t>  Например: </a:t>
            </a:r>
            <a:r>
              <a:rPr lang="ru-RU" sz="4000" b="1" i="1" dirty="0" smtClean="0">
                <a:solidFill>
                  <a:srgbClr val="FF0000"/>
                </a:solidFill>
              </a:rPr>
              <a:t>«сто лет не виделись», «век живи – век учись»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785786" y="2000240"/>
            <a:ext cx="7643866" cy="2304870"/>
          </a:xfrm>
          <a:prstGeom prst="flowChartPunchedTap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/>
              <a:t>Гипербола</a:t>
            </a:r>
            <a:endParaRPr lang="ru-RU" sz="6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5857892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55721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Теория литературы 30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b="1" i="1" dirty="0" smtClean="0">
                <a:solidFill>
                  <a:schemeClr val="bg1"/>
                </a:solidFill>
              </a:rPr>
              <a:t>Троп, близкий к метафоре, отличающийся от неё наличием специальных сравнительных союзов </a:t>
            </a:r>
            <a:r>
              <a:rPr lang="ru-RU" sz="4000" b="1" i="1" dirty="0" smtClean="0">
                <a:solidFill>
                  <a:srgbClr val="FF0000"/>
                </a:solidFill>
              </a:rPr>
              <a:t>как, будто, словно, точно, подобно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1571604" y="1214422"/>
            <a:ext cx="6215106" cy="2970102"/>
          </a:xfrm>
          <a:prstGeom prst="cloud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/>
              <a:t>Сравнение</a:t>
            </a:r>
            <a:endParaRPr lang="ru-RU" sz="6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29520" y="5786454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72152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 произведения 10</a:t>
            </a:r>
            <a:endParaRPr lang="ru-RU" sz="3600" b="1" cap="none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3554419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Этому писателю суждено было стать летописцем крестьянского мятежа 18 века. Его перу принадлежит «История Пугачева»</a:t>
            </a:r>
            <a:endParaRPr lang="ru-RU" i="1" dirty="0"/>
          </a:p>
        </p:txBody>
      </p:sp>
      <p:pic>
        <p:nvPicPr>
          <p:cNvPr id="5" name="Рисунок 4" descr="асп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5984" y="142852"/>
            <a:ext cx="4762500" cy="645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29520" y="5929330"/>
            <a:ext cx="14010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7150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Теория литературы 40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Повторение отдельных слов или оборотов в начале отрывков, из которых состоит высказывание  (предложений, частей предложений, стихотворных строк, строф, абзацев и т.д.)</a:t>
            </a:r>
            <a:endParaRPr lang="ru-RU" sz="3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Круглая лента лицом вверх 5"/>
          <p:cNvSpPr/>
          <p:nvPr/>
        </p:nvSpPr>
        <p:spPr>
          <a:xfrm>
            <a:off x="857224" y="1500174"/>
            <a:ext cx="7429552" cy="4000528"/>
          </a:xfrm>
          <a:prstGeom prst="ellipseRibbon2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/>
              <a:t>Анафора</a:t>
            </a:r>
            <a:endParaRPr lang="ru-RU" sz="6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5786454"/>
            <a:ext cx="1813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42852"/>
            <a:ext cx="60722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Теория литературы 50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71604" y="1714488"/>
            <a:ext cx="6715172" cy="441167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Фигура, близкая к антитезе, состоящая из двух противоположных друг другу понятий в едином высказывании: </a:t>
            </a:r>
            <a:r>
              <a:rPr lang="ru-RU" sz="3600" b="1" i="1" dirty="0" smtClean="0">
                <a:solidFill>
                  <a:srgbClr val="FF0000"/>
                </a:solidFill>
              </a:rPr>
              <a:t>«стареющий юноша», «красноречивое молчание», «горькая радость»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6" name="Пятно 2 5"/>
          <p:cNvSpPr/>
          <p:nvPr/>
        </p:nvSpPr>
        <p:spPr>
          <a:xfrm rot="20925494">
            <a:off x="86897" y="1302167"/>
            <a:ext cx="9176191" cy="4211935"/>
          </a:xfrm>
          <a:prstGeom prst="irregularSeal2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/>
              <a:t>Оксюморон</a:t>
            </a:r>
            <a:endParaRPr lang="ru-RU" sz="5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58082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Теория литературы 60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Повторение слов или выражений в конце смежных отрывков: </a:t>
            </a:r>
            <a:r>
              <a:rPr lang="ru-RU" sz="3600" b="1" i="1" dirty="0" smtClean="0">
                <a:solidFill>
                  <a:srgbClr val="FF0000"/>
                </a:solidFill>
              </a:rPr>
              <a:t>«Всегда наслаждаться – значит вовсе не наслаждаться»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29454" y="5857892"/>
            <a:ext cx="18165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1571604" y="2000240"/>
            <a:ext cx="5786478" cy="2557474"/>
          </a:xfrm>
          <a:prstGeom prst="doubleWav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/>
              <a:t>Эпифора</a:t>
            </a:r>
            <a:endParaRPr lang="ru-RU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6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66437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Крылатое выражение 10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29520" y="5857892"/>
            <a:ext cx="14651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ответ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400" b="1" i="1" dirty="0" smtClean="0">
                <a:solidFill>
                  <a:schemeClr val="bg1"/>
                </a:solidFill>
              </a:rPr>
              <a:t>Человек создан для счастья, как птица для полёта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кор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928670"/>
            <a:ext cx="4005282" cy="5429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 rot="20721198">
            <a:off x="1533787" y="3319944"/>
            <a:ext cx="33780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Парадокс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9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6858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Крылатое выражение 20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15074" y="5715016"/>
            <a:ext cx="2748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400" b="1" i="1" dirty="0" smtClean="0">
                <a:solidFill>
                  <a:schemeClr val="bg2">
                    <a:lumMod val="25000"/>
                  </a:schemeClr>
                </a:solidFill>
              </a:rPr>
              <a:t>Рожденный ползать – летать не может</a:t>
            </a:r>
            <a:endParaRPr lang="ru-RU" sz="4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 descr="сокол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71670" y="714356"/>
            <a:ext cx="4233876" cy="571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9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6858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Крылатое выражение 30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2396" y="5929330"/>
            <a:ext cx="13474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sz="4800" b="1" i="1" dirty="0" smtClean="0">
                <a:solidFill>
                  <a:srgbClr val="C00000"/>
                </a:solidFill>
              </a:rPr>
              <a:t>Чему смеётесь? Над собой смеетесь!...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рев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43174" y="357166"/>
            <a:ext cx="3429024" cy="585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14290"/>
            <a:ext cx="6286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Крылатое выражение 40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29520" y="5929330"/>
            <a:ext cx="13474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Смертный бой не ради славы,</a:t>
            </a:r>
          </a:p>
          <a:p>
            <a:pPr algn="ctr">
              <a:buNone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Ради жизни на земле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тер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57422" y="285728"/>
            <a:ext cx="3810000" cy="566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59927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Крылатое выражение 50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00958" y="5929330"/>
            <a:ext cx="13689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b="1" i="1" dirty="0" smtClean="0">
                <a:solidFill>
                  <a:srgbClr val="C00000"/>
                </a:solidFill>
              </a:rPr>
              <a:t>Душа обязана трудиться…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р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57422" y="500042"/>
            <a:ext cx="3190884" cy="564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85728"/>
            <a:ext cx="66437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Крылатое выражение 60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29520" y="5857892"/>
            <a:ext cx="13689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Нет повести печальнее на свете…</a:t>
            </a:r>
            <a:endParaRPr lang="ru-RU" sz="4400" b="1" i="1" dirty="0"/>
          </a:p>
        </p:txBody>
      </p:sp>
      <p:pic>
        <p:nvPicPr>
          <p:cNvPr id="7" name="Рисунок 6" descr="ром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7356" y="1428736"/>
            <a:ext cx="5715000" cy="457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7" y="214290"/>
            <a:ext cx="28086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Финал 10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2396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Настю, героиню рассказа К.Г. Паустовского «Телеграмма», художники звали… за…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сол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1285860"/>
            <a:ext cx="2857520" cy="39290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вальная выноска 8"/>
          <p:cNvSpPr/>
          <p:nvPr/>
        </p:nvSpPr>
        <p:spPr>
          <a:xfrm>
            <a:off x="4572000" y="571480"/>
            <a:ext cx="4214842" cy="3357586"/>
          </a:xfrm>
          <a:prstGeom prst="wedgeEllipse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Звали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Сольвейг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/>
              <a:t>за русые волосы и большие холодные глаза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214290"/>
            <a:ext cx="56436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 произведения 20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Всё, что им создано за тринадцать лет творчества, - это подвиг во имя свободы и родины. Он был гениальным поэтом, так рано погибшим, но оставшимся навсегда молодым и бессмертным в своих произведениях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kv.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71670" y="285728"/>
            <a:ext cx="5029200" cy="60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86644" y="5857892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6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9877" y="285728"/>
            <a:ext cx="45042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Финал 20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29520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0072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Молчат гробницы, мумии и кости,-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Лишь слову жизнь дана.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Из древней тьмы, на мировом погосте,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Звучат лишь Письмена!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И нет у нас иного достоянья!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Умейте же беречь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Хоть в меру сил, в дни злобы и страданья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Наш дар бесценный – речь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</a:rPr>
              <a:t>Кто автор этих строк?</a:t>
            </a:r>
            <a:endParaRPr lang="ru-RU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Рисунок 6" descr="бун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86050" y="1142984"/>
            <a:ext cx="3357586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2500298" y="5286387"/>
            <a:ext cx="4429156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И.А. Бунин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6453" y="142852"/>
            <a:ext cx="23310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Финал 30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2396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 воспитан природой суровой,</a:t>
            </a:r>
          </a:p>
          <a:p>
            <a:pPr algn="ctr"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Мне довольно заметить у ног</a:t>
            </a:r>
          </a:p>
          <a:p>
            <a:pPr algn="ctr"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Одуванчика шарик пуховый,</a:t>
            </a:r>
          </a:p>
          <a:p>
            <a:pPr algn="ctr"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Подорожника твердый клинок.</a:t>
            </a:r>
          </a:p>
          <a:p>
            <a:pPr algn="ctr"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Чем обычней простое растенье,</a:t>
            </a:r>
          </a:p>
          <a:p>
            <a:pPr algn="ctr"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 живее волнует меня</a:t>
            </a:r>
          </a:p>
          <a:p>
            <a:pPr algn="ctr"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Первых листьев его появленье</a:t>
            </a:r>
          </a:p>
          <a:p>
            <a:pPr algn="ctr"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рассвете весеннего дня</a:t>
            </a: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автор этих строк?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заб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71736" y="785794"/>
            <a:ext cx="3500442" cy="47149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214546" y="5572140"/>
            <a:ext cx="4714908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Н.А. Заболоцкий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9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9877" y="214290"/>
            <a:ext cx="45042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Финал 40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00958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Не порвать мне мучительной связи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 долгой осенью нашей земли,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 деревцом у сырой коновязи,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 журавлями в холодной дали…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Но люблю тебя в дни непогоды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И желаю тебе навсегда,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Чтоб гудели твои пароходы,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Чтоб свистели твои поезда!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Кто автор этих строк?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р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488" y="1214422"/>
            <a:ext cx="3500462" cy="45720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928926" y="5786453"/>
            <a:ext cx="3786214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Н.М. Рубцов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6453" y="214290"/>
            <a:ext cx="23310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Финал 50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29520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Видел же  я потом других людей… Вовсе не лодырей, нет, но… свою жизнь они понимают иначе. Да сам я её понимаю теперь иначе! Но только, когда смотрю на эти холмики, я не знаю: кто из нас прав, кто умнее?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Кто автор этих строк?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ш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285728"/>
            <a:ext cx="6072230" cy="51435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869130" y="5143511"/>
            <a:ext cx="3405740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В.М. Шукшин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9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9130" y="214290"/>
            <a:ext cx="34057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Финал 60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00958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rgbClr val="C26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600" b="1" i="1" dirty="0" smtClean="0">
                <a:solidFill>
                  <a:schemeClr val="bg1"/>
                </a:solidFill>
              </a:rPr>
              <a:t>Ещё в детстве появилось у меня пристрастие к географическим картам. Я мог сидеть над ними по нескольку часов как над увлекательной книгой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Кто автор этих строк?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 descr="п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03450" y="214290"/>
            <a:ext cx="47371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428860" y="5786454"/>
            <a:ext cx="4357718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К.Г. Паустовский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Использованные источники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Слайд 1, 2-18</a:t>
            </a:r>
            <a:r>
              <a:rPr lang="en-US" sz="2000" dirty="0" smtClean="0"/>
              <a:t> </a:t>
            </a:r>
            <a:r>
              <a:rPr lang="ru-RU" sz="2000" dirty="0" smtClean="0"/>
              <a:t>- </a:t>
            </a:r>
            <a:r>
              <a:rPr lang="en-US" sz="2000" dirty="0" smtClean="0">
                <a:hlinkClick r:id="rId2"/>
              </a:rPr>
              <a:t>a4format.ru@gmail.com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 Обложки книг - </a:t>
            </a:r>
            <a:r>
              <a:rPr lang="en-US" sz="2000" dirty="0" smtClean="0"/>
              <a:t>all-ebooks.com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Обложки книг - </a:t>
            </a:r>
            <a:r>
              <a:rPr lang="en-US" sz="2000" dirty="0" smtClean="0">
                <a:hlinkClick r:id="rId3"/>
              </a:rPr>
              <a:t>www.libring.ru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Фотографии писателей - </a:t>
            </a:r>
            <a:r>
              <a:rPr lang="en-US" sz="2000" dirty="0" smtClean="0">
                <a:hlinkClick r:id="rId4"/>
              </a:rPr>
              <a:t>http://miresperanto.narod.ru/tradukoj/trutoj.htm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Фотографии писателей - </a:t>
            </a:r>
            <a:r>
              <a:rPr lang="en-US" sz="2000" dirty="0" smtClean="0">
                <a:hlinkClick r:id="rId5"/>
              </a:rPr>
              <a:t>www.liveinternet.ru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Фотографии писателей - </a:t>
            </a:r>
            <a:r>
              <a:rPr lang="en-US" sz="2000" dirty="0" smtClean="0"/>
              <a:t>s1226.net.ru</a:t>
            </a:r>
            <a:endParaRPr lang="ru-RU" sz="2000" dirty="0" smtClean="0"/>
          </a:p>
          <a:p>
            <a:pPr marL="457200" indent="-457200">
              <a:buNone/>
            </a:pPr>
            <a:r>
              <a:rPr lang="ru-RU" sz="2000" dirty="0" smtClean="0"/>
              <a:t>7.     Литература. Учебник – хрестоматия  под редакцией Г.И. Беленького</a:t>
            </a:r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42852"/>
            <a:ext cx="65722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 произведения 30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Этот писатель был в дружеских отношениях с А. С. Пушкиным.  Дважды встречался с Лермонтовым. На званом обеде у него Лермонтов М.Ю. читал «Мцыри»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 descr="index_pic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5984" y="357166"/>
            <a:ext cx="4572000" cy="61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215174" y="5786454"/>
            <a:ext cx="19288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42853"/>
            <a:ext cx="5500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 произведения 40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Был в числе тех, кто откликнулся в печати на смерть Н.В. Гоголя в 1852 году.  Любил путешествовать за границей, любил охоту, русскую природу. Создал цикл рассказов, которые сыграли определенную роль в отмене крепостного права в России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ту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00298" y="571480"/>
            <a:ext cx="4486275" cy="59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7143768" y="5857892"/>
            <a:ext cx="15577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428604"/>
            <a:ext cx="6072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 произведения 40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Был студентом Казанского университета, военным, писателем – художником, путешественником, сельским хозяином, педагогом, философом, проповедником, обличителем неправды 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 descr="то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85918" y="142852"/>
            <a:ext cx="5400675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215206" y="5857892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85728"/>
            <a:ext cx="64294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 произведения 60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Воевал на фронтах Великой Отечественной войны, был военным корреспондентом, написал «Книгу про бойца»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твар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14678" y="1357298"/>
            <a:ext cx="2990850" cy="44910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429520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5009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Сцена из произведения 10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lit08-0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428860" y="714356"/>
            <a:ext cx="4357718" cy="57864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358082" y="6072206"/>
            <a:ext cx="15001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5662" y="2967335"/>
            <a:ext cx="48526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нам едет ревизор!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1281</Words>
  <Application>Microsoft Office PowerPoint</Application>
  <PresentationFormat>Экран (4:3)</PresentationFormat>
  <Paragraphs>262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Использованные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NINA</cp:lastModifiedBy>
  <cp:revision>95</cp:revision>
  <dcterms:modified xsi:type="dcterms:W3CDTF">2012-01-05T20:47:43Z</dcterms:modified>
</cp:coreProperties>
</file>