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notesMasterIdLst>
    <p:notesMasterId r:id="rId37"/>
  </p:notesMasterIdLst>
  <p:sldIdLst>
    <p:sldId id="256" r:id="rId3"/>
    <p:sldId id="259" r:id="rId4"/>
    <p:sldId id="288" r:id="rId5"/>
    <p:sldId id="258" r:id="rId6"/>
    <p:sldId id="260" r:id="rId7"/>
    <p:sldId id="261" r:id="rId8"/>
    <p:sldId id="262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63" r:id="rId19"/>
    <p:sldId id="289" r:id="rId20"/>
    <p:sldId id="290" r:id="rId21"/>
    <p:sldId id="291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3" r:id="rId31"/>
    <p:sldId id="274" r:id="rId32"/>
    <p:sldId id="275" r:id="rId33"/>
    <p:sldId id="276" r:id="rId34"/>
    <p:sldId id="277" r:id="rId35"/>
    <p:sldId id="27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0D526-0E57-4B22-8758-4F66D89711BA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4D073-2D1A-47F6-8586-2CA17D9704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7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1A44F-DD8F-4BF8-9710-ECB662E62428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3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1A44F-DD8F-4BF8-9710-ECB662E62428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3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1A44F-DD8F-4BF8-9710-ECB662E62428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3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1A44F-DD8F-4BF8-9710-ECB662E62428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3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1A44F-DD8F-4BF8-9710-ECB662E62428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3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1A44F-DD8F-4BF8-9710-ECB662E62428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3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1A44F-DD8F-4BF8-9710-ECB662E62428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748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1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D59479C-49F4-448F-9747-389EFCECD70B}" type="datetimeFigureOut">
              <a:rPr lang="ru-RU" smtClean="0">
                <a:solidFill>
                  <a:srgbClr val="FFF39D"/>
                </a:solidFill>
              </a:rPr>
              <a:pPr/>
              <a:t>17.01.2024</a:t>
            </a:fld>
            <a:endParaRPr lang="ru-RU">
              <a:solidFill>
                <a:srgbClr val="FFF39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FFF39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280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1367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714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06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81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5542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55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62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479C-49F4-448F-9747-389EFCECD70B}" type="datetimeFigureOut">
              <a:rPr lang="ru-RU" smtClean="0">
                <a:solidFill>
                  <a:srgbClr val="575F6D"/>
                </a:solidFill>
              </a:rPr>
              <a:pPr/>
              <a:t>17.01.2024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7472-B8CD-49A2-ABAA-1CDE75F495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75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6F9B8CD-342D-4579-98EC-A8FD6B7370E1}" type="datetimeFigureOut">
              <a:rPr lang="en-US" smtClean="0">
                <a:solidFill>
                  <a:srgbClr val="575F6D"/>
                </a:solidFill>
              </a:rPr>
              <a:pPr/>
              <a:t>1/17/2024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BB5E19-F10A-4C2F-BF6F-11C513378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30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package" Target="../embeddings/Microsoft_Word_Document3.docx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package" Target="../embeddings/Microsoft_Word_Document4.docx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3.jpeg"/><Relationship Id="rId4" Type="http://schemas.openxmlformats.org/officeDocument/2006/relationships/image" Target="../media/image12.emf"/><Relationship Id="rId9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package" Target="../embeddings/Microsoft_Word_Document5.docx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emf"/><Relationship Id="rId9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package" Target="../embeddings/Microsoft_Word_Document6.docx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emf"/><Relationship Id="rId9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4509120"/>
            <a:ext cx="7117180" cy="1944215"/>
          </a:xfrm>
        </p:spPr>
        <p:txBody>
          <a:bodyPr/>
          <a:lstStyle/>
          <a:p>
            <a:pPr algn="ctr"/>
            <a:endParaRPr lang="ru-RU" i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7212" y="4308764"/>
            <a:ext cx="717215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i="1" cap="none" spc="50" dirty="0">
                <a:ln w="3810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 </a:t>
            </a:r>
            <a:br>
              <a:rPr lang="ru-RU" sz="4800" b="1" i="1" cap="none" spc="50" dirty="0">
                <a:ln w="3810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b="1" i="1" cap="none" spc="50" dirty="0">
                <a:ln w="3810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«Азбука здорового</a:t>
            </a:r>
          </a:p>
          <a:p>
            <a:pPr algn="ctr"/>
            <a:r>
              <a:rPr lang="ru-RU" sz="4800" b="1" i="1" cap="none" spc="50" dirty="0">
                <a:ln w="3810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питания»</a:t>
            </a:r>
            <a:endParaRPr lang="ru-RU" sz="4800" b="1" cap="none" spc="50" dirty="0">
              <a:ln w="38100"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 descr="C:\Users\Надежда\Desktop\TQQriLuzTx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4608"/>
            <a:ext cx="5688632" cy="415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511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5329920"/>
              </p:ext>
            </p:extLst>
          </p:nvPr>
        </p:nvGraphicFramePr>
        <p:xfrm>
          <a:off x="670818" y="355088"/>
          <a:ext cx="7226300" cy="628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Документ" r:id="rId3" imgW="7226913" imgH="6279850" progId="Word.Document.12">
                  <p:embed/>
                </p:oleObj>
              </mc:Choice>
              <mc:Fallback>
                <p:oleObj name="Документ" r:id="rId3" imgW="7226913" imgH="627985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18" y="355088"/>
                        <a:ext cx="7226300" cy="6280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83768" y="54868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553363"/>
            <a:ext cx="35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9952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6136" y="556975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347" y="556975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55336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9199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6347" y="160438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47764" y="1588150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7704" y="1588150"/>
            <a:ext cx="371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3888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57954" y="1588150"/>
            <a:ext cx="252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4008" y="158815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82423" y="160438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24128" y="1626656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7" y="1386703"/>
            <a:ext cx="1080000" cy="796162"/>
          </a:xfrm>
          <a:prstGeom prst="rect">
            <a:avLst/>
          </a:prstGeom>
        </p:spPr>
      </p:pic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231568"/>
              </p:ext>
            </p:extLst>
          </p:nvPr>
        </p:nvGraphicFramePr>
        <p:xfrm>
          <a:off x="5226347" y="2636912"/>
          <a:ext cx="3335823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5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2.Я в стаканчике, рожке,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Вкусное и нежное.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Сделано на молоке,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Чаще - белоснежное.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В морозилках проживаю,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А на солнце сразу таю. 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1" name="Рисунок 6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3438"/>
            <a:ext cx="972000" cy="111338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3496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5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747154"/>
              </p:ext>
            </p:extLst>
          </p:nvPr>
        </p:nvGraphicFramePr>
        <p:xfrm>
          <a:off x="670818" y="355088"/>
          <a:ext cx="7226300" cy="628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Документ" r:id="rId3" imgW="7226913" imgH="6279850" progId="Word.Document.12">
                  <p:embed/>
                </p:oleObj>
              </mc:Choice>
              <mc:Fallback>
                <p:oleObj name="Документ" r:id="rId3" imgW="7226913" imgH="627985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18" y="355088"/>
                        <a:ext cx="7226300" cy="6280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83768" y="54868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553363"/>
            <a:ext cx="35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9952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6136" y="556975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347" y="556975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55336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9199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6347" y="160438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47764" y="1588150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7704" y="1588150"/>
            <a:ext cx="371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3888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57954" y="1588150"/>
            <a:ext cx="252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4008" y="158815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82423" y="160438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24128" y="1626656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23195" y="2492896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07704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11735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18427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27884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75" y="184948"/>
            <a:ext cx="972000" cy="111338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29" y="2384705"/>
            <a:ext cx="1710000" cy="90000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7" y="1386703"/>
            <a:ext cx="1080000" cy="796162"/>
          </a:xfrm>
          <a:prstGeom prst="rect">
            <a:avLst/>
          </a:prstGeom>
        </p:spPr>
      </p:pic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448720"/>
              </p:ext>
            </p:extLst>
          </p:nvPr>
        </p:nvGraphicFramePr>
        <p:xfrm>
          <a:off x="5622391" y="3429000"/>
          <a:ext cx="3168352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3.Бутербродов без него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Просто не бывает.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В каши разные его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Часто добавляют.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Мажется легко оно,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И, конечно, ясно,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Имя есть ему одно,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Это имя: … 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81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12827"/>
              </p:ext>
            </p:extLst>
          </p:nvPr>
        </p:nvGraphicFramePr>
        <p:xfrm>
          <a:off x="670818" y="355088"/>
          <a:ext cx="7226300" cy="628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Документ" r:id="rId3" imgW="7226913" imgH="6279850" progId="Word.Document.12">
                  <p:embed/>
                </p:oleObj>
              </mc:Choice>
              <mc:Fallback>
                <p:oleObj name="Документ" r:id="rId3" imgW="7226913" imgH="627985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18" y="355088"/>
                        <a:ext cx="7226300" cy="6280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83768" y="54868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553363"/>
            <a:ext cx="35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9952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6136" y="556975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347" y="556975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55336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9199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6347" y="160438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47764" y="1588150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7704" y="1588150"/>
            <a:ext cx="371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3888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57954" y="1588150"/>
            <a:ext cx="252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4008" y="158815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82423" y="160438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24128" y="1626656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23195" y="2492896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07704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11735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18427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27884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49571" y="349516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74742" y="3498775"/>
            <a:ext cx="234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121950" y="350909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63888" y="3539330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46964" y="353933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52020" y="353933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г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75" y="184948"/>
            <a:ext cx="972000" cy="111338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29" y="2384705"/>
            <a:ext cx="1710000" cy="90000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7" y="3432495"/>
            <a:ext cx="1162260" cy="86400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7" y="1386703"/>
            <a:ext cx="1080000" cy="796162"/>
          </a:xfrm>
          <a:prstGeom prst="rect">
            <a:avLst/>
          </a:prstGeom>
        </p:spPr>
      </p:pic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083191"/>
              </p:ext>
            </p:extLst>
          </p:nvPr>
        </p:nvGraphicFramePr>
        <p:xfrm>
          <a:off x="5796136" y="3772403"/>
          <a:ext cx="2968614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8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4.Он рыхлый, белоснежный,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На вкус бывает нежный,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С ним делают пирог,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Зовут его …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002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491415"/>
              </p:ext>
            </p:extLst>
          </p:nvPr>
        </p:nvGraphicFramePr>
        <p:xfrm>
          <a:off x="670818" y="355088"/>
          <a:ext cx="7226300" cy="628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Документ" r:id="rId3" imgW="7226913" imgH="6279850" progId="Word.Document.12">
                  <p:embed/>
                </p:oleObj>
              </mc:Choice>
              <mc:Fallback>
                <p:oleObj name="Документ" r:id="rId3" imgW="7226913" imgH="627985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18" y="355088"/>
                        <a:ext cx="7226300" cy="6280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83768" y="54868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553363"/>
            <a:ext cx="35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9952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6136" y="556975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347" y="556975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55336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9199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6347" y="160438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47764" y="1588150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7704" y="1588150"/>
            <a:ext cx="371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3888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57954" y="1588150"/>
            <a:ext cx="252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4008" y="158815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82423" y="160438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24128" y="1626656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23195" y="2492896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07704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11735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18427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27884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49571" y="349516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74742" y="3498775"/>
            <a:ext cx="234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121950" y="350909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63888" y="3539330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46964" y="353933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52020" y="353933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г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59923" y="451841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86479" y="451841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л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949571" y="451841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47764" y="451841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036429" y="4518174"/>
            <a:ext cx="306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к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527884" y="4518412"/>
            <a:ext cx="369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75" y="184948"/>
            <a:ext cx="972000" cy="111338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29" y="2384705"/>
            <a:ext cx="1710000" cy="90000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7" y="3432495"/>
            <a:ext cx="1162260" cy="86400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5946" y="4349013"/>
            <a:ext cx="884000" cy="93600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7" y="1386703"/>
            <a:ext cx="1080000" cy="796162"/>
          </a:xfrm>
          <a:prstGeom prst="rect">
            <a:avLst/>
          </a:prstGeom>
        </p:spPr>
      </p:pic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181371"/>
              </p:ext>
            </p:extLst>
          </p:nvPr>
        </p:nvGraphicFramePr>
        <p:xfrm>
          <a:off x="5226347" y="3610286"/>
          <a:ext cx="3335823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5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9465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5.Не надеясь на прививки, 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Мы употребляем… </a:t>
                      </a:r>
                    </a:p>
                    <a:p>
                      <a:pPr algn="ctr"/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03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2310944"/>
              </p:ext>
            </p:extLst>
          </p:nvPr>
        </p:nvGraphicFramePr>
        <p:xfrm>
          <a:off x="670818" y="355088"/>
          <a:ext cx="7226300" cy="628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Документ" r:id="rId3" imgW="7226913" imgH="6279850" progId="Word.Document.12">
                  <p:embed/>
                </p:oleObj>
              </mc:Choice>
              <mc:Fallback>
                <p:oleObj name="Документ" r:id="rId3" imgW="7226913" imgH="627985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18" y="355088"/>
                        <a:ext cx="7226300" cy="6280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83768" y="54868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553363"/>
            <a:ext cx="35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9952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6136" y="556975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347" y="556975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55336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9199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6347" y="160438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47764" y="1588150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7704" y="1588150"/>
            <a:ext cx="371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3888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57954" y="1588150"/>
            <a:ext cx="252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4008" y="158815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82423" y="160438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24128" y="1626656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23195" y="2492896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07704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11735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18427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27884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49571" y="349516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74742" y="3498775"/>
            <a:ext cx="234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121950" y="350909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63888" y="3539330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46964" y="353933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52020" y="353933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г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59923" y="451841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86479" y="451841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л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949571" y="451841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47764" y="451841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036429" y="4518174"/>
            <a:ext cx="306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к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527884" y="4518412"/>
            <a:ext cx="369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74742" y="5520749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й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73422" y="5520749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63888" y="5506978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г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85946" y="5520793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у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44008" y="5547657"/>
            <a:ext cx="262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262301" y="5520793"/>
            <a:ext cx="216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75" y="184948"/>
            <a:ext cx="972000" cy="111338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29" y="2384705"/>
            <a:ext cx="1710000" cy="90000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7" y="3432495"/>
            <a:ext cx="1162260" cy="86400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5946" y="4349013"/>
            <a:ext cx="884000" cy="93600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7" y="1386703"/>
            <a:ext cx="1080000" cy="796162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18" y="5373216"/>
            <a:ext cx="945000" cy="1260000"/>
          </a:xfrm>
          <a:prstGeom prst="rect">
            <a:avLst/>
          </a:prstGeom>
        </p:spPr>
      </p:pic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415199"/>
              </p:ext>
            </p:extLst>
          </p:nvPr>
        </p:nvGraphicFramePr>
        <p:xfrm>
          <a:off x="5928910" y="3432495"/>
          <a:ext cx="2675537" cy="288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32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6.В удивительном Продукте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Есть и молоко, 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И фрукты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В нём бывают Понемногу.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Кто же он? Конечно, …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58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9291616"/>
              </p:ext>
            </p:extLst>
          </p:nvPr>
        </p:nvGraphicFramePr>
        <p:xfrm>
          <a:off x="654899" y="355088"/>
          <a:ext cx="7226300" cy="628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Документ" r:id="rId3" imgW="7226913" imgH="6279850" progId="Word.Document.12">
                  <p:embed/>
                </p:oleObj>
              </mc:Choice>
              <mc:Fallback>
                <p:oleObj name="Документ" r:id="rId3" imgW="7226913" imgH="627985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899" y="355088"/>
                        <a:ext cx="7226300" cy="6280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83768" y="54868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553363"/>
            <a:ext cx="35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9952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6136" y="556975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347" y="556975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55336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9199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6347" y="160438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47764" y="1588150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7704" y="1588150"/>
            <a:ext cx="371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3888" y="158815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57954" y="1588150"/>
            <a:ext cx="252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4008" y="158815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82423" y="160438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24128" y="1626656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23195" y="2492896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07704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11735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18427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27884" y="250590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49571" y="349516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74742" y="3498775"/>
            <a:ext cx="234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121950" y="350909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63888" y="3539330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46964" y="353933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52020" y="353933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г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59923" y="451841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86479" y="451841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л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949571" y="451841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47764" y="451841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036429" y="4518174"/>
            <a:ext cx="306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к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527884" y="4518412"/>
            <a:ext cx="369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74742" y="5520749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й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73422" y="5520749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63888" y="5506978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г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85946" y="5520793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у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44008" y="5547657"/>
            <a:ext cx="262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262301" y="5520793"/>
            <a:ext cx="216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75" y="184948"/>
            <a:ext cx="972000" cy="111338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29" y="2384705"/>
            <a:ext cx="1710000" cy="90000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7" y="3432495"/>
            <a:ext cx="1162260" cy="86400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5946" y="4349013"/>
            <a:ext cx="884000" cy="93600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7" y="1386703"/>
            <a:ext cx="1080000" cy="796162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18" y="5373216"/>
            <a:ext cx="945000" cy="1260000"/>
          </a:xfrm>
          <a:prstGeom prst="rect">
            <a:avLst/>
          </a:prstGeom>
        </p:spPr>
      </p:pic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906831"/>
              </p:ext>
            </p:extLst>
          </p:nvPr>
        </p:nvGraphicFramePr>
        <p:xfrm>
          <a:off x="6300192" y="952985"/>
          <a:ext cx="2376264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656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7.Из него так много разных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Вкусных делают вещей!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И всегда, с пелёнок, сразу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Всех их кормят малышей.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Нам даёт его корова,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И, конечно, ты легко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Угадаешь это слово: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2973422" y="556975"/>
            <a:ext cx="35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943506" y="160438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028267" y="250590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040029" y="3537167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046964" y="4518173"/>
            <a:ext cx="306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934717" y="552074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</a:t>
            </a:r>
          </a:p>
        </p:txBody>
      </p:sp>
      <p:pic>
        <p:nvPicPr>
          <p:cNvPr id="8211" name="Picture 19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3" y="0"/>
            <a:ext cx="6164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19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4" grpId="0"/>
      <p:bldP spid="59" grpId="0"/>
      <p:bldP spid="60" grpId="0"/>
      <p:bldP spid="61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420888"/>
            <a:ext cx="85585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FE8637"/>
                </a:solidFill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52197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i="1" dirty="0">
                <a:latin typeface="Century Gothic" panose="020B0502020202020204" pitchFamily="34" charset="0"/>
              </a:rPr>
              <a:t>Эксперименты с Кока-колой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911898" cy="37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:\Users\Надежда\Desktop\col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3930159" cy="293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561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/>
              <a:t>Кока-кола и яйцо.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500174"/>
            <a:ext cx="7500990" cy="478634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2000" u="sng" dirty="0"/>
              <a:t>Цель: </a:t>
            </a:r>
            <a:r>
              <a:rPr lang="ru-RU" sz="2000" dirty="0"/>
              <a:t>определить влияние кока-колы на зубную эмаль.</a:t>
            </a:r>
          </a:p>
          <a:p>
            <a:pPr>
              <a:buNone/>
            </a:pPr>
            <a:r>
              <a:rPr lang="ru-RU" sz="2000" dirty="0"/>
              <a:t>1. Кладем в баночку яйцо.</a:t>
            </a:r>
          </a:p>
          <a:p>
            <a:pPr>
              <a:buNone/>
            </a:pPr>
            <a:r>
              <a:rPr lang="ru-RU" sz="2000" dirty="0"/>
              <a:t>2. Наливаем кока-колу, закрываем.</a:t>
            </a:r>
          </a:p>
          <a:p>
            <a:pPr>
              <a:buNone/>
            </a:pPr>
            <a:r>
              <a:rPr lang="ru-RU" sz="2000" dirty="0"/>
              <a:t>3. Оставляем на 6 часов.</a:t>
            </a:r>
          </a:p>
          <a:p>
            <a:pPr>
              <a:buNone/>
            </a:pPr>
            <a:r>
              <a:rPr lang="ru-RU" sz="2000" dirty="0"/>
              <a:t>4. Вынимаем яйцо</a:t>
            </a:r>
          </a:p>
          <a:p>
            <a:pPr>
              <a:buNone/>
            </a:pPr>
            <a:r>
              <a:rPr lang="ru-RU" sz="2000" dirty="0"/>
              <a:t>5. Вытираем салфеткой.</a:t>
            </a:r>
          </a:p>
          <a:p>
            <a:pPr>
              <a:buNone/>
            </a:pPr>
            <a:r>
              <a:rPr lang="ru-RU" sz="2000" dirty="0"/>
              <a:t>Что мы видим? Яйцо стало коричневым.</a:t>
            </a:r>
          </a:p>
          <a:p>
            <a:pPr>
              <a:buNone/>
            </a:pPr>
            <a:r>
              <a:rPr lang="ru-RU" sz="2000" u="sng" dirty="0"/>
              <a:t>Вывод: </a:t>
            </a:r>
            <a:r>
              <a:rPr lang="ru-RU" sz="2000" dirty="0"/>
              <a:t>употребление кока-колы приводит к потемнению зубной эмали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/>
              <a:t>Кока-кола и гвоздь.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500174"/>
            <a:ext cx="7500990" cy="4786345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2000" u="sng" dirty="0"/>
              <a:t>Цель: </a:t>
            </a:r>
            <a:r>
              <a:rPr lang="ru-RU" sz="2000" dirty="0"/>
              <a:t>определить влияние кока-колы на стенки желудка.</a:t>
            </a:r>
          </a:p>
          <a:p>
            <a:pPr lvl="0">
              <a:buNone/>
            </a:pPr>
            <a:r>
              <a:rPr lang="ru-RU" sz="2000" dirty="0"/>
              <a:t>1. Наливаем кока-колу в баночку.</a:t>
            </a:r>
          </a:p>
          <a:p>
            <a:pPr lvl="0">
              <a:buNone/>
            </a:pPr>
            <a:r>
              <a:rPr lang="ru-RU" sz="2000" dirty="0"/>
              <a:t>2. Опускаем в банку ржавый гвоздь, закрываем.</a:t>
            </a:r>
          </a:p>
          <a:p>
            <a:pPr>
              <a:buNone/>
            </a:pPr>
            <a:r>
              <a:rPr lang="ru-RU" sz="2000" dirty="0"/>
              <a:t>3. Оставляем на 6 часов.</a:t>
            </a:r>
          </a:p>
          <a:p>
            <a:pPr>
              <a:buNone/>
            </a:pPr>
            <a:r>
              <a:rPr lang="ru-RU" sz="2000" dirty="0"/>
              <a:t>4. Вынимаем гвоздь.</a:t>
            </a:r>
          </a:p>
          <a:p>
            <a:pPr>
              <a:buNone/>
            </a:pPr>
            <a:r>
              <a:rPr lang="ru-RU" sz="2000" dirty="0"/>
              <a:t>5. Вытираем салфеткой.</a:t>
            </a:r>
          </a:p>
          <a:p>
            <a:pPr>
              <a:buNone/>
            </a:pPr>
            <a:r>
              <a:rPr lang="ru-RU" sz="2000" dirty="0"/>
              <a:t>6. Сравниваем.</a:t>
            </a:r>
          </a:p>
          <a:p>
            <a:pPr>
              <a:buNone/>
            </a:pPr>
            <a:r>
              <a:rPr lang="ru-RU" sz="2000" dirty="0"/>
              <a:t>Что мы видим? Ржавчина с гвоздя удалилась.</a:t>
            </a:r>
          </a:p>
          <a:p>
            <a:pPr>
              <a:buNone/>
            </a:pPr>
            <a:r>
              <a:rPr lang="ru-RU" sz="2000" u="sng" dirty="0"/>
              <a:t>Вывод: </a:t>
            </a:r>
            <a:r>
              <a:rPr lang="ru-RU" sz="2000" dirty="0"/>
              <a:t>употребление кока-колы влияет на стенки желудка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>
                <a:latin typeface="Century Gothic" panose="020B0502020202020204" pitchFamily="34" charset="0"/>
              </a:rPr>
              <a:t>Представление команд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1844824"/>
            <a:ext cx="3147824" cy="576262"/>
          </a:xfrm>
        </p:spPr>
        <p:txBody>
          <a:bodyPr/>
          <a:lstStyle/>
          <a:p>
            <a:pPr algn="ctr"/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«</a:t>
            </a:r>
            <a:r>
              <a:rPr lang="ru-RU" sz="3200" i="1" dirty="0" err="1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Апельсинки</a:t>
            </a:r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»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3600" i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«</a:t>
            </a:r>
            <a:r>
              <a:rPr lang="ru-RU" sz="3600" i="1" dirty="0" err="1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Витаминки</a:t>
            </a:r>
            <a:r>
              <a:rPr lang="ru-RU" sz="3600" i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»</a:t>
            </a:r>
          </a:p>
        </p:txBody>
      </p:sp>
      <p:pic>
        <p:nvPicPr>
          <p:cNvPr id="2050" name="Picture 2" descr="C:\Users\Надежда\Desktop\U_nw2g2nc1Vm854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2055"/>
            <a:ext cx="3744416" cy="388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Надежда\Desktop\витамины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7" y="2585917"/>
            <a:ext cx="4064113" cy="293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40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ru-RU" dirty="0"/>
            </a:br>
            <a:r>
              <a:rPr lang="ru-RU" i="1" dirty="0"/>
              <a:t>Кока-кола и молоко.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500174"/>
            <a:ext cx="7500990" cy="47863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u="sng" dirty="0"/>
              <a:t>Цель: </a:t>
            </a:r>
            <a:r>
              <a:rPr lang="ru-RU" sz="2000" dirty="0"/>
              <a:t>определить взаимодействие кока-колы на другие продукты.</a:t>
            </a:r>
          </a:p>
          <a:p>
            <a:pPr lvl="0">
              <a:buNone/>
            </a:pPr>
            <a:r>
              <a:rPr lang="ru-RU" sz="2000" dirty="0"/>
              <a:t>1. Наливаем кока-колу в баночку. </a:t>
            </a:r>
          </a:p>
          <a:p>
            <a:pPr lvl="0">
              <a:buNone/>
            </a:pPr>
            <a:r>
              <a:rPr lang="ru-RU" sz="2000" dirty="0"/>
              <a:t>2. Добавляем молоко, закрываем.</a:t>
            </a:r>
          </a:p>
          <a:p>
            <a:pPr>
              <a:buNone/>
            </a:pPr>
            <a:r>
              <a:rPr lang="ru-RU" sz="2000" dirty="0"/>
              <a:t>3. Оставляем на 6 часов.</a:t>
            </a:r>
          </a:p>
          <a:p>
            <a:pPr>
              <a:buNone/>
            </a:pPr>
            <a:r>
              <a:rPr lang="ru-RU" sz="2000" dirty="0"/>
              <a:t>Что мы видим? На дне банки появился черный осадок.</a:t>
            </a:r>
          </a:p>
          <a:p>
            <a:pPr>
              <a:buNone/>
            </a:pPr>
            <a:r>
              <a:rPr lang="ru-RU" sz="2000" u="sng" dirty="0"/>
              <a:t>Вывод: </a:t>
            </a:r>
            <a:r>
              <a:rPr lang="ru-RU" sz="2000" dirty="0"/>
              <a:t>употребление кока-колы влияет на другие продукты, в результате чего появляется осадок.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i="1" dirty="0">
                <a:latin typeface="Century Gothic" panose="020B0502020202020204" pitchFamily="34" charset="0"/>
              </a:rPr>
              <a:t>Полезные напитки</a:t>
            </a:r>
          </a:p>
        </p:txBody>
      </p:sp>
      <p:pic>
        <p:nvPicPr>
          <p:cNvPr id="8194" name="Picture 2" descr="C:\Users\Надежда\Desktop\image-201511241408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193" y="1806575"/>
            <a:ext cx="6093613" cy="40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286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Полезные напитки</a:t>
            </a:r>
            <a:endParaRPr lang="ru-RU" dirty="0"/>
          </a:p>
        </p:txBody>
      </p:sp>
      <p:pic>
        <p:nvPicPr>
          <p:cNvPr id="9218" name="Picture 2" descr="C:\Users\Надежда\Desktop\1920x1080_sok-apelsin-granat-stakan-graf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829197"/>
            <a:ext cx="7124700" cy="400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589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Полезные напитки</a:t>
            </a:r>
            <a:endParaRPr lang="ru-RU" dirty="0"/>
          </a:p>
        </p:txBody>
      </p:sp>
      <p:pic>
        <p:nvPicPr>
          <p:cNvPr id="10242" name="Picture 2" descr="C:\Users\Надежда\Desktop\f503f4bc44db980e570be5f3953281b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081" y="1806575"/>
            <a:ext cx="6031837" cy="40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989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Полезные напитки</a:t>
            </a:r>
            <a:endParaRPr lang="ru-RU" dirty="0"/>
          </a:p>
        </p:txBody>
      </p:sp>
      <p:pic>
        <p:nvPicPr>
          <p:cNvPr id="11266" name="Picture 2" descr="C:\Users\Надежда\Desktop\niceimage.ru-657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16832"/>
            <a:ext cx="6984776" cy="419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7041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Полезные напитки</a:t>
            </a:r>
            <a:endParaRPr lang="ru-RU" dirty="0"/>
          </a:p>
        </p:txBody>
      </p:sp>
      <p:pic>
        <p:nvPicPr>
          <p:cNvPr id="12290" name="Picture 2" descr="C:\Users\Надежда\Desktop\shutterstock_940673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18" y="1628801"/>
            <a:ext cx="5355285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201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Полезные напитки</a:t>
            </a:r>
            <a:endParaRPr lang="ru-RU" dirty="0"/>
          </a:p>
        </p:txBody>
      </p:sp>
      <p:pic>
        <p:nvPicPr>
          <p:cNvPr id="13314" name="Picture 2" descr="C:\Users\Надежда\Desktop\vrednye-napitki-vid-iznutri_jpg_14368679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716" y="1806575"/>
            <a:ext cx="6094568" cy="40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776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Полезные напитки</a:t>
            </a:r>
            <a:endParaRPr lang="ru-RU" dirty="0"/>
          </a:p>
        </p:txBody>
      </p:sp>
      <p:pic>
        <p:nvPicPr>
          <p:cNvPr id="14338" name="Picture 2" descr="C:\Users\Надежда\Desktop\mors-iz-smorodiny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402708" cy="440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083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>
                <a:latin typeface="Century Gothic" panose="020B0502020202020204" pitchFamily="34" charset="0"/>
                <a:ea typeface="Calibri"/>
              </a:rPr>
              <a:t>«Что за рыбка?»</a:t>
            </a:r>
            <a:endParaRPr lang="ru-RU" sz="4400" dirty="0">
              <a:latin typeface="Century Gothic" panose="020B0502020202020204" pitchFamily="34" charset="0"/>
            </a:endParaRPr>
          </a:p>
        </p:txBody>
      </p:sp>
      <p:pic>
        <p:nvPicPr>
          <p:cNvPr id="15362" name="Picture 2" descr="C:\Users\Надежда\Desktop\maischol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5393178" cy="390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2080" y="5517232"/>
            <a:ext cx="3656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Камбала</a:t>
            </a:r>
          </a:p>
        </p:txBody>
      </p:sp>
    </p:spTree>
    <p:extLst>
      <p:ext uri="{BB962C8B-B14F-4D97-AF65-F5344CB8AC3E}">
        <p14:creationId xmlns:p14="http://schemas.microsoft.com/office/powerpoint/2010/main" val="186125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>
                <a:latin typeface="Century Gothic" panose="020B0502020202020204" pitchFamily="34" charset="0"/>
                <a:ea typeface="Calibri"/>
              </a:rPr>
              <a:t>«Что за рыбка?»</a:t>
            </a:r>
            <a:endParaRPr lang="ru-RU" sz="44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30878" y="5517232"/>
            <a:ext cx="23791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Щука</a:t>
            </a:r>
          </a:p>
        </p:txBody>
      </p:sp>
      <p:pic>
        <p:nvPicPr>
          <p:cNvPr id="1026" name="Picture 2" descr="C:\Users\Надежда\Desktop\p69_shauk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096000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34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5325044"/>
          </a:xfrm>
        </p:spPr>
        <p:txBody>
          <a:bodyPr numCol="2"/>
          <a:lstStyle/>
          <a:p>
            <a:r>
              <a:rPr lang="ru-RU" sz="2800" b="1" i="1" dirty="0"/>
              <a:t>Команда «</a:t>
            </a:r>
            <a:r>
              <a:rPr lang="ru-RU" sz="2800" dirty="0" err="1"/>
              <a:t>Апельсинки</a:t>
            </a:r>
            <a:r>
              <a:rPr lang="ru-RU" sz="2800" dirty="0"/>
              <a:t>»</a:t>
            </a:r>
            <a:br>
              <a:rPr lang="ru-RU" sz="2800" dirty="0"/>
            </a:br>
            <a:br>
              <a:rPr lang="ru-RU" sz="2800" dirty="0"/>
            </a:br>
            <a:r>
              <a:rPr lang="ru-RU" sz="2800" b="1" i="1" dirty="0"/>
              <a:t>Девиз</a:t>
            </a:r>
            <a:br>
              <a:rPr lang="ru-RU" sz="2800" dirty="0"/>
            </a:br>
            <a:r>
              <a:rPr lang="ru-RU" sz="2800" dirty="0"/>
              <a:t>Золотые </a:t>
            </a:r>
            <a:r>
              <a:rPr lang="ru-RU" sz="2800" dirty="0" err="1"/>
              <a:t>апельсинки</a:t>
            </a:r>
            <a:br>
              <a:rPr lang="ru-RU" sz="2800" dirty="0"/>
            </a:br>
            <a:r>
              <a:rPr lang="ru-RU" sz="2800" dirty="0"/>
              <a:t>Это солнца </a:t>
            </a:r>
            <a:r>
              <a:rPr lang="ru-RU" sz="2800" dirty="0" err="1"/>
              <a:t>витаминки</a:t>
            </a:r>
            <a:br>
              <a:rPr lang="ru-RU" sz="2800" dirty="0"/>
            </a:br>
            <a:r>
              <a:rPr lang="ru-RU" sz="2800" dirty="0"/>
              <a:t>Это шутки это смех</a:t>
            </a:r>
            <a:br>
              <a:rPr lang="ru-RU" sz="2800" dirty="0"/>
            </a:br>
            <a:r>
              <a:rPr lang="ru-RU" sz="2800" dirty="0"/>
              <a:t>Это радость и успех</a:t>
            </a:r>
            <a:br>
              <a:rPr lang="ru-RU" sz="2800" dirty="0"/>
            </a:br>
            <a:r>
              <a:rPr lang="ru-RU" sz="2800" b="1" i="1" dirty="0"/>
              <a:t>Команда «</a:t>
            </a:r>
            <a:r>
              <a:rPr lang="ru-RU" sz="2800" dirty="0" err="1"/>
              <a:t>Витаминки</a:t>
            </a:r>
            <a:r>
              <a:rPr lang="ru-RU" sz="2800" dirty="0"/>
              <a:t>»</a:t>
            </a:r>
            <a:br>
              <a:rPr lang="ru-RU" sz="2800" dirty="0"/>
            </a:br>
            <a:br>
              <a:rPr lang="ru-RU" sz="2800" dirty="0"/>
            </a:br>
            <a:r>
              <a:rPr lang="ru-RU" sz="2800" b="1" i="1" dirty="0"/>
              <a:t>Девиз</a:t>
            </a:r>
            <a:br>
              <a:rPr lang="ru-RU" sz="2800" dirty="0"/>
            </a:br>
            <a:r>
              <a:rPr lang="ru-RU" sz="2800" dirty="0"/>
              <a:t>Витамины всем нужны, в жизни очень мы важны</a:t>
            </a:r>
            <a:br>
              <a:rPr lang="ru-RU" sz="2800" dirty="0"/>
            </a:br>
            <a:r>
              <a:rPr lang="ru-RU" sz="2800" dirty="0"/>
              <a:t>Витамины побеждают, никогда не унывают.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>
                <a:latin typeface="Century Gothic" panose="020B0502020202020204" pitchFamily="34" charset="0"/>
                <a:ea typeface="Calibri"/>
              </a:rPr>
              <a:t>«Что за рыбка?»</a:t>
            </a:r>
            <a:endParaRPr lang="ru-RU" sz="44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02587" y="5517232"/>
            <a:ext cx="1835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Ёрш</a:t>
            </a:r>
          </a:p>
        </p:txBody>
      </p:sp>
      <p:pic>
        <p:nvPicPr>
          <p:cNvPr id="18435" name="Picture 3" descr="C:\Users\Надежда\Desktop\E0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683663" cy="344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24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>
                <a:latin typeface="Century Gothic" panose="020B0502020202020204" pitchFamily="34" charset="0"/>
                <a:ea typeface="Calibri"/>
              </a:rPr>
              <a:t>«Что за рыбка?»</a:t>
            </a:r>
            <a:endParaRPr lang="ru-RU" sz="44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51479" y="5517232"/>
            <a:ext cx="1737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Сом</a:t>
            </a:r>
          </a:p>
        </p:txBody>
      </p:sp>
      <p:pic>
        <p:nvPicPr>
          <p:cNvPr id="19458" name="Picture 2" descr="C:\Users\Надежда\Desktop\Waller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54" y="2276872"/>
            <a:ext cx="731045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36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>
                <a:latin typeface="Century Gothic" panose="020B0502020202020204" pitchFamily="34" charset="0"/>
                <a:ea typeface="Calibri"/>
              </a:rPr>
              <a:t>«Что за рыбка?»</a:t>
            </a:r>
            <a:endParaRPr lang="ru-RU" sz="44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23904" y="5517232"/>
            <a:ext cx="29931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Карась</a:t>
            </a:r>
          </a:p>
        </p:txBody>
      </p:sp>
      <p:pic>
        <p:nvPicPr>
          <p:cNvPr id="20482" name="Picture 2" descr="C:\Users\Надежда\Desktop\karas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32769"/>
            <a:ext cx="4971256" cy="372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37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>
                <a:latin typeface="Century Gothic" panose="020B0502020202020204" pitchFamily="34" charset="0"/>
                <a:ea typeface="Calibri"/>
              </a:rPr>
              <a:t>«Что за рыбка?»</a:t>
            </a:r>
            <a:endParaRPr lang="ru-RU" sz="44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11882" y="5517232"/>
            <a:ext cx="3017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Сельдь</a:t>
            </a:r>
          </a:p>
        </p:txBody>
      </p:sp>
      <p:pic>
        <p:nvPicPr>
          <p:cNvPr id="21506" name="Picture 2" descr="C:\Users\Надежда\Desktop\seledka6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0" y="1700808"/>
            <a:ext cx="618775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68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>
                <a:latin typeface="Century Gothic" panose="020B0502020202020204" pitchFamily="34" charset="0"/>
              </a:rPr>
              <a:t>Спасибо за внимание!</a:t>
            </a:r>
          </a:p>
        </p:txBody>
      </p:sp>
      <p:pic>
        <p:nvPicPr>
          <p:cNvPr id="22530" name="Picture 2" descr="C:\Users\Надежда\Desktop\jjPYguvd41w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909907"/>
            <a:ext cx="7124700" cy="384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330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i="1" dirty="0">
                <a:latin typeface="Century Gothic" panose="020B0502020202020204" pitchFamily="34" charset="0"/>
              </a:rPr>
              <a:t>Горшочек, вари!</a:t>
            </a:r>
          </a:p>
        </p:txBody>
      </p:sp>
      <p:pic>
        <p:nvPicPr>
          <p:cNvPr id="3074" name="Picture 2" descr="C:\Users\Надежда\Desktop\original_shutterstock_5554156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7128792" cy="475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672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Надежда\Desktop\kuowpu12BC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801" y="4077072"/>
            <a:ext cx="3868642" cy="262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i="1" dirty="0">
                <a:latin typeface="Century Gothic" panose="020B0502020202020204" pitchFamily="34" charset="0"/>
              </a:rPr>
              <a:t>«Узнай по запаху!!!»</a:t>
            </a:r>
          </a:p>
        </p:txBody>
      </p:sp>
      <p:pic>
        <p:nvPicPr>
          <p:cNvPr id="4098" name="Picture 2" descr="C:\Users\Надежда\Desktop\file_4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адежда\Desktop\IvpALMyWDr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114407"/>
            <a:ext cx="3275887" cy="327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071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i="1" dirty="0">
                <a:latin typeface="Century Gothic" panose="020B0502020202020204" pitchFamily="34" charset="0"/>
              </a:rPr>
              <a:t>«Овощная разминка»</a:t>
            </a:r>
          </a:p>
        </p:txBody>
      </p:sp>
      <p:pic>
        <p:nvPicPr>
          <p:cNvPr id="5122" name="Picture 2" descr="C:\Users\Надежда\Desktop\1244-1200x10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616624" cy="468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721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385124"/>
          </a:xfrm>
        </p:spPr>
        <p:txBody>
          <a:bodyPr/>
          <a:lstStyle/>
          <a:p>
            <a:pPr algn="ctr"/>
            <a:r>
              <a:rPr lang="ru-RU" sz="3600" i="1" dirty="0">
                <a:latin typeface="Century Gothic" panose="020B0502020202020204" pitchFamily="34" charset="0"/>
              </a:rPr>
              <a:t>Кроссворд </a:t>
            </a:r>
            <a:br>
              <a:rPr lang="ru-RU" sz="3600" i="1" dirty="0">
                <a:latin typeface="Century Gothic" panose="020B0502020202020204" pitchFamily="34" charset="0"/>
              </a:rPr>
            </a:br>
            <a:r>
              <a:rPr lang="ru-RU" sz="3600" i="1" dirty="0">
                <a:latin typeface="Century Gothic" panose="020B0502020202020204" pitchFamily="34" charset="0"/>
              </a:rPr>
              <a:t>«Молоко и молочные продукты»</a:t>
            </a:r>
          </a:p>
        </p:txBody>
      </p:sp>
      <p:pic>
        <p:nvPicPr>
          <p:cNvPr id="6146" name="Picture 2" descr="C:\Users\Надежда\Desktop\4278803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20888"/>
            <a:ext cx="5445338" cy="40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229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5314" y="4581128"/>
            <a:ext cx="7776864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«МОЛОКО И МОЛОЧНЫЕ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 ПРОДУКТЫ»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5373216"/>
            <a:ext cx="4518248" cy="1371600"/>
          </a:xfrm>
        </p:spPr>
        <p:txBody>
          <a:bodyPr>
            <a:normAutofit/>
          </a:bodyPr>
          <a:lstStyle/>
          <a:p>
            <a:pPr algn="ctr"/>
            <a:endParaRPr lang="ru-RU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2656"/>
            <a:ext cx="5651553" cy="35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29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74712"/>
              </p:ext>
            </p:extLst>
          </p:nvPr>
        </p:nvGraphicFramePr>
        <p:xfrm>
          <a:off x="670818" y="355088"/>
          <a:ext cx="7226300" cy="628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Документ" r:id="rId3" imgW="7226913" imgH="6279850" progId="Word.Document.12">
                  <p:embed/>
                </p:oleObj>
              </mc:Choice>
              <mc:Fallback>
                <p:oleObj name="Документ" r:id="rId3" imgW="7226913" imgH="627985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18" y="355088"/>
                        <a:ext cx="7226300" cy="6280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83768" y="548680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553363"/>
            <a:ext cx="35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9952" y="556975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6136" y="556975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347" y="556975"/>
            <a:ext cx="39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553363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3438"/>
            <a:ext cx="972000" cy="111338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68056"/>
              </p:ext>
            </p:extLst>
          </p:nvPr>
        </p:nvGraphicFramePr>
        <p:xfrm>
          <a:off x="5226347" y="2492896"/>
          <a:ext cx="3335823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5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1.Догадайтесь, 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Кто такая?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Белоснежная, густая.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Сливки взбили 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Утром рано, 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Чтоб была у нас... </a:t>
                      </a:r>
                    </a:p>
                    <a:p>
                      <a:pPr algn="ctr"/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0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65</TotalTime>
  <Words>717</Words>
  <Application>Microsoft Office PowerPoint</Application>
  <PresentationFormat>Экран (4:3)</PresentationFormat>
  <Paragraphs>294</Paragraphs>
  <Slides>34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5" baseType="lpstr">
      <vt:lpstr>Arial</vt:lpstr>
      <vt:lpstr>Calibri</vt:lpstr>
      <vt:lpstr>Century Gothic</vt:lpstr>
      <vt:lpstr>Century Schoolbook</vt:lpstr>
      <vt:lpstr>Courier New</vt:lpstr>
      <vt:lpstr>Verdana</vt:lpstr>
      <vt:lpstr>Wingdings</vt:lpstr>
      <vt:lpstr>Wingdings 2</vt:lpstr>
      <vt:lpstr>Spring</vt:lpstr>
      <vt:lpstr>Эркер</vt:lpstr>
      <vt:lpstr>Документ</vt:lpstr>
      <vt:lpstr>Презентация PowerPoint</vt:lpstr>
      <vt:lpstr>Представление команд</vt:lpstr>
      <vt:lpstr>Команда «Апельсинки»  Девиз Золотые апельсинки Это солнца витаминки Это шутки это смех Это радость и успех Команда «Витаминки»  Девиз Витамины всем нужны, в жизни очень мы важны Витамины побеждают, никогда не унывают. </vt:lpstr>
      <vt:lpstr>Горшочек, вари!</vt:lpstr>
      <vt:lpstr>«Узнай по запаху!!!»</vt:lpstr>
      <vt:lpstr>«Овощная разминка»</vt:lpstr>
      <vt:lpstr>Кроссворд  «Молоко и молочные продукты»</vt:lpstr>
      <vt:lpstr>«МОЛОКО И МОЛОЧНЫЕ   ПРОДУКТЫ»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Эксперименты с Кока-колой</vt:lpstr>
      <vt:lpstr>Кока-кола и яйцо.</vt:lpstr>
      <vt:lpstr>Кока-кола и гвоздь.</vt:lpstr>
      <vt:lpstr> Кока-кола и молоко.</vt:lpstr>
      <vt:lpstr>Полезные напитки</vt:lpstr>
      <vt:lpstr>Полезные напитки</vt:lpstr>
      <vt:lpstr>Полезные напитки</vt:lpstr>
      <vt:lpstr>Полезные напитки</vt:lpstr>
      <vt:lpstr>Полезные напитки</vt:lpstr>
      <vt:lpstr>Полезные напитки</vt:lpstr>
      <vt:lpstr>Полезные напитки</vt:lpstr>
      <vt:lpstr>«Что за рыбка?»</vt:lpstr>
      <vt:lpstr>«Что за рыбка?»</vt:lpstr>
      <vt:lpstr>«Что за рыбка?»</vt:lpstr>
      <vt:lpstr>«Что за рыбка?»</vt:lpstr>
      <vt:lpstr>«Что за рыбка?»</vt:lpstr>
      <vt:lpstr>«Что за рыбка?»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Пользователь</cp:lastModifiedBy>
  <cp:revision>10</cp:revision>
  <dcterms:created xsi:type="dcterms:W3CDTF">2016-02-09T12:04:03Z</dcterms:created>
  <dcterms:modified xsi:type="dcterms:W3CDTF">2024-01-17T11:25:07Z</dcterms:modified>
</cp:coreProperties>
</file>