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3DB638-164D-4D57-905D-C9D6111BF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65517D-2B60-47D6-AC00-1CC313EF9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E372F8-6E5C-4977-9978-9FC7FDD5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69A273-064C-43D4-A299-FA7C58D0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4141D9-ACF3-450A-805B-5402E7CA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02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84F76B-AC9B-4733-A3C4-F096B6C4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261C42-F963-45AF-A55F-A9A3D6345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4CC0F3-F224-4D31-9B7D-1BF8EE25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0B4C4F-8988-4AF7-BAEC-042482D6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47B666-4ED2-4928-ADAE-73427749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89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3B84BD1-B3B0-44B9-8461-E0522D323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E4F38F-34F9-42D1-BC06-86D84A7E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5CCB1F-8223-45F0-9231-154DB70F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5C973C-BFC4-4085-8267-41CA5015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62D7D8-E0F2-4E03-BC2D-74D62E64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8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9EC813-734A-4454-9ECE-66DA554E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40E64E-8A99-441D-9280-D6249242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141D05-B454-4869-BA44-E86506D2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096BE-1FC0-4B82-A0B5-BF4C1920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D24815-00BB-4196-A31E-C1398B5D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17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28F28-D180-476E-A192-BD031C78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B92F47-75EC-4208-85A0-8052D1BB4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EAA4B8-2E84-4380-9039-1833A120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D80A90-DB8F-435B-9D0E-26C52EE3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8299CA-AD58-4FD8-A841-A4102E09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2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5CFA46-6BDC-4493-A343-58AA8656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9D719B-BF6E-4A63-ABC4-13B3557B0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302410-3197-4557-8811-0766B2D84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DDA831-533D-4594-9ED5-44C56615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0E0BC8-01F1-4792-8F97-1CCE14F6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296DAC-5FE3-4C45-B428-4001F29B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78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0D5FC-74A1-4001-A7D9-23003CAF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3AF900-5A6A-43E0-BC89-811CA659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2F24AB-F8A2-4CEB-B3EE-A631A826A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C7BC4EA-66FE-4C65-A055-43E737A9A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28CFB2-2D5A-4D75-8431-1DA36D92C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BC6F46-3521-432E-BED3-6C27320F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004C59A-9D09-4C4C-9D96-9A405EA5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EC4B960-1C53-4196-8E0B-4FD4A0A0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89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57A1A-8DA1-47B4-AF55-56A63469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A5084F1-6668-4467-9A33-8887FF56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97EBD2-EF46-4FCE-88B4-C1A0E1C4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C0CA9C-7A47-4AC5-B40B-9D72B129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7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1339262-A4A1-4902-AD71-E959CA14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EACE32-B71B-4F53-A767-BB2B1467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A48394-BF2A-4496-9396-EEC07916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34C5E-279F-4AF3-B903-A4D8C6B4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A60DCE-AEE3-47BC-B2E5-0EE9C2D81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62A098-D72F-446D-AF12-D0B195B51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A3EF2D-3A60-4E64-9177-41651319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854601-DB48-4E36-90C5-C3F5E93A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4554ED-4264-4EDD-9C87-5561FED3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DBA07-2260-496F-9FBB-BDBB6C2A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455EBE5-3872-4C8A-ABA1-08ECFC62B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10A2122-4631-40C6-B316-13A2D83D5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82D328-EF8B-4D4C-8BA9-8EE6E129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60C697-803D-42D0-84A6-363C68ED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309841-58F5-4FE6-BBE3-C293854A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83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7EF7F-EA61-4251-9C9C-08868BE0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560EF0-804C-40E5-B6E2-D3345EBB1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7C5F7D-5471-4A6C-A85C-494173A85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A5A8-19CB-42E5-A2B8-0FB34EEE00F3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8D2028-7A62-4795-B80F-A621DC45A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011012-5DC5-4D1F-9080-5DF61F5CE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1B9A-8A59-4B8D-BEBB-ACFD51705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7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0D9E2E-B069-4C67-9A14-9009C6CB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3E23645-C290-4F7B-BA89-99ACFC667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69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18C8AF-51C9-46D1-BCE0-4A4B4E40B5F6}"/>
              </a:ext>
            </a:extLst>
          </p:cNvPr>
          <p:cNvSpPr/>
          <p:nvPr/>
        </p:nvSpPr>
        <p:spPr>
          <a:xfrm rot="10800000" flipV="1">
            <a:off x="585926" y="2040910"/>
            <a:ext cx="1076787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0" i="0" dirty="0">
                <a:solidFill>
                  <a:srgbClr val="0F1115"/>
                </a:solidFill>
                <a:effectLst/>
                <a:latin typeface="quote-cjk-patch"/>
              </a:rPr>
              <a:t>Школьное научное общество учащихся   </a:t>
            </a:r>
            <a:r>
              <a:rPr lang="ru-RU" sz="4400" b="0" i="0" dirty="0" smtClean="0">
                <a:solidFill>
                  <a:srgbClr val="0F1115"/>
                </a:solidFill>
                <a:effectLst/>
                <a:latin typeface="quote-cjk-patch"/>
              </a:rPr>
              <a:t>  (ШНОУ)</a:t>
            </a:r>
            <a:endParaRPr lang="ru-RU" sz="4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BB7CA4F-82D8-4C60-B07A-E6EFE05CC318}"/>
              </a:ext>
            </a:extLst>
          </p:cNvPr>
          <p:cNvSpPr/>
          <p:nvPr/>
        </p:nvSpPr>
        <p:spPr>
          <a:xfrm>
            <a:off x="355107" y="71021"/>
            <a:ext cx="11239130" cy="622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«ДОНСКАЯ ШКОЛА ИМЕНИ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В.П.ДАВИДЕНКО»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F4E1F0-1C43-48E8-BF40-5064BF71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05" y="3731597"/>
            <a:ext cx="4389915" cy="30434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A0CD8F-36A1-4541-AC3C-72D96BBABA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82014"/>
            <a:ext cx="4671121" cy="32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60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AB18E1-19A1-4E03-BD80-7CAE95F2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6A40C00-1632-4006-98DF-0F188E86F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F649770-7DBA-4A36-B4C7-4CC5CDF56CEE}"/>
              </a:ext>
            </a:extLst>
          </p:cNvPr>
          <p:cNvSpPr/>
          <p:nvPr/>
        </p:nvSpPr>
        <p:spPr>
          <a:xfrm>
            <a:off x="177552" y="124287"/>
            <a:ext cx="111762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F1115"/>
                </a:solidFill>
                <a:effectLst/>
                <a:latin typeface="quote-cjk-patch"/>
              </a:rPr>
              <a:t>                    </a:t>
            </a:r>
            <a:r>
              <a:rPr lang="ru-RU" sz="4000" b="1" dirty="0" smtClean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4000" b="1" dirty="0">
                <a:solidFill>
                  <a:srgbClr val="0F1115"/>
                </a:solidFill>
                <a:latin typeface="quote-cjk-patch"/>
              </a:rPr>
              <a:t>П</a:t>
            </a:r>
            <a:r>
              <a:rPr lang="ru-RU" sz="4000" b="1" dirty="0" smtClean="0">
                <a:solidFill>
                  <a:srgbClr val="0F1115"/>
                </a:solidFill>
                <a:effectLst/>
                <a:latin typeface="quote-cjk-patch"/>
              </a:rPr>
              <a:t>рава  </a:t>
            </a:r>
            <a:r>
              <a:rPr lang="ru-RU" sz="4000" b="1" dirty="0">
                <a:solidFill>
                  <a:srgbClr val="0F1115"/>
                </a:solidFill>
                <a:effectLst/>
                <a:latin typeface="quote-cjk-patch"/>
              </a:rPr>
              <a:t>члена </a:t>
            </a:r>
            <a:r>
              <a:rPr lang="ru-RU" sz="4000" b="1" dirty="0" smtClean="0">
                <a:solidFill>
                  <a:srgbClr val="0F1115"/>
                </a:solidFill>
                <a:effectLst/>
                <a:latin typeface="quote-cjk-patch"/>
              </a:rPr>
              <a:t>ШНОУ</a:t>
            </a:r>
            <a:endParaRPr lang="ru-RU" sz="4000" b="1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9EEA9EB-B56D-4F31-9FC0-64657857E225}"/>
              </a:ext>
            </a:extLst>
          </p:cNvPr>
          <p:cNvSpPr/>
          <p:nvPr/>
        </p:nvSpPr>
        <p:spPr>
          <a:xfrm>
            <a:off x="177552" y="1197299"/>
            <a:ext cx="11904957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Выбрать тему по душе и получить научного руководителя.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 Пользоваться оборудованием школы (лаборатории, "Точка роста", библиотека).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 Представлять свою работу на конференциях любого уровня.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 Публиковать свои исследования на сайте школы.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 Получать рекомендации и поддержку для участия в </a:t>
            </a:r>
            <a:r>
              <a:rPr lang="ru-RU" sz="3600" b="1" i="0" dirty="0" smtClean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конкурсах.</a:t>
            </a:r>
          </a:p>
        </p:txBody>
      </p:sp>
    </p:spTree>
    <p:extLst>
      <p:ext uri="{BB962C8B-B14F-4D97-AF65-F5344CB8AC3E}">
        <p14:creationId xmlns:p14="http://schemas.microsoft.com/office/powerpoint/2010/main" xmlns="" val="98791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1C83C-5D2A-41B9-ABBE-FCE17C20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201D16A-481D-4F58-AF2A-46BA10217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D1D294-702E-466E-8CDF-322F13840295}"/>
              </a:ext>
            </a:extLst>
          </p:cNvPr>
          <p:cNvSpPr/>
          <p:nvPr/>
        </p:nvSpPr>
        <p:spPr>
          <a:xfrm>
            <a:off x="0" y="0"/>
            <a:ext cx="12191999" cy="5630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                        А что требуется от тебя?</a:t>
            </a:r>
          </a:p>
          <a:p>
            <a:r>
              <a:rPr lang="ru-RU" sz="3600" dirty="0">
                <a:solidFill>
                  <a:srgbClr val="0F1115"/>
                </a:solidFill>
                <a:latin typeface="quote-cjk-patch"/>
              </a:rPr>
              <a:t>                 Наука — это труд и ответственность.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    Список обязанностей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    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Быть </a:t>
            </a:r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активным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 и любознательным.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    Уважать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 время и труд руководителя, соблюдать сроки.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    Делиться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 своими открытиями с другими (на секциях, конференциях).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    Быть частью команды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 и вносить свой вклад в общее дело.</a:t>
            </a:r>
            <a:endParaRPr lang="ru-RU" sz="36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68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D1B44-BB77-4AC8-B880-911608E1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787E2A6-E08D-4BEE-B0B2-F20914283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AB7CE81-62F1-41BE-B528-27C1DD14F2A0}"/>
              </a:ext>
            </a:extLst>
          </p:cNvPr>
          <p:cNvSpPr/>
          <p:nvPr/>
        </p:nvSpPr>
        <p:spPr>
          <a:xfrm>
            <a:off x="0" y="124288"/>
            <a:ext cx="1175403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                 Кто всем этим управляет</a:t>
            </a:r>
            <a:r>
              <a:rPr lang="ru-RU" sz="3600" b="1" dirty="0" smtClean="0">
                <a:solidFill>
                  <a:srgbClr val="0F1115"/>
                </a:solidFill>
                <a:latin typeface="quote-cjk-patch"/>
              </a:rPr>
              <a:t>?</a:t>
            </a:r>
          </a:p>
          <a:p>
            <a:r>
              <a:rPr lang="ru-RU" sz="3600" b="1" dirty="0" smtClean="0">
                <a:solidFill>
                  <a:srgbClr val="0F1115"/>
                </a:solidFill>
                <a:latin typeface="quote-cjk-patch"/>
              </a:rPr>
              <a:t> </a:t>
            </a:r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ru-RU" sz="3600" b="1" dirty="0" smtClean="0">
                <a:solidFill>
                  <a:srgbClr val="0F1115"/>
                </a:solidFill>
                <a:latin typeface="quote-cjk-patch"/>
              </a:rPr>
              <a:t>       Совет ШНОУ: </a:t>
            </a:r>
            <a:endParaRPr lang="ru-RU" sz="36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F1115"/>
                </a:solidFill>
                <a:latin typeface="quote-cjk-patch"/>
              </a:rPr>
              <a:t>Помогает в 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организации мероприятий.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F1115"/>
                </a:solidFill>
                <a:latin typeface="quote-cjk-patch"/>
              </a:rPr>
              <a:t>Представляет 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интересы всех участников.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F1115"/>
                </a:solidFill>
                <a:latin typeface="quote-cjk-patch"/>
              </a:rPr>
              <a:t>Придумывает 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новые форматы работы.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F1115"/>
                </a:solidFill>
                <a:latin typeface="quote-cjk-patch"/>
              </a:rPr>
              <a:t>Является 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"лицом" научного общества школы.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0EA675-58BC-4BE1-8A65-3B5AB976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3631475"/>
            <a:ext cx="2416628" cy="3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94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1F7147-31D4-474A-BC4B-72AF7C24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60F50A8-18A9-42FB-97A6-3033DC0FD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7CACC31-30C3-450E-B964-CDED310194DE}"/>
              </a:ext>
            </a:extLst>
          </p:cNvPr>
          <p:cNvSpPr/>
          <p:nvPr/>
        </p:nvSpPr>
        <p:spPr>
          <a:xfrm>
            <a:off x="701335" y="365126"/>
            <a:ext cx="94192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F1115"/>
                </a:solidFill>
                <a:latin typeface="quote-cjk-patch"/>
              </a:rPr>
              <a:t>Готовы к открытиям?</a:t>
            </a:r>
            <a:endParaRPr lang="ru-RU" sz="6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7D07F0E-35DF-4DE9-B3BA-53C30444C35B}"/>
              </a:ext>
            </a:extLst>
          </p:cNvPr>
          <p:cNvSpPr/>
          <p:nvPr/>
        </p:nvSpPr>
        <p:spPr>
          <a:xfrm>
            <a:off x="204186" y="1597981"/>
            <a:ext cx="1114961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F1115"/>
                </a:solidFill>
                <a:latin typeface="quote-cjk-patch"/>
              </a:rPr>
              <a:t>"Завтрашняя наука начинается сегодня.</a:t>
            </a:r>
          </a:p>
          <a:p>
            <a:r>
              <a:rPr lang="ru-RU" sz="4400" dirty="0">
                <a:solidFill>
                  <a:srgbClr val="0F1115"/>
                </a:solidFill>
                <a:latin typeface="quote-cjk-patch"/>
              </a:rPr>
              <a:t> Здесь. С тебя."</a:t>
            </a:r>
            <a:endParaRPr lang="ru-RU" sz="4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0EA675-58BC-4BE1-8A65-3B5AB976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3174275"/>
            <a:ext cx="2873828" cy="36837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F4E1F0-1C43-48E8-BF40-5064BF71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275" y="3252651"/>
            <a:ext cx="5080745" cy="35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78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475399-846C-4CC3-8DE9-449B347D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41ACA38-BD6E-4C4A-AB7B-683E2A9B9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3E8030-A579-46C6-9CCF-E4943F17D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15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04B658-03CA-4B46-B6CC-294EDAAF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978C686-9AC0-46E7-A9E4-C83A5E107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257650-7E6D-4CD0-B7DC-F4A727E48C64}"/>
              </a:ext>
            </a:extLst>
          </p:cNvPr>
          <p:cNvSpPr/>
          <p:nvPr/>
        </p:nvSpPr>
        <p:spPr>
          <a:xfrm>
            <a:off x="355107" y="1606858"/>
            <a:ext cx="1043126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 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0EA675-58BC-4BE1-8A65-3B5AB976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3108960"/>
            <a:ext cx="299139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23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A24982-CAA6-4D49-A3B0-DF24EA8B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9B65F9-7CD4-4A4F-98AB-18ED2E78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931" y="0"/>
            <a:ext cx="6480610" cy="64806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085194-F3B5-4F9A-9D42-921D312A0BE1}"/>
              </a:ext>
            </a:extLst>
          </p:cNvPr>
          <p:cNvSpPr/>
          <p:nvPr/>
        </p:nvSpPr>
        <p:spPr>
          <a:xfrm>
            <a:off x="0" y="958788"/>
            <a:ext cx="5066233" cy="26058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44780" marR="530860" algn="ctr">
              <a:spcBef>
                <a:spcPts val="430"/>
              </a:spcBef>
              <a:spcAft>
                <a:spcPts val="0"/>
              </a:spcAft>
            </a:pPr>
            <a:r>
              <a:rPr lang="ru-RU" sz="3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Эмблема школьного научного общества учащихся «Горизонты открытий»</a:t>
            </a:r>
            <a:endParaRPr lang="ru-RU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780" marR="530860" algn="ctr">
              <a:spcBef>
                <a:spcPts val="430"/>
              </a:spcBef>
              <a:spcAft>
                <a:spcPts val="0"/>
              </a:spcAft>
            </a:pPr>
            <a:r>
              <a:rPr lang="ru-RU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4492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B9790-769D-43F1-8438-B702BEEA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3F57F88-9A28-4DAB-A018-8F70A9EC5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75388C2-1A90-4BF0-B5D3-020E5CFAD2A5}"/>
              </a:ext>
            </a:extLst>
          </p:cNvPr>
          <p:cNvSpPr/>
          <p:nvPr/>
        </p:nvSpPr>
        <p:spPr>
          <a:xfrm>
            <a:off x="923278" y="745724"/>
            <a:ext cx="9623394" cy="4889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Девиз школьного научного общества обучающихся «Горизонты открытий»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780" marR="530860" algn="ctr">
              <a:spcBef>
                <a:spcPts val="430"/>
              </a:spcBef>
              <a:spcAft>
                <a:spcPts val="0"/>
              </a:spcAft>
            </a:pP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44780" marR="530860" algn="ctr">
              <a:spcBef>
                <a:spcPts val="430"/>
              </a:spcBef>
              <a:spcAft>
                <a:spcPts val="0"/>
              </a:spcAft>
            </a:pPr>
            <a:r>
              <a:rPr lang="ru-RU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О, сколько нам открытий чудных</a:t>
            </a:r>
            <a:endParaRPr lang="ru-RU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780" marR="530860">
              <a:spcBef>
                <a:spcPts val="430"/>
              </a:spcBef>
            </a:pPr>
            <a:r>
              <a:rPr lang="ru-RU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Готовит просвещенья дух,</a:t>
            </a:r>
            <a:endParaRPr lang="ru-RU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780" marR="530860">
              <a:spcBef>
                <a:spcPts val="430"/>
              </a:spcBef>
            </a:pPr>
            <a:r>
              <a:rPr lang="ru-RU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И опыт, сын ошибок трудных,</a:t>
            </a:r>
            <a:endParaRPr lang="ru-RU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780" marR="530860">
              <a:spcBef>
                <a:spcPts val="430"/>
              </a:spcBef>
            </a:pPr>
            <a:r>
              <a:rPr lang="ru-RU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И гений, парадоксов друг!</a:t>
            </a:r>
            <a:endParaRPr lang="ru-RU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780" marR="530860" algn="ctr">
              <a:spcBef>
                <a:spcPts val="430"/>
              </a:spcBef>
              <a:spcAft>
                <a:spcPts val="0"/>
              </a:spcAft>
            </a:pPr>
            <a:r>
              <a:rPr lang="ru-RU" sz="28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2800" b="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(А.С.Пушкин)</a:t>
            </a:r>
            <a:endParaRPr lang="ru-RU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780" marR="530860" algn="ctr">
              <a:spcBef>
                <a:spcPts val="430"/>
              </a:spcBef>
              <a:spcAft>
                <a:spcPts val="0"/>
              </a:spcAft>
            </a:pP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63531E-901B-4B73-AF32-827758463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207" y="3844030"/>
            <a:ext cx="2976793" cy="32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09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39565-45A5-4B08-A6E4-56F7A29D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D93395B-9DC0-49AC-A665-AB530B5FB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8532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394BC4B-0A3C-4920-B68A-85A1875DAE39}"/>
              </a:ext>
            </a:extLst>
          </p:cNvPr>
          <p:cNvSpPr/>
          <p:nvPr/>
        </p:nvSpPr>
        <p:spPr>
          <a:xfrm>
            <a:off x="192023" y="451354"/>
            <a:ext cx="1022299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1" dirty="0">
                <a:solidFill>
                  <a:srgbClr val="0F1115"/>
                </a:solidFill>
                <a:effectLst/>
                <a:latin typeface="quote-cjk-patch"/>
              </a:rPr>
              <a:t>Что такое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Школьное научное общество учащихся</a:t>
            </a:r>
            <a:r>
              <a:rPr lang="ru-RU" sz="3600" b="1" dirty="0">
                <a:solidFill>
                  <a:srgbClr val="0F1115"/>
                </a:solidFill>
                <a:effectLst/>
                <a:latin typeface="quote-cjk-patch"/>
              </a:rPr>
              <a:t>?                                             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EE5B09-422F-48BE-8541-5C98DF64A74C}"/>
              </a:ext>
            </a:extLst>
          </p:cNvPr>
          <p:cNvSpPr/>
          <p:nvPr/>
        </p:nvSpPr>
        <p:spPr>
          <a:xfrm>
            <a:off x="665825" y="2055814"/>
            <a:ext cx="113279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ru-RU" sz="4800" dirty="0">
                <a:solidFill>
                  <a:srgbClr val="0F1115"/>
                </a:solidFill>
                <a:latin typeface="quote-cjk-patch"/>
              </a:rPr>
              <a:t>Это наша научная вселенная!</a:t>
            </a:r>
            <a:endParaRPr lang="ru-RU" sz="4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22629B-6CCB-4A7F-88EB-06E00CE6E8CD}"/>
              </a:ext>
            </a:extLst>
          </p:cNvPr>
          <p:cNvSpPr/>
          <p:nvPr/>
        </p:nvSpPr>
        <p:spPr>
          <a:xfrm>
            <a:off x="192023" y="3251936"/>
            <a:ext cx="1180170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F1115"/>
                </a:solidFill>
                <a:latin typeface="quote-cjk-patch"/>
              </a:rPr>
              <a:t>Добровольное сообщество </a:t>
            </a:r>
            <a:r>
              <a:rPr lang="ru-RU" sz="3200" b="1" dirty="0">
                <a:solidFill>
                  <a:srgbClr val="0F1115"/>
                </a:solidFill>
                <a:latin typeface="quote-cjk-patch"/>
              </a:rPr>
              <a:t>исследователей, изобретателей и мыслителей</a:t>
            </a:r>
            <a:r>
              <a:rPr lang="ru-RU" sz="32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F1115"/>
                </a:solidFill>
                <a:latin typeface="quote-cjk-patch"/>
              </a:rPr>
              <a:t>Пространство для </a:t>
            </a:r>
            <a:r>
              <a:rPr lang="ru-RU" sz="3200" b="1" dirty="0">
                <a:solidFill>
                  <a:srgbClr val="0F1115"/>
                </a:solidFill>
                <a:latin typeface="quote-cjk-patch"/>
              </a:rPr>
              <a:t>реализации идей</a:t>
            </a:r>
            <a:r>
              <a:rPr lang="ru-RU" sz="3200" dirty="0">
                <a:solidFill>
                  <a:srgbClr val="0F1115"/>
                </a:solidFill>
                <a:latin typeface="quote-cjk-patch"/>
              </a:rPr>
              <a:t> за рамками уроков.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F1115"/>
                </a:solidFill>
                <a:latin typeface="quote-cjk-patch"/>
              </a:rPr>
              <a:t>Стартовая площадка для </a:t>
            </a:r>
            <a:r>
              <a:rPr lang="ru-RU" sz="3200" b="1" dirty="0">
                <a:solidFill>
                  <a:srgbClr val="0F1115"/>
                </a:solidFill>
                <a:latin typeface="quote-cjk-patch"/>
              </a:rPr>
              <a:t>будущих побед</a:t>
            </a:r>
            <a:r>
              <a:rPr lang="ru-RU" sz="3200" dirty="0">
                <a:solidFill>
                  <a:srgbClr val="0F1115"/>
                </a:solidFill>
                <a:latin typeface="quote-cjk-patch"/>
              </a:rPr>
              <a:t> на конкурсах и конференциях.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2F2B99-737B-4676-AC3B-8E080BDD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964" y="0"/>
            <a:ext cx="2712036" cy="1806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42548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ADC3D3-07A3-469F-BA05-78512B9E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753E785-5562-4102-B81E-1B3C3B421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3627258-9926-476E-898A-2AB3E9497F3D}"/>
              </a:ext>
            </a:extLst>
          </p:cNvPr>
          <p:cNvSpPr/>
          <p:nvPr/>
        </p:nvSpPr>
        <p:spPr>
          <a:xfrm>
            <a:off x="1580605" y="0"/>
            <a:ext cx="10288839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         </a:t>
            </a:r>
            <a:r>
              <a:rPr lang="ru-RU" sz="3600" b="0" i="0" dirty="0" smtClean="0">
                <a:solidFill>
                  <a:srgbClr val="0F1115"/>
                </a:solidFill>
                <a:effectLst/>
                <a:latin typeface="quote-cjk-patch"/>
              </a:rPr>
              <a:t>              </a:t>
            </a:r>
            <a:endParaRPr lang="ru-RU" sz="4400" b="1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r>
              <a:rPr lang="ru-RU" sz="3600" b="1" i="0" dirty="0" smtClean="0">
                <a:solidFill>
                  <a:srgbClr val="0F1115"/>
                </a:solidFill>
                <a:effectLst/>
                <a:latin typeface="quote-cjk-patch"/>
              </a:rPr>
              <a:t>Цель </a:t>
            </a:r>
            <a:r>
              <a:rPr lang="ru-RU" sz="3600" b="1" i="0" dirty="0" err="1" smtClean="0">
                <a:solidFill>
                  <a:srgbClr val="0F1115"/>
                </a:solidFill>
                <a:effectLst/>
                <a:latin typeface="quote-cjk-patch"/>
              </a:rPr>
              <a:t>ШНОУ:</a:t>
            </a:r>
            <a:r>
              <a:rPr lang="ru-RU" sz="3600" b="0" i="1" dirty="0" err="1" smtClean="0">
                <a:solidFill>
                  <a:srgbClr val="0F1115"/>
                </a:solidFill>
                <a:effectLst/>
                <a:latin typeface="quote-cjk-patch"/>
              </a:rPr>
              <a:t>Создание</a:t>
            </a:r>
            <a:r>
              <a:rPr lang="ru-RU" sz="3600" b="0" i="1" dirty="0" smtClean="0">
                <a:solidFill>
                  <a:srgbClr val="0F1115"/>
                </a:solidFill>
                <a:effectLst/>
                <a:latin typeface="quote-cjk-patch"/>
              </a:rPr>
              <a:t> условий для развития интереса к исследовательской и проектной деятельности.</a:t>
            </a:r>
            <a:endParaRPr lang="ru-RU" sz="3600" b="0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r>
              <a:rPr lang="ru-RU" sz="3600" b="1" i="0" dirty="0" smtClean="0">
                <a:solidFill>
                  <a:srgbClr val="0F1115"/>
                </a:solidFill>
                <a:effectLst/>
                <a:latin typeface="quote-cjk-patch"/>
              </a:rPr>
              <a:t>Что 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это даст тебе лично?</a:t>
            </a:r>
            <a:endParaRPr lang="ru-RU" sz="36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Узнать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то, о чем не пишут в учебниках.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Научиться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проводить исследования и создавать проекты.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Победить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в конкурсах и пополнить портфолио.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Определиться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с будущей профессией.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D9B968-922F-431B-A03D-B9CD3BF9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2914"/>
            <a:ext cx="2068099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8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DE9AA-63C1-4B59-9695-10204CA6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50B262F-8D55-40EC-BC2D-0C568B99F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4" y="0"/>
            <a:ext cx="12192000" cy="69645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F3DCE2B-E346-4B87-8D19-6F56FC3FEBD1}"/>
              </a:ext>
            </a:extLst>
          </p:cNvPr>
          <p:cNvSpPr/>
          <p:nvPr/>
        </p:nvSpPr>
        <p:spPr>
          <a:xfrm>
            <a:off x="548640" y="1"/>
            <a:ext cx="1067273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F1115"/>
                </a:solidFill>
                <a:effectLst/>
                <a:latin typeface="quote-cjk-patch"/>
              </a:rPr>
              <a:t>                Кто может стать </a:t>
            </a:r>
            <a:r>
              <a:rPr lang="ru-RU" sz="4000" b="1" dirty="0" smtClean="0">
                <a:solidFill>
                  <a:srgbClr val="0F1115"/>
                </a:solidFill>
                <a:effectLst/>
                <a:latin typeface="quote-cjk-patch"/>
              </a:rPr>
              <a:t>частью ШНОУ?</a:t>
            </a:r>
            <a:endParaRPr lang="ru-RU" sz="4000" b="1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5A32C8F-460F-4425-AF53-951CA69F6081}"/>
              </a:ext>
            </a:extLst>
          </p:cNvPr>
          <p:cNvSpPr/>
          <p:nvPr/>
        </p:nvSpPr>
        <p:spPr>
          <a:xfrm>
            <a:off x="352697" y="927464"/>
            <a:ext cx="110511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F1115"/>
                </a:solidFill>
                <a:latin typeface="quote-cjk-patch"/>
              </a:rPr>
              <a:t>Учащиеся </a:t>
            </a:r>
            <a:r>
              <a:rPr lang="ru-RU" sz="3600" b="1" dirty="0">
                <a:solidFill>
                  <a:srgbClr val="0F1115"/>
                </a:solidFill>
                <a:latin typeface="quote-cjk-patch"/>
              </a:rPr>
              <a:t>1-11 классов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 с любым уровнем знаний.</a:t>
            </a:r>
            <a:endParaRPr lang="ru-RU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40419E-EEAA-4427-906D-5E4D7C077352}"/>
              </a:ext>
            </a:extLst>
          </p:cNvPr>
          <p:cNvSpPr/>
          <p:nvPr/>
        </p:nvSpPr>
        <p:spPr>
          <a:xfrm>
            <a:off x="301841" y="2040602"/>
            <a:ext cx="1189015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Любишь </a:t>
            </a:r>
            <a:r>
              <a:rPr lang="ru-RU" sz="3600" b="1" i="0" dirty="0" smtClean="0">
                <a:solidFill>
                  <a:srgbClr val="0F1115"/>
                </a:solidFill>
                <a:effectLst/>
                <a:latin typeface="quote-cjk-patch"/>
              </a:rPr>
              <a:t>экспериментировать?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0" i="0" dirty="0" smtClean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Тебе в научно-исследовательскую секцию!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Интересуешься историей или литературой?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endParaRPr lang="ru-RU" sz="3600" b="0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dirty="0" smtClean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Гуманитарные проекты ждут!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Пока не знаешь, но горишь желанием пробовать?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endParaRPr lang="ru-RU" sz="3600" b="0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dirty="0" smtClean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Поможем найти твой путь!</a:t>
            </a:r>
          </a:p>
        </p:txBody>
      </p:sp>
    </p:spTree>
    <p:extLst>
      <p:ext uri="{BB962C8B-B14F-4D97-AF65-F5344CB8AC3E}">
        <p14:creationId xmlns:p14="http://schemas.microsoft.com/office/powerpoint/2010/main" xmlns="" val="236334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35134-D286-4466-930D-8C5F0CFF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FF75449-DA2D-4224-9018-6D9F34D97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74CFD8-49DF-4075-8BA7-53DE222E8594}"/>
              </a:ext>
            </a:extLst>
          </p:cNvPr>
          <p:cNvSpPr/>
          <p:nvPr/>
        </p:nvSpPr>
        <p:spPr>
          <a:xfrm>
            <a:off x="0" y="0"/>
            <a:ext cx="11665131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                                                  </a:t>
            </a:r>
            <a:r>
              <a:rPr lang="en-US" sz="4800" b="1" dirty="0">
                <a:solidFill>
                  <a:srgbClr val="0F1115"/>
                </a:solidFill>
                <a:effectLst/>
                <a:latin typeface="quote-cjk-patch"/>
              </a:rPr>
              <a:t>  </a:t>
            </a:r>
            <a:r>
              <a:rPr lang="ru-RU" sz="4800" b="1" dirty="0" smtClean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4800" b="1" dirty="0">
                <a:solidFill>
                  <a:srgbClr val="0F1115"/>
                </a:solidFill>
                <a:latin typeface="quote-cjk-patch"/>
              </a:rPr>
              <a:t>Н</a:t>
            </a:r>
            <a:r>
              <a:rPr lang="ru-RU" sz="4800" b="1" dirty="0" smtClean="0">
                <a:solidFill>
                  <a:srgbClr val="0F1115"/>
                </a:solidFill>
                <a:effectLst/>
                <a:latin typeface="quote-cjk-patch"/>
              </a:rPr>
              <a:t>аправления ШНОУ</a:t>
            </a:r>
            <a:r>
              <a:rPr lang="en-US" sz="5400" b="0" i="0" dirty="0" smtClean="0">
                <a:solidFill>
                  <a:srgbClr val="0F1115"/>
                </a:solidFill>
                <a:effectLst/>
                <a:latin typeface="quote-cjk-patch"/>
              </a:rPr>
              <a:t>                 </a:t>
            </a:r>
            <a:endParaRPr lang="ru-RU" sz="54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Начальные классы                                                          </a:t>
            </a:r>
            <a:r>
              <a:rPr lang="en-US" sz="3600" dirty="0">
                <a:solidFill>
                  <a:srgbClr val="0F1115"/>
                </a:solidFill>
                <a:latin typeface="quote-cjk-patch"/>
              </a:rPr>
              <a:t>(</a:t>
            </a:r>
            <a:r>
              <a:rPr lang="ru-RU" sz="3600" i="0" dirty="0" smtClean="0">
                <a:solidFill>
                  <a:srgbClr val="0F1115"/>
                </a:solidFill>
                <a:effectLst/>
                <a:latin typeface="quote-cjk-patch"/>
              </a:rPr>
              <a:t>окружающий мир , математика )</a:t>
            </a:r>
            <a:endParaRPr lang="en-US" sz="360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Естественно-научное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(биология, химия, экология,</a:t>
            </a:r>
            <a:r>
              <a:rPr lang="en-US" sz="3600" b="0" i="0" dirty="0">
                <a:solidFill>
                  <a:srgbClr val="0F1115"/>
                </a:solidFill>
                <a:effectLst/>
                <a:latin typeface="quote-cjk-patch"/>
              </a:rPr>
              <a:t>                                      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3600" b="0" i="0" dirty="0" err="1" smtClean="0">
                <a:solidFill>
                  <a:srgbClr val="0F1115"/>
                </a:solidFill>
                <a:effectLst/>
                <a:latin typeface="quote-cjk-patch"/>
              </a:rPr>
              <a:t>физика,математика,география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endParaRPr lang="en-US" sz="36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Гуманитарное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(история, краеведение, </a:t>
            </a:r>
            <a:r>
              <a:rPr lang="ru-RU" sz="3600" b="0" i="0" dirty="0" smtClean="0">
                <a:solidFill>
                  <a:srgbClr val="0F1115"/>
                </a:solidFill>
                <a:effectLst/>
                <a:latin typeface="quote-cjk-patch"/>
              </a:rPr>
              <a:t>литература)</a:t>
            </a:r>
            <a:endParaRPr lang="ru-RU" sz="36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0EA675-58BC-4BE1-8A65-3B5AB976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3724069"/>
            <a:ext cx="2168770" cy="31339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50D105-0004-4582-BE44-3317ACA871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4424" y="3997234"/>
            <a:ext cx="2677576" cy="26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40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980E0-E2E8-40E5-AF18-0E64D18F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0795A9B-5FD4-4A1C-92CE-F9ABB82C9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74AA2EB-9E99-49B2-AC12-C073E90AD9C1}"/>
              </a:ext>
            </a:extLst>
          </p:cNvPr>
          <p:cNvSpPr/>
          <p:nvPr/>
        </p:nvSpPr>
        <p:spPr>
          <a:xfrm>
            <a:off x="3136392" y="164008"/>
            <a:ext cx="74102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F1115"/>
                </a:solidFill>
                <a:effectLst/>
                <a:latin typeface="quote-cjk-patch"/>
              </a:rPr>
              <a:t>Как мы работаем?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03A69D6-B97C-44AE-AC3F-1E7469F4607E}"/>
              </a:ext>
            </a:extLst>
          </p:cNvPr>
          <p:cNvSpPr/>
          <p:nvPr/>
        </p:nvSpPr>
        <p:spPr>
          <a:xfrm>
            <a:off x="326571" y="1097280"/>
            <a:ext cx="1180328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b="1" i="0" dirty="0">
                <a:solidFill>
                  <a:srgbClr val="0F1115"/>
                </a:solidFill>
                <a:effectLst/>
                <a:latin typeface="quote-cjk-patch"/>
              </a:rPr>
              <a:t>Работа в секциях</a:t>
            </a:r>
            <a:r>
              <a:rPr lang="ru-RU" sz="4000" b="0" i="0" dirty="0">
                <a:solidFill>
                  <a:srgbClr val="0F1115"/>
                </a:solidFill>
                <a:effectLst/>
                <a:latin typeface="quote-cjk-patch"/>
              </a:rPr>
              <a:t> (кружки, регулярные встречи).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4000" b="1" i="0" dirty="0">
                <a:solidFill>
                  <a:srgbClr val="0F1115"/>
                </a:solidFill>
                <a:effectLst/>
                <a:latin typeface="quote-cjk-patch"/>
              </a:rPr>
              <a:t>Индивидуальные консультации</a:t>
            </a:r>
            <a:r>
              <a:rPr lang="ru-RU" sz="4000" b="0" i="0" dirty="0">
                <a:solidFill>
                  <a:srgbClr val="0F1115"/>
                </a:solidFill>
                <a:effectLst/>
                <a:latin typeface="quote-cjk-patch"/>
              </a:rPr>
              <a:t> с научным руководителем (учителем)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4000" b="1" i="0" dirty="0">
                <a:solidFill>
                  <a:srgbClr val="0F1115"/>
                </a:solidFill>
                <a:effectLst/>
                <a:latin typeface="quote-cjk-patch"/>
              </a:rPr>
              <a:t>Мастер-классы и семинары</a:t>
            </a:r>
            <a:r>
              <a:rPr lang="ru-RU" sz="4000" b="0" i="0" dirty="0">
                <a:solidFill>
                  <a:srgbClr val="0F1115"/>
                </a:solidFill>
                <a:effectLst/>
                <a:latin typeface="quote-cjk-patch"/>
              </a:rPr>
              <a:t> (как оформить работу, как выступать).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4000" b="1" i="0" dirty="0">
                <a:solidFill>
                  <a:srgbClr val="0F1115"/>
                </a:solidFill>
                <a:effectLst/>
                <a:latin typeface="quote-cjk-patch"/>
              </a:rPr>
              <a:t>Интеллектуальные игры и турниры</a:t>
            </a:r>
            <a:r>
              <a:rPr lang="ru-RU" sz="40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442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69978-AA6B-464C-B19A-88439A2B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9713E5B-94C5-4B02-9BA5-80E1A8CFF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9A78F09-7498-47F7-B30B-A90F043D3ED9}"/>
              </a:ext>
            </a:extLst>
          </p:cNvPr>
          <p:cNvSpPr/>
          <p:nvPr/>
        </p:nvSpPr>
        <p:spPr>
          <a:xfrm>
            <a:off x="186431" y="204186"/>
            <a:ext cx="11443317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F1115"/>
                </a:solidFill>
                <a:effectLst/>
                <a:latin typeface="quote-cjk-patch"/>
              </a:rPr>
              <a:t>              Наши главные события года </a:t>
            </a:r>
          </a:p>
          <a:p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                  </a:t>
            </a: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Дорога к большому успеху!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Январь: 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Формирование секций, выбор тем.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Февраль: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Исследовательская работа, промежуточные отчеты.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Март: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3600" i="0" dirty="0">
                <a:solidFill>
                  <a:srgbClr val="0F1115"/>
                </a:solidFill>
                <a:effectLst/>
                <a:latin typeface="quote-cjk-patch"/>
              </a:rPr>
              <a:t>Школьная научно-практическая конференция 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(главное событие!).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3600" b="1" i="0" dirty="0">
                <a:solidFill>
                  <a:srgbClr val="0F1115"/>
                </a:solidFill>
                <a:effectLst/>
                <a:latin typeface="quote-cjk-patch"/>
              </a:rPr>
              <a:t>Апрель-Май: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 Участие в районных</a:t>
            </a:r>
            <a:r>
              <a:rPr lang="ru-RU" sz="3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ru-RU" sz="3600" b="0" i="0" dirty="0">
                <a:solidFill>
                  <a:srgbClr val="0F1115"/>
                </a:solidFill>
                <a:effectLst/>
                <a:latin typeface="quote-cjk-patch"/>
              </a:rPr>
              <a:t> конкурсах. Подведение итогов.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643129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217</Words>
  <Application>Microsoft Office PowerPoint</Application>
  <PresentationFormat>Произвольный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User</cp:lastModifiedBy>
  <cp:revision>6</cp:revision>
  <dcterms:created xsi:type="dcterms:W3CDTF">2026-01-21T10:02:18Z</dcterms:created>
  <dcterms:modified xsi:type="dcterms:W3CDTF">2026-01-30T07:26:14Z</dcterms:modified>
</cp:coreProperties>
</file>