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6" r:id="rId1"/>
    <p:sldMasterId id="2147483776" r:id="rId2"/>
  </p:sldMasterIdLst>
  <p:notesMasterIdLst>
    <p:notesMasterId r:id="rId20"/>
  </p:notesMasterIdLst>
  <p:sldIdLst>
    <p:sldId id="270" r:id="rId3"/>
    <p:sldId id="269" r:id="rId4"/>
    <p:sldId id="257" r:id="rId5"/>
    <p:sldId id="282" r:id="rId6"/>
    <p:sldId id="258" r:id="rId7"/>
    <p:sldId id="281" r:id="rId8"/>
    <p:sldId id="263" r:id="rId9"/>
    <p:sldId id="266" r:id="rId10"/>
    <p:sldId id="273" r:id="rId11"/>
    <p:sldId id="268" r:id="rId12"/>
    <p:sldId id="280" r:id="rId13"/>
    <p:sldId id="283" r:id="rId14"/>
    <p:sldId id="284" r:id="rId15"/>
    <p:sldId id="275" r:id="rId16"/>
    <p:sldId id="285" r:id="rId17"/>
    <p:sldId id="286" r:id="rId18"/>
    <p:sldId id="276" r:id="rId19"/>
  </p:sldIdLst>
  <p:sldSz cx="15125700" cy="106934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1095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4" y="0"/>
            <a:ext cx="4301751" cy="341095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r">
              <a:defRPr sz="800"/>
            </a:lvl1pPr>
          </a:lstStyle>
          <a:p>
            <a:fld id="{FCD8D6DE-462C-446C-841B-F9E76E0467F1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226" tIns="29613" rIns="59226" bIns="296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73" y="3271684"/>
            <a:ext cx="7940894" cy="2676282"/>
          </a:xfrm>
          <a:prstGeom prst="rect">
            <a:avLst/>
          </a:prstGeom>
        </p:spPr>
        <p:txBody>
          <a:bodyPr vert="horz" lIns="59226" tIns="29613" rIns="59226" bIns="296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580"/>
            <a:ext cx="4301752" cy="341095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4" y="6456580"/>
            <a:ext cx="4301751" cy="341095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r">
              <a:defRPr sz="800"/>
            </a:lvl1pPr>
          </a:lstStyle>
          <a:p>
            <a:fld id="{679234E5-B13E-4759-98B4-AEAB74200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4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8FE9-0491-4116-97E8-FE60FF2CE6B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4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34E5-B13E-4759-98B4-AEAB74200A5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07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34E5-B13E-4759-98B4-AEAB74200A5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5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004" y="-13203"/>
            <a:ext cx="15168384" cy="1071980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194" y="3749292"/>
            <a:ext cx="9638364" cy="2567012"/>
          </a:xfrm>
        </p:spPr>
        <p:txBody>
          <a:bodyPr anchor="b">
            <a:noAutofit/>
          </a:bodyPr>
          <a:lstStyle>
            <a:lvl1pPr algn="r">
              <a:defRPr sz="842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194" y="6316301"/>
            <a:ext cx="9638364" cy="171035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5307095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80" y="6970513"/>
            <a:ext cx="10500177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9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1360" y="5663541"/>
            <a:ext cx="8965259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6970513"/>
            <a:ext cx="10500179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1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3012470"/>
            <a:ext cx="10500179" cy="4046995"/>
          </a:xfrm>
        </p:spPr>
        <p:txBody>
          <a:bodyPr anchor="b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40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80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16" y="950524"/>
            <a:ext cx="10489840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accent1"/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92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4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7470" y="950525"/>
            <a:ext cx="1619118" cy="818837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378" y="950525"/>
            <a:ext cx="8593439" cy="81883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09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423C6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234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004" y="-13203"/>
            <a:ext cx="15168384" cy="1071980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194" y="3749292"/>
            <a:ext cx="9638364" cy="2567012"/>
          </a:xfrm>
        </p:spPr>
        <p:txBody>
          <a:bodyPr anchor="b">
            <a:noAutofit/>
          </a:bodyPr>
          <a:lstStyle>
            <a:lvl1pPr algn="r">
              <a:defRPr sz="842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0194" y="6316301"/>
            <a:ext cx="9638364" cy="171035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3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4763-AEFA-4770-B812-A1B50981E587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FCB3-3AAC-43DE-9B8B-1D21E58F1D07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97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4211354"/>
            <a:ext cx="10500179" cy="2848113"/>
          </a:xfrm>
        </p:spPr>
        <p:txBody>
          <a:bodyPr anchor="b"/>
          <a:lstStyle>
            <a:lvl1pPr algn="l">
              <a:defRPr sz="623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1341587"/>
          </a:xfrm>
        </p:spPr>
        <p:txBody>
          <a:bodyPr anchor="t"/>
          <a:lstStyle>
            <a:lvl1pPr marL="0" indent="0" algn="l">
              <a:buNone/>
              <a:defRPr sz="31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242F-5088-4460-93FD-AFA4E5E04405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8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381" y="3368918"/>
            <a:ext cx="5108247" cy="6051130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308" y="3368921"/>
            <a:ext cx="5108249" cy="6051131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4AA-4D2E-4B89-B18B-8E4A911CB6EB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378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067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067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0FA4D-2C93-47D8-B508-7341BC2CD235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81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4BCE-979B-4A7A-B453-263EDC9FF313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57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4CF3-DED1-4C40-B959-33ACB0216F25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46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2336712"/>
            <a:ext cx="4615426" cy="1993460"/>
          </a:xfrm>
        </p:spPr>
        <p:txBody>
          <a:bodyPr anchor="b">
            <a:normAutofit/>
          </a:bodyPr>
          <a:lstStyle>
            <a:lvl1pPr>
              <a:defRPr sz="31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485" y="802902"/>
            <a:ext cx="5601070" cy="86171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4330171"/>
            <a:ext cx="4615426" cy="4029826"/>
          </a:xfrm>
        </p:spPr>
        <p:txBody>
          <a:bodyPr>
            <a:normAutofit/>
          </a:bodyPr>
          <a:lstStyle>
            <a:lvl1pPr marL="0" indent="0">
              <a:buNone/>
              <a:defRPr sz="2183"/>
            </a:lvl1pPr>
            <a:lvl2pPr marL="534684" indent="0">
              <a:buNone/>
              <a:defRPr sz="1637"/>
            </a:lvl2pPr>
            <a:lvl3pPr marL="1069368" indent="0">
              <a:buNone/>
              <a:defRPr sz="1403"/>
            </a:lvl3pPr>
            <a:lvl4pPr marL="1604052" indent="0">
              <a:buNone/>
              <a:defRPr sz="1169"/>
            </a:lvl4pPr>
            <a:lvl5pPr marL="2138736" indent="0">
              <a:buNone/>
              <a:defRPr sz="1169"/>
            </a:lvl5pPr>
            <a:lvl6pPr marL="2673420" indent="0">
              <a:buNone/>
              <a:defRPr sz="1169"/>
            </a:lvl6pPr>
            <a:lvl7pPr marL="3208104" indent="0">
              <a:buNone/>
              <a:defRPr sz="1169"/>
            </a:lvl7pPr>
            <a:lvl8pPr marL="3742788" indent="0">
              <a:buNone/>
              <a:defRPr sz="1169"/>
            </a:lvl8pPr>
            <a:lvl9pPr marL="427747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C27E-A646-4ED8-8075-53B994D18833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16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7485380"/>
            <a:ext cx="10500177" cy="883691"/>
          </a:xfrm>
        </p:spPr>
        <p:txBody>
          <a:bodyPr anchor="b">
            <a:normAutofit/>
          </a:bodyPr>
          <a:lstStyle>
            <a:lvl1pPr algn="l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8378" y="950525"/>
            <a:ext cx="10500177" cy="5996471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912" indent="0">
              <a:buNone/>
              <a:defRPr sz="2495"/>
            </a:lvl2pPr>
            <a:lvl3pPr marL="1425824" indent="0">
              <a:buNone/>
              <a:defRPr sz="2495"/>
            </a:lvl3pPr>
            <a:lvl4pPr marL="2138736" indent="0">
              <a:buNone/>
              <a:defRPr sz="2495"/>
            </a:lvl4pPr>
            <a:lvl5pPr marL="2851648" indent="0">
              <a:buNone/>
              <a:defRPr sz="2495"/>
            </a:lvl5pPr>
            <a:lvl6pPr marL="3564560" indent="0">
              <a:buNone/>
              <a:defRPr sz="2495"/>
            </a:lvl6pPr>
            <a:lvl7pPr marL="4277472" indent="0">
              <a:buNone/>
              <a:defRPr sz="2495"/>
            </a:lvl7pPr>
            <a:lvl8pPr marL="4990384" indent="0">
              <a:buNone/>
              <a:defRPr sz="2495"/>
            </a:lvl8pPr>
            <a:lvl9pPr marL="5703296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8369072"/>
            <a:ext cx="10500177" cy="1050978"/>
          </a:xfrm>
        </p:spPr>
        <p:txBody>
          <a:bodyPr>
            <a:normAutofit/>
          </a:bodyPr>
          <a:lstStyle>
            <a:lvl1pPr marL="0" indent="0">
              <a:buNone/>
              <a:defRPr sz="1871"/>
            </a:lvl1pPr>
            <a:lvl2pPr marL="712912" indent="0">
              <a:buNone/>
              <a:defRPr sz="1871"/>
            </a:lvl2pPr>
            <a:lvl3pPr marL="1425824" indent="0">
              <a:buNone/>
              <a:defRPr sz="1559"/>
            </a:lvl3pPr>
            <a:lvl4pPr marL="2138736" indent="0">
              <a:buNone/>
              <a:defRPr sz="1403"/>
            </a:lvl4pPr>
            <a:lvl5pPr marL="2851648" indent="0">
              <a:buNone/>
              <a:defRPr sz="1403"/>
            </a:lvl5pPr>
            <a:lvl6pPr marL="3564560" indent="0">
              <a:buNone/>
              <a:defRPr sz="1403"/>
            </a:lvl6pPr>
            <a:lvl7pPr marL="4277472" indent="0">
              <a:buNone/>
              <a:defRPr sz="1403"/>
            </a:lvl7pPr>
            <a:lvl8pPr marL="4990384" indent="0">
              <a:buNone/>
              <a:defRPr sz="1403"/>
            </a:lvl8pPr>
            <a:lvl9pPr marL="5703296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8F7C-907A-49D4-9497-3F23F11A569E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91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5307095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80" y="6970513"/>
            <a:ext cx="10500177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21.08.2025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1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1360" y="5663541"/>
            <a:ext cx="8965259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9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6970513"/>
            <a:ext cx="10500179" cy="244953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21.08.2025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30115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3012470"/>
            <a:ext cx="10500179" cy="4046995"/>
          </a:xfrm>
        </p:spPr>
        <p:txBody>
          <a:bodyPr anchor="b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21.08.2025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4587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7" y="4211354"/>
            <a:ext cx="10500179" cy="2848113"/>
          </a:xfrm>
        </p:spPr>
        <p:txBody>
          <a:bodyPr anchor="b"/>
          <a:lstStyle>
            <a:lvl1pPr algn="l">
              <a:defRPr sz="623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1341587"/>
          </a:xfrm>
        </p:spPr>
        <p:txBody>
          <a:bodyPr anchor="t"/>
          <a:lstStyle>
            <a:lvl1pPr marL="0" indent="0" algn="l">
              <a:buNone/>
              <a:defRPr sz="311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07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789" y="950524"/>
            <a:ext cx="10044401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21.08.2025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485" y="1232404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61820" y="4500889"/>
            <a:ext cx="756482" cy="911817"/>
          </a:xfrm>
          <a:prstGeom prst="rect">
            <a:avLst/>
          </a:prstGeom>
        </p:spPr>
        <p:txBody>
          <a:bodyPr vert="horz" lIns="142579" tIns="71289" rIns="142579" bIns="71289" rtlCol="0" anchor="ctr">
            <a:noAutofit/>
          </a:bodyPr>
          <a:lstStyle/>
          <a:p>
            <a:pPr lvl="0"/>
            <a:r>
              <a:rPr lang="en-US" sz="1247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26550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716" y="950524"/>
            <a:ext cx="10489840" cy="4713017"/>
          </a:xfrm>
        </p:spPr>
        <p:txBody>
          <a:bodyPr anchor="ctr">
            <a:normAutofit/>
          </a:bodyPr>
          <a:lstStyle>
            <a:lvl1pPr algn="l">
              <a:defRPr sz="686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8375" y="6257619"/>
            <a:ext cx="10500180" cy="80184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742">
                <a:solidFill>
                  <a:schemeClr val="accent1"/>
                </a:solidFill>
              </a:defRPr>
            </a:lvl1pPr>
            <a:lvl2pPr marL="712912" indent="0">
              <a:buFontTx/>
              <a:buNone/>
              <a:defRPr/>
            </a:lvl2pPr>
            <a:lvl3pPr marL="1425824" indent="0">
              <a:buFontTx/>
              <a:buNone/>
              <a:defRPr/>
            </a:lvl3pPr>
            <a:lvl4pPr marL="2138736" indent="0">
              <a:buFontTx/>
              <a:buNone/>
              <a:defRPr/>
            </a:lvl4pPr>
            <a:lvl5pPr marL="2851648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7" y="7059465"/>
            <a:ext cx="10500179" cy="2360584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1291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82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73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648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56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472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38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3296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641FED-26D8-4A10-BCE4-ECACACF9AF85}" type="datetime1">
              <a:rPr lang="ru-RU" kern="120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/>
              <a:t>21.08.2025</a:t>
            </a:fld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07794B0-8DC9-4372-93DD-572F8AE7CFD3}" type="slidenum">
              <a:rPr lang="ru-RU" kern="1200" smtClean="0">
                <a:solidFill>
                  <a:srgbClr val="D1282E"/>
                </a:solidFill>
                <a:latin typeface="Arial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D1282E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74792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426-8B68-42B3-9FBB-A3891EE0F75B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29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7470" y="950525"/>
            <a:ext cx="1619118" cy="818837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8378" y="950525"/>
            <a:ext cx="8593439" cy="818837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E8A-7A6A-4FA9-9252-79DF6868F2EE}" type="datetime1">
              <a:rPr lang="ru-RU" smtClean="0">
                <a:solidFill>
                  <a:srgbClr val="000000"/>
                </a:solidFill>
              </a:rPr>
              <a:pPr/>
              <a:t>21.08.2025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‹#›</a:t>
            </a:fld>
            <a:endParaRPr lang="ru-RU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80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8381" y="3368918"/>
            <a:ext cx="5108247" cy="6051130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308" y="3368921"/>
            <a:ext cx="5108249" cy="6051131"/>
          </a:xfrm>
        </p:spPr>
        <p:txBody>
          <a:bodyPr>
            <a:normAutofit/>
          </a:bodyPr>
          <a:lstStyle>
            <a:lvl1pPr>
              <a:defRPr sz="2807"/>
            </a:lvl1pPr>
            <a:lvl2pPr>
              <a:defRPr sz="2495"/>
            </a:lvl2pPr>
            <a:lvl3pPr>
              <a:defRPr sz="2183"/>
            </a:lvl3pPr>
            <a:lvl4pPr>
              <a:defRPr sz="1871"/>
            </a:lvl4pPr>
            <a:lvl5pPr>
              <a:defRPr sz="1871"/>
            </a:lvl5pPr>
            <a:lvl6pPr>
              <a:defRPr sz="1871"/>
            </a:lvl6pPr>
            <a:lvl7pPr>
              <a:defRPr sz="1871"/>
            </a:lvl7pPr>
            <a:lvl8pPr>
              <a:defRPr sz="1871"/>
            </a:lvl8pPr>
            <a:lvl9pPr>
              <a:defRPr sz="187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8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8378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067" y="3369533"/>
            <a:ext cx="5112487" cy="898542"/>
          </a:xfrm>
        </p:spPr>
        <p:txBody>
          <a:bodyPr anchor="b">
            <a:noAutofit/>
          </a:bodyPr>
          <a:lstStyle>
            <a:lvl1pPr marL="0" indent="0">
              <a:buNone/>
              <a:defRPr sz="3742" b="0"/>
            </a:lvl1pPr>
            <a:lvl2pPr marL="712912" indent="0">
              <a:buNone/>
              <a:defRPr sz="3119" b="1"/>
            </a:lvl2pPr>
            <a:lvl3pPr marL="1425824" indent="0">
              <a:buNone/>
              <a:defRPr sz="2807" b="1"/>
            </a:lvl3pPr>
            <a:lvl4pPr marL="2138736" indent="0">
              <a:buNone/>
              <a:defRPr sz="2495" b="1"/>
            </a:lvl4pPr>
            <a:lvl5pPr marL="2851648" indent="0">
              <a:buNone/>
              <a:defRPr sz="2495" b="1"/>
            </a:lvl5pPr>
            <a:lvl6pPr marL="3564560" indent="0">
              <a:buNone/>
              <a:defRPr sz="2495" b="1"/>
            </a:lvl6pPr>
            <a:lvl7pPr marL="4277472" indent="0">
              <a:buNone/>
              <a:defRPr sz="2495" b="1"/>
            </a:lvl7pPr>
            <a:lvl8pPr marL="4990384" indent="0">
              <a:buNone/>
              <a:defRPr sz="2495" b="1"/>
            </a:lvl8pPr>
            <a:lvl9pPr marL="5703296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6067" y="4268077"/>
            <a:ext cx="5112487" cy="515197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2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950524"/>
            <a:ext cx="10500177" cy="20594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2336712"/>
            <a:ext cx="4615426" cy="1993460"/>
          </a:xfrm>
        </p:spPr>
        <p:txBody>
          <a:bodyPr anchor="b">
            <a:normAutofit/>
          </a:bodyPr>
          <a:lstStyle>
            <a:lvl1pPr>
              <a:defRPr sz="311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485" y="802902"/>
            <a:ext cx="5601070" cy="86171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4330171"/>
            <a:ext cx="4615426" cy="4029826"/>
          </a:xfrm>
        </p:spPr>
        <p:txBody>
          <a:bodyPr>
            <a:normAutofit/>
          </a:bodyPr>
          <a:lstStyle>
            <a:lvl1pPr marL="0" indent="0">
              <a:buNone/>
              <a:defRPr sz="2183"/>
            </a:lvl1pPr>
            <a:lvl2pPr marL="534684" indent="0">
              <a:buNone/>
              <a:defRPr sz="1637"/>
            </a:lvl2pPr>
            <a:lvl3pPr marL="1069368" indent="0">
              <a:buNone/>
              <a:defRPr sz="1403"/>
            </a:lvl3pPr>
            <a:lvl4pPr marL="1604052" indent="0">
              <a:buNone/>
              <a:defRPr sz="1169"/>
            </a:lvl4pPr>
            <a:lvl5pPr marL="2138736" indent="0">
              <a:buNone/>
              <a:defRPr sz="1169"/>
            </a:lvl5pPr>
            <a:lvl6pPr marL="2673420" indent="0">
              <a:buNone/>
              <a:defRPr sz="1169"/>
            </a:lvl6pPr>
            <a:lvl7pPr marL="3208104" indent="0">
              <a:buNone/>
              <a:defRPr sz="1169"/>
            </a:lvl7pPr>
            <a:lvl8pPr marL="3742788" indent="0">
              <a:buNone/>
              <a:defRPr sz="1169"/>
            </a:lvl8pPr>
            <a:lvl9pPr marL="427747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378" y="7485380"/>
            <a:ext cx="10500177" cy="883691"/>
          </a:xfrm>
        </p:spPr>
        <p:txBody>
          <a:bodyPr anchor="b">
            <a:normAutofit/>
          </a:bodyPr>
          <a:lstStyle>
            <a:lvl1pPr algn="l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8378" y="950525"/>
            <a:ext cx="10500177" cy="5996471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912" indent="0">
              <a:buNone/>
              <a:defRPr sz="2495"/>
            </a:lvl2pPr>
            <a:lvl3pPr marL="1425824" indent="0">
              <a:buNone/>
              <a:defRPr sz="2495"/>
            </a:lvl3pPr>
            <a:lvl4pPr marL="2138736" indent="0">
              <a:buNone/>
              <a:defRPr sz="2495"/>
            </a:lvl4pPr>
            <a:lvl5pPr marL="2851648" indent="0">
              <a:buNone/>
              <a:defRPr sz="2495"/>
            </a:lvl5pPr>
            <a:lvl6pPr marL="3564560" indent="0">
              <a:buNone/>
              <a:defRPr sz="2495"/>
            </a:lvl6pPr>
            <a:lvl7pPr marL="4277472" indent="0">
              <a:buNone/>
              <a:defRPr sz="2495"/>
            </a:lvl7pPr>
            <a:lvl8pPr marL="4990384" indent="0">
              <a:buNone/>
              <a:defRPr sz="2495"/>
            </a:lvl8pPr>
            <a:lvl9pPr marL="5703296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378" y="8369072"/>
            <a:ext cx="10500177" cy="1050978"/>
          </a:xfrm>
        </p:spPr>
        <p:txBody>
          <a:bodyPr>
            <a:normAutofit/>
          </a:bodyPr>
          <a:lstStyle>
            <a:lvl1pPr marL="0" indent="0">
              <a:buNone/>
              <a:defRPr sz="1871"/>
            </a:lvl1pPr>
            <a:lvl2pPr marL="712912" indent="0">
              <a:buNone/>
              <a:defRPr sz="1871"/>
            </a:lvl2pPr>
            <a:lvl3pPr marL="1425824" indent="0">
              <a:buNone/>
              <a:defRPr sz="1559"/>
            </a:lvl3pPr>
            <a:lvl4pPr marL="2138736" indent="0">
              <a:buNone/>
              <a:defRPr sz="1403"/>
            </a:lvl4pPr>
            <a:lvl5pPr marL="2851648" indent="0">
              <a:buNone/>
              <a:defRPr sz="1403"/>
            </a:lvl5pPr>
            <a:lvl6pPr marL="3564560" indent="0">
              <a:buNone/>
              <a:defRPr sz="1403"/>
            </a:lvl6pPr>
            <a:lvl7pPr marL="4277472" indent="0">
              <a:buNone/>
              <a:defRPr sz="1403"/>
            </a:lvl7pPr>
            <a:lvl8pPr marL="4990384" indent="0">
              <a:buNone/>
              <a:defRPr sz="1403"/>
            </a:lvl8pPr>
            <a:lvl9pPr marL="5703296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5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005" y="-13203"/>
            <a:ext cx="15168386" cy="1071980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8921"/>
            <a:ext cx="10500177" cy="60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198" y="9420052"/>
            <a:ext cx="11316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379" y="9420052"/>
            <a:ext cx="76471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0568" y="9420052"/>
            <a:ext cx="84798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712912" rtl="0" eaLnBrk="1" latinLnBrk="0" hangingPunct="1">
        <a:spcBef>
          <a:spcPct val="0"/>
        </a:spcBef>
        <a:buNone/>
        <a:defRPr sz="561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34684" indent="-534684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58482" indent="-445570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8228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9519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8104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921016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633928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34684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05975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91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82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73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648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56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47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38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329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005" y="-13203"/>
            <a:ext cx="15168386" cy="1071980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8379" y="950524"/>
            <a:ext cx="10500175" cy="20594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378" y="3368921"/>
            <a:ext cx="10500177" cy="60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198" y="9420052"/>
            <a:ext cx="11316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379" y="9420052"/>
            <a:ext cx="764716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0568" y="9420052"/>
            <a:ext cx="84798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2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712912" rtl="0" eaLnBrk="1" latinLnBrk="0" hangingPunct="1">
        <a:spcBef>
          <a:spcPct val="0"/>
        </a:spcBef>
        <a:buNone/>
        <a:defRPr sz="561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34684" indent="-534684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58482" indent="-445570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8228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9519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208104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921016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633928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346840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6059752" indent="-356456" algn="l" defTabSz="712912" rtl="0" eaLnBrk="1" latinLnBrk="0" hangingPunct="1">
        <a:spcBef>
          <a:spcPts val="1559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91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82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73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648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560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472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384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3296" algn="l" defTabSz="71291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1650" y="3746501"/>
            <a:ext cx="11658600" cy="48006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47" b="1" dirty="0"/>
              <a:t>Общие подходы к решению актуальных вопросов оценки качества среднего профессионального образования»</a:t>
            </a:r>
            <a:endParaRPr lang="ru-RU" sz="19959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ru-RU" sz="14969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2454" b="1" dirty="0" smtClean="0">
                <a:solidFill>
                  <a:srgbClr val="00B050"/>
                </a:solidFill>
                <a:latin typeface="Times New Roman"/>
                <a:ea typeface="Calibri"/>
              </a:rPr>
              <a:t>«Снижение бюрократической нагрузки на педагогических работников образовательных организаций» </a:t>
            </a:r>
            <a:endParaRPr lang="ru-RU" sz="22454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r>
              <a:rPr lang="ru-RU" sz="11227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Чайка </a:t>
            </a:r>
            <a:r>
              <a:rPr lang="ru-RU" sz="112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М.В. - начальник управления по надзору и контролю за соблюдением законодательства в сфере образования</a:t>
            </a:r>
          </a:p>
          <a:p>
            <a:pPr algn="r">
              <a:lnSpc>
                <a:spcPct val="100000"/>
              </a:lnSpc>
              <a:buNone/>
            </a:pPr>
            <a:r>
              <a:rPr lang="ru-RU" sz="1122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 2025 год</a:t>
            </a: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buNone/>
            </a:pPr>
            <a:endParaRPr lang="ru-RU" sz="1122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9959" b="1" dirty="0" smtClean="0">
                <a:solidFill>
                  <a:srgbClr val="002060"/>
                </a:solidFill>
                <a:latin typeface="Candara"/>
              </a:rPr>
              <a:t> </a:t>
            </a:r>
            <a:endParaRPr lang="ru-RU" sz="19959" dirty="0"/>
          </a:p>
          <a:p>
            <a:pPr algn="ctr">
              <a:lnSpc>
                <a:spcPct val="100000"/>
              </a:lnSpc>
              <a:buNone/>
            </a:pPr>
            <a:r>
              <a:rPr lang="ru-RU" sz="15593" b="1" dirty="0">
                <a:solidFill>
                  <a:srgbClr val="1B4171"/>
                </a:solidFill>
                <a:latin typeface="Candara"/>
              </a:rPr>
              <a:t> </a:t>
            </a:r>
            <a:endParaRPr lang="ru-RU" sz="15593" dirty="0"/>
          </a:p>
          <a:p>
            <a:endParaRPr lang="ru-RU" dirty="0"/>
          </a:p>
        </p:txBody>
      </p:sp>
      <p:pic>
        <p:nvPicPr>
          <p:cNvPr id="4" name="Picture 6"/>
          <p:cNvPicPr/>
          <p:nvPr/>
        </p:nvPicPr>
        <p:blipFill>
          <a:blip r:embed="rId3" cstate="print"/>
          <a:srcRect l="5489" t="15625" r="6662" b="39458"/>
          <a:stretch/>
        </p:blipFill>
        <p:spPr>
          <a:xfrm>
            <a:off x="0" y="31996"/>
            <a:ext cx="15125699" cy="40887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09550" y="165100"/>
            <a:ext cx="12192000" cy="126592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98271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100"/>
              </a:spcBef>
            </a:pPr>
            <a:r>
              <a:rPr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ОО</a:t>
            </a:r>
            <a:endParaRPr b="1" spc="-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247650" y="1841500"/>
            <a:ext cx="14554200" cy="847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2400" b="1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</a:t>
            </a:r>
            <a:r>
              <a:rPr sz="2400" b="1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актуализация.</a:t>
            </a:r>
          </a:p>
          <a:p>
            <a:pPr marL="12700" marR="143002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Актуализация</a:t>
            </a:r>
            <a:r>
              <a:rPr sz="24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упорядочение</a:t>
            </a:r>
            <a:r>
              <a:rPr sz="24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sz="2400" b="1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отчётных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мониторингов,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требующих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</a:t>
            </a:r>
            <a:r>
              <a:rPr lang="ru-RU" sz="24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spc="-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ических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</a:t>
            </a:r>
            <a:r>
              <a:rPr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06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</a:t>
            </a:r>
            <a:r>
              <a:rPr sz="2400" b="1" spc="-8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24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</a:t>
            </a:r>
            <a:r>
              <a:rPr sz="2400" b="1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</a:t>
            </a:r>
            <a:r>
              <a:rPr sz="24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-2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</a:t>
            </a:r>
            <a:r>
              <a:rPr sz="24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РФ»,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приказов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pPr marL="12700" marR="361315" indent="0" algn="just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Внесение</a:t>
            </a:r>
            <a:r>
              <a:rPr sz="2400" b="1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2400" b="1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</a:t>
            </a:r>
            <a:r>
              <a:rPr sz="24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  <a:r>
              <a:rPr sz="2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(должностные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инструкции,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обязанности,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распорядка,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400" spc="-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оплате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</a:t>
            </a:r>
            <a:r>
              <a:rPr sz="2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др.).</a:t>
            </a:r>
          </a:p>
          <a:p>
            <a:pPr marL="12700" marR="1170940" indent="0" algn="just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Исключение</a:t>
            </a:r>
            <a:r>
              <a:rPr sz="24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незапланированных</a:t>
            </a:r>
            <a:r>
              <a:rPr sz="2400" b="1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обязанностей,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непосредственным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</a:p>
          <a:p>
            <a:pPr marL="12700" indent="0">
              <a:lnSpc>
                <a:spcPct val="100000"/>
              </a:lnSpc>
              <a:spcBef>
                <a:spcPts val="605"/>
              </a:spcBef>
              <a:buSzPct val="97222"/>
              <a:buNone/>
              <a:tabLst>
                <a:tab pos="266065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sz="24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400" b="1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400" b="1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отчётных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</a:t>
            </a:r>
            <a:r>
              <a:rPr sz="24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оформляемых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носителе,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sz="24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sz="2400" b="1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дублирования</a:t>
            </a:r>
            <a:r>
              <a:rPr sz="2400" b="1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400" b="1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бумажном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носителе.</a:t>
            </a:r>
          </a:p>
          <a:p>
            <a:pPr marL="6350" marR="188595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32893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</a:t>
            </a:r>
            <a:r>
              <a:rPr sz="2400" b="1" spc="-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sz="2400" b="1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sz="24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общедоступных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ресурсах</a:t>
            </a:r>
            <a:r>
              <a:rPr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заседания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sz="2400" spc="-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совета,</a:t>
            </a:r>
            <a:r>
              <a:rPr sz="2400" spc="-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консультаций,</a:t>
            </a:r>
            <a:r>
              <a:rPr sz="2400" spc="-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опросов.</a:t>
            </a:r>
          </a:p>
          <a:p>
            <a:pPr marL="12700" indent="0">
              <a:lnSpc>
                <a:spcPct val="100000"/>
              </a:lnSpc>
              <a:spcBef>
                <a:spcPts val="600"/>
              </a:spcBef>
              <a:buSzPct val="97222"/>
              <a:buNone/>
              <a:tabLst>
                <a:tab pos="39243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sz="2400" b="1" spc="-1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sz="2400" b="1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  <a:r>
              <a:rPr sz="2400" b="1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2400" spc="-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400" spc="-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400" spc="-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</a:t>
            </a:r>
            <a:r>
              <a:rPr sz="2400" spc="-3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</a:t>
            </a:r>
            <a:r>
              <a:rPr sz="2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12700" marR="207010" indent="0">
              <a:lnSpc>
                <a:spcPct val="100000"/>
              </a:lnSpc>
              <a:spcBef>
                <a:spcPts val="100"/>
              </a:spcBef>
              <a:buSzPct val="97222"/>
              <a:buNone/>
              <a:tabLst>
                <a:tab pos="266700" algn="l"/>
              </a:tabLst>
            </a:pP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Проведение</a:t>
            </a:r>
            <a:r>
              <a:rPr lang="ru-RU" sz="2400" b="1" spc="-7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lang="ru-RU" sz="2400" b="1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ru-RU" sz="2400" b="1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-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</a:t>
            </a:r>
            <a:r>
              <a:rPr lang="ru-RU" sz="2400" spc="-4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</a:t>
            </a:r>
            <a:r>
              <a:rPr lang="ru-RU" sz="2400" spc="-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документационной</a:t>
            </a:r>
            <a:r>
              <a:rPr lang="ru-RU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lang="ru-RU" sz="2400" spc="-3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lang="ru-RU" sz="2400" spc="-6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r>
              <a:rPr lang="ru-RU" sz="2400" spc="-4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endParaRPr lang="ru-RU" sz="2400" spc="-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" y="149097"/>
            <a:ext cx="12725399" cy="1740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ПЕРЕЧНИ</a:t>
            </a:r>
            <a:r>
              <a:rPr b="1" spc="-1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b="1" spc="-1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61060" y="842771"/>
            <a:ext cx="3243580" cy="9345295"/>
            <a:chOff x="861060" y="842771"/>
            <a:chExt cx="3243580" cy="9345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448" y="2770629"/>
              <a:ext cx="3186683" cy="537058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" y="842771"/>
              <a:ext cx="3086100" cy="934516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23061" y="2815081"/>
            <a:ext cx="3098800" cy="5281930"/>
          </a:xfrm>
          <a:prstGeom prst="rect">
            <a:avLst/>
          </a:prstGeom>
          <a:solidFill>
            <a:srgbClr val="FFD966"/>
          </a:solidFill>
        </p:spPr>
        <p:txBody>
          <a:bodyPr vert="horz" wrap="square" lIns="0" tIns="128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592455">
              <a:lnSpc>
                <a:spcPct val="100000"/>
              </a:lnSpc>
            </a:pPr>
            <a:r>
              <a:rPr sz="2800" b="1" spc="-10" dirty="0">
                <a:solidFill>
                  <a:srgbClr val="423C67"/>
                </a:solidFill>
                <a:latin typeface="Calibri"/>
                <a:cs typeface="Calibri"/>
              </a:rPr>
              <a:t>Воспитатель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800" dirty="0">
              <a:latin typeface="Calibri"/>
              <a:cs typeface="Calibri"/>
            </a:endParaRPr>
          </a:p>
          <a:p>
            <a:pPr marL="516255" indent="-424815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посещаемости</a:t>
            </a:r>
            <a:endParaRPr sz="1800" dirty="0">
              <a:latin typeface="Calibri"/>
              <a:cs typeface="Calibri"/>
            </a:endParaRPr>
          </a:p>
          <a:p>
            <a:pPr marL="516255" indent="-424815">
              <a:lnSpc>
                <a:spcPct val="100000"/>
              </a:lnSpc>
              <a:buAutoNum type="arabicPeriod"/>
              <a:tabLst>
                <a:tab pos="516255" algn="l"/>
              </a:tabLst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Календарно-</a:t>
            </a:r>
            <a:endParaRPr sz="1800" dirty="0">
              <a:latin typeface="Calibri"/>
              <a:cs typeface="Calibri"/>
            </a:endParaRPr>
          </a:p>
          <a:p>
            <a:pPr marL="516255">
              <a:lnSpc>
                <a:spcPct val="100000"/>
              </a:lnSpc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тематический</a:t>
            </a:r>
            <a:r>
              <a:rPr sz="1800" spc="-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23C67"/>
                </a:solidFill>
                <a:latin typeface="Calibri"/>
                <a:cs typeface="Calibri"/>
              </a:rPr>
              <a:t>план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4000" y="0"/>
            <a:ext cx="3382010" cy="10692765"/>
            <a:chOff x="5334000" y="0"/>
            <a:chExt cx="3382010" cy="106927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0383" y="2770629"/>
              <a:ext cx="3281180" cy="53705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0" y="0"/>
              <a:ext cx="3381755" cy="1069238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395976" y="2815081"/>
            <a:ext cx="3194050" cy="5281930"/>
          </a:xfrm>
          <a:prstGeom prst="rect">
            <a:avLst/>
          </a:prstGeom>
          <a:solidFill>
            <a:srgbClr val="C5DFB4"/>
          </a:solidFill>
        </p:spPr>
        <p:txBody>
          <a:bodyPr vert="horz" wrap="square" lIns="0" tIns="391160" rIns="0" bIns="0" rtlCol="0">
            <a:spAutoFit/>
          </a:bodyPr>
          <a:lstStyle/>
          <a:p>
            <a:pPr marL="913130">
              <a:lnSpc>
                <a:spcPct val="100000"/>
              </a:lnSpc>
              <a:spcBef>
                <a:spcPts val="3080"/>
              </a:spcBef>
            </a:pPr>
            <a:r>
              <a:rPr sz="3100" b="1" spc="-10" dirty="0">
                <a:solidFill>
                  <a:srgbClr val="423C67"/>
                </a:solidFill>
                <a:latin typeface="Calibri"/>
                <a:cs typeface="Calibri"/>
              </a:rPr>
              <a:t>Учитель</a:t>
            </a:r>
            <a:endParaRPr sz="3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 dirty="0">
              <a:latin typeface="Calibri"/>
              <a:cs typeface="Calibri"/>
            </a:endParaRPr>
          </a:p>
          <a:p>
            <a:pPr marL="516890" indent="-42545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Рабочая</a:t>
            </a:r>
            <a:r>
              <a:rPr sz="1800" spc="-6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программа</a:t>
            </a:r>
            <a:endParaRPr sz="1800" dirty="0">
              <a:latin typeface="Calibri"/>
              <a:cs typeface="Calibri"/>
            </a:endParaRPr>
          </a:p>
          <a:p>
            <a:pPr marL="516890" marR="1322705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учета успеваемости</a:t>
            </a:r>
            <a:endParaRPr sz="1800" dirty="0">
              <a:latin typeface="Calibri"/>
              <a:cs typeface="Calibri"/>
            </a:endParaRPr>
          </a:p>
          <a:p>
            <a:pPr marL="516890" marR="704215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внеурочной деятельности</a:t>
            </a:r>
            <a:endParaRPr sz="1800" dirty="0">
              <a:latin typeface="Calibri"/>
              <a:cs typeface="Calibri"/>
            </a:endParaRPr>
          </a:p>
          <a:p>
            <a:pPr marL="516890" marR="570230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План</a:t>
            </a:r>
            <a:r>
              <a:rPr sz="1800" spc="-4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воспитательной работы</a:t>
            </a:r>
            <a:endParaRPr sz="1800" dirty="0">
              <a:latin typeface="Calibri"/>
              <a:cs typeface="Calibri"/>
            </a:endParaRPr>
          </a:p>
          <a:p>
            <a:pPr marL="516890" indent="-425450">
              <a:lnSpc>
                <a:spcPct val="100000"/>
              </a:lnSpc>
              <a:buAutoNum type="arabicPeriod"/>
              <a:tabLst>
                <a:tab pos="516890" algn="l"/>
              </a:tabLst>
            </a:pP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Характеристика</a:t>
            </a:r>
            <a:r>
              <a:rPr sz="1800" spc="-3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23C67"/>
                </a:solidFill>
                <a:latin typeface="Calibri"/>
                <a:cs typeface="Calibri"/>
              </a:rPr>
              <a:t>на</a:t>
            </a:r>
            <a:endParaRPr sz="1800" dirty="0">
              <a:latin typeface="Calibri"/>
              <a:cs typeface="Calibri"/>
            </a:endParaRPr>
          </a:p>
          <a:p>
            <a:pPr marL="516890">
              <a:lnSpc>
                <a:spcPct val="100000"/>
              </a:lnSpc>
            </a:pP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обучающегося</a:t>
            </a:r>
            <a:r>
              <a:rPr sz="1800" spc="-4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23C67"/>
                </a:solidFill>
                <a:latin typeface="Calibri"/>
                <a:cs typeface="Calibri"/>
              </a:rPr>
              <a:t>по</a:t>
            </a:r>
            <a:r>
              <a:rPr sz="1800" spc="-7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23C67"/>
                </a:solidFill>
                <a:latin typeface="Calibri"/>
                <a:cs typeface="Calibri"/>
              </a:rPr>
              <a:t>запросу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01428" y="0"/>
            <a:ext cx="3256915" cy="10692765"/>
            <a:chOff x="9901428" y="0"/>
            <a:chExt cx="3256915" cy="1069276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57820" y="2773682"/>
              <a:ext cx="3165339" cy="53690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1428" y="0"/>
              <a:ext cx="3256787" cy="1069238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963911" y="2817621"/>
            <a:ext cx="3077210" cy="52819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596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12850" marR="346710" indent="-856615">
              <a:lnSpc>
                <a:spcPct val="100000"/>
              </a:lnSpc>
              <a:spcBef>
                <a:spcPts val="5"/>
              </a:spcBef>
            </a:pPr>
            <a:r>
              <a:rPr sz="2800" b="1" spc="-25" dirty="0">
                <a:solidFill>
                  <a:srgbClr val="423C67"/>
                </a:solidFill>
                <a:latin typeface="Calibri"/>
                <a:cs typeface="Calibri"/>
              </a:rPr>
              <a:t>Преподаватель СПО</a:t>
            </a:r>
            <a:endParaRPr sz="2800" dirty="0">
              <a:latin typeface="Calibri"/>
              <a:cs typeface="Calibri"/>
            </a:endParaRPr>
          </a:p>
          <a:p>
            <a:pPr marL="517525" marR="440055" indent="-425450">
              <a:lnSpc>
                <a:spcPct val="100000"/>
              </a:lnSpc>
              <a:spcBef>
                <a:spcPts val="2220"/>
              </a:spcBef>
              <a:buAutoNum type="arabicPeriod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Рабочая</a:t>
            </a:r>
            <a:r>
              <a:rPr sz="1800" spc="-8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программа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дисциплины,</a:t>
            </a:r>
            <a:r>
              <a:rPr sz="18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модуля,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курса,</a:t>
            </a:r>
            <a:r>
              <a:rPr sz="18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практики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indent="-424815">
              <a:lnSpc>
                <a:spcPct val="100000"/>
              </a:lnSpc>
              <a:buAutoNum type="arabicPeriod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Журнал</a:t>
            </a:r>
            <a:r>
              <a:rPr sz="18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Calibri"/>
                <a:cs typeface="Calibri"/>
              </a:rPr>
              <a:t>учета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успеваемости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indent="-424815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Журнал</a:t>
            </a:r>
            <a:r>
              <a:rPr sz="18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практики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592455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Экзаменационная/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зачетная</a:t>
            </a:r>
            <a:r>
              <a:rPr sz="1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ведомости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369570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План</a:t>
            </a:r>
            <a:r>
              <a:rPr sz="1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воспитательной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работы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(для</a:t>
            </a:r>
            <a:r>
              <a:rPr sz="1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куратора)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 marR="736600" indent="-425450">
              <a:lnSpc>
                <a:spcPct val="100000"/>
              </a:lnSpc>
              <a:buAutoNum type="arabicPeriod" startAt="3"/>
              <a:tabLst>
                <a:tab pos="517525" algn="l"/>
              </a:tabLst>
            </a:pP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Характеристика</a:t>
            </a:r>
            <a:r>
              <a:rPr sz="1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обучающегося</a:t>
            </a:r>
            <a:r>
              <a:rPr sz="1800" spc="-25" dirty="0">
                <a:solidFill>
                  <a:schemeClr val="tx1"/>
                </a:solidFill>
                <a:latin typeface="Calibri"/>
                <a:cs typeface="Calibri"/>
              </a:rPr>
              <a:t> по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17525">
              <a:lnSpc>
                <a:spcPct val="100000"/>
              </a:lnSpc>
            </a:pP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запросу</a:t>
            </a:r>
            <a:r>
              <a:rPr sz="18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1"/>
                </a:solidFill>
                <a:latin typeface="Calibri"/>
                <a:cs typeface="Calibri"/>
              </a:rPr>
              <a:t>(для</a:t>
            </a:r>
            <a:r>
              <a:rPr sz="18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1"/>
                </a:solidFill>
                <a:latin typeface="Calibri"/>
                <a:cs typeface="Calibri"/>
              </a:rPr>
              <a:t>куратора)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061" y="8918219"/>
            <a:ext cx="12238990" cy="914400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239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85"/>
              </a:spcBef>
            </a:pP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ПРИ</a:t>
            </a:r>
            <a:r>
              <a:rPr sz="2600" b="1" spc="-3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РЕАЛИЗАЦИИ</a:t>
            </a:r>
            <a:r>
              <a:rPr sz="26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23C67"/>
                </a:solidFill>
                <a:latin typeface="Calibri"/>
                <a:cs typeface="Calibri"/>
              </a:rPr>
              <a:t>ОСНОВНОЙ</a:t>
            </a:r>
            <a:r>
              <a:rPr sz="2600" b="1" spc="-50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spc="-35" dirty="0">
                <a:solidFill>
                  <a:srgbClr val="423C67"/>
                </a:solidFill>
                <a:latin typeface="Calibri"/>
                <a:cs typeface="Calibri"/>
              </a:rPr>
              <a:t>ОБРАЗОВАТЕЛЬНОЙ</a:t>
            </a:r>
            <a:r>
              <a:rPr sz="2600" b="1" spc="-55" dirty="0">
                <a:solidFill>
                  <a:srgbClr val="423C67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23C67"/>
                </a:solidFill>
                <a:latin typeface="Calibri"/>
                <a:cs typeface="Calibri"/>
              </a:rPr>
              <a:t>ПРОГРАММЫ</a:t>
            </a:r>
            <a:endParaRPr sz="2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88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194487"/>
            <a:ext cx="12073881" cy="8982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Документы воспитателя при реализации ООП</a:t>
            </a: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endParaRPr lang="ru-RU" sz="4054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бъект 2"/>
          <p:cNvSpPr>
            <a:spLocks noGrp="1"/>
          </p:cNvSpPr>
          <p:nvPr>
            <p:ph sz="half" idx="1"/>
          </p:nvPr>
        </p:nvSpPr>
        <p:spPr>
          <a:xfrm>
            <a:off x="1433557" y="5697249"/>
            <a:ext cx="3805066" cy="2011652"/>
          </a:xfrm>
          <a:solidFill>
            <a:srgbClr val="F3DD9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журнала посещаемости утверждается локальным актом ОО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12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4714" y="2226532"/>
            <a:ext cx="3042851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34616" y="3410291"/>
            <a:ext cx="3002949" cy="15719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 посещаемости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43250" y="2827575"/>
            <a:ext cx="0" cy="54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600450" y="2787928"/>
            <a:ext cx="0" cy="556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968410" y="3429022"/>
            <a:ext cx="2470141" cy="15719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Календарно-тематический план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85553" y="2207869"/>
            <a:ext cx="3104301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910200" y="2827575"/>
            <a:ext cx="0" cy="59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467850" y="2884860"/>
            <a:ext cx="0" cy="53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Стрелка вниз 2057"/>
          <p:cNvSpPr/>
          <p:nvPr/>
        </p:nvSpPr>
        <p:spPr>
          <a:xfrm>
            <a:off x="3067401" y="5074885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srgbClr val="FFFFFF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8954742" y="5026794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srgbClr val="FFFFFF"/>
              </a:solidFill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sz="half" idx="1"/>
          </p:nvPr>
        </p:nvSpPr>
        <p:spPr>
          <a:xfrm>
            <a:off x="7300946" y="5731855"/>
            <a:ext cx="3805066" cy="2011652"/>
          </a:xfrm>
          <a:solidFill>
            <a:srgbClr val="F3DD9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Планировщик образовательной деятельности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https://cons.irzar.ru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2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652384" cy="10503535"/>
            <a:chOff x="0" y="0"/>
            <a:chExt cx="7652384" cy="10503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1661159"/>
              <a:ext cx="6432804" cy="88422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891" y="1856447"/>
              <a:ext cx="5845302" cy="82533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08733"/>
            <a:ext cx="12363450" cy="105881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3166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100"/>
              </a:spcBef>
            </a:pPr>
            <a:r>
              <a:rPr b="1" spc="-7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spc="-7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4000" b="1" spc="-75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22944" y="2814319"/>
            <a:ext cx="6250306" cy="5863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40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 в обязанности воспитателя ведение и заполнение: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lnSpc>
                <a:spcPct val="100000"/>
              </a:lnSpc>
              <a:spcBef>
                <a:spcPts val="3490"/>
              </a:spcBef>
              <a:buFont typeface="Wingdings"/>
              <a:buChar char=""/>
              <a:tabLst>
                <a:tab pos="469265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ru-RU" sz="33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утреннего</a:t>
            </a:r>
            <a:r>
              <a:rPr lang="ru-RU" sz="3300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ru-RU" sz="330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кварцевания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ru-RU" sz="330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проветривания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ru-RU" sz="330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lang="ru-RU" sz="3300"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игрушек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ru-RU" sz="33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300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рециркулятора</a:t>
            </a:r>
            <a:r>
              <a:rPr lang="ru-RU" sz="33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(бактерицидной</a:t>
            </a:r>
            <a:r>
              <a:rPr lang="ru-RU" sz="3300" spc="-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лампы)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ru-RU" sz="3300" spc="-11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термометрии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2" y="194487"/>
            <a:ext cx="11677574" cy="89823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учителя при реализации ООП</a:t>
            </a: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endParaRPr lang="ru-RU" sz="4054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бъект 2"/>
          <p:cNvSpPr>
            <a:spLocks noGrp="1"/>
          </p:cNvSpPr>
          <p:nvPr>
            <p:ph sz="half" idx="1"/>
          </p:nvPr>
        </p:nvSpPr>
        <p:spPr>
          <a:xfrm>
            <a:off x="938384" y="5683537"/>
            <a:ext cx="2470138" cy="4715724"/>
          </a:xfrm>
          <a:solidFill>
            <a:srgbClr val="F3DD9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использовать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работе федеральные рабочие программы</a:t>
            </a:r>
          </a:p>
          <a:p>
            <a:pPr marL="0" indent="0" algn="ctr">
              <a:buNone/>
            </a:pP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составления рабочих программ использовать </a:t>
            </a: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83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edsoo.ru</a:t>
            </a:r>
            <a:endParaRPr lang="ru-RU" sz="2183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5570" indent="-445570" algn="ctr">
              <a:buFont typeface="Wingdings" pitchFamily="2" charset="2"/>
              <a:buChar char="q"/>
            </a:pPr>
            <a:endParaRPr lang="ru-RU" sz="2183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14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7639" y="5795817"/>
            <a:ext cx="5052561" cy="2731517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 rtl="0"/>
            <a:r>
              <a:rPr lang="ru-RU" sz="3430" b="1" kern="1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Утвердить Положение об электронном журнале </a:t>
            </a:r>
            <a:endParaRPr lang="ru-RU" sz="3430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rtl="0"/>
            <a:r>
              <a:rPr lang="ru-RU" sz="3430" b="1" kern="1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(внесите изменения</a:t>
            </a:r>
          </a:p>
          <a:p>
            <a:pPr algn="ctr" rtl="0"/>
            <a:r>
              <a:rPr lang="ru-RU" sz="3430" b="1" kern="1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действующее)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6199" y="2266179"/>
            <a:ext cx="2319211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101" y="3429023"/>
            <a:ext cx="2342301" cy="15719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программа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29670" y="2864587"/>
            <a:ext cx="0" cy="54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73451" y="2864587"/>
            <a:ext cx="0" cy="556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633080" y="3469670"/>
            <a:ext cx="2470141" cy="15719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учета успеваемости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3080" y="2303193"/>
            <a:ext cx="2342301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0196" y="3486307"/>
            <a:ext cx="2560004" cy="15146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34758" y="3486307"/>
            <a:ext cx="2582420" cy="1514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183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воспитательной работы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941736" y="3486309"/>
            <a:ext cx="2342301" cy="15146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71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на обучающегося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0195" y="2310764"/>
            <a:ext cx="2310629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21946" y="2310765"/>
            <a:ext cx="2319211" cy="8509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183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58369" y="2894316"/>
            <a:ext cx="0" cy="59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980430" y="2894316"/>
            <a:ext cx="0" cy="53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11941736" y="2320979"/>
            <a:ext cx="2342301" cy="8509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226013" y="2872160"/>
            <a:ext cx="0" cy="62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779861" y="2894316"/>
            <a:ext cx="0" cy="62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016295" y="3183021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482108" y="3183020"/>
            <a:ext cx="0" cy="31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855045" y="3186807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3289086" y="3190594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9583875" y="5795818"/>
            <a:ext cx="4266607" cy="1477328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 rtl="0"/>
            <a:r>
              <a:rPr lang="ru-RU" b="1" kern="1200" dirty="0">
                <a:solidFill>
                  <a:srgbClr val="D1282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Использовать в работе федеральную рабочую программу воспитания и федеральный календарный план воспитательной работы с учетом региональных особенностей</a:t>
            </a:r>
          </a:p>
        </p:txBody>
      </p:sp>
      <p:sp>
        <p:nvSpPr>
          <p:cNvPr id="2058" name="Стрелка вниз 2057"/>
          <p:cNvSpPr/>
          <p:nvPr/>
        </p:nvSpPr>
        <p:spPr>
          <a:xfrm>
            <a:off x="1753432" y="5110946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5975381" y="5110946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11671656" y="5148342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60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2" y="194487"/>
            <a:ext cx="12937488" cy="8982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Документы преподавателя при реализации ООП</a:t>
            </a: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endParaRPr lang="ru-RU" sz="4054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бъект 2"/>
          <p:cNvSpPr>
            <a:spLocks noGrp="1"/>
          </p:cNvSpPr>
          <p:nvPr>
            <p:ph sz="half" idx="1"/>
          </p:nvPr>
        </p:nvSpPr>
        <p:spPr>
          <a:xfrm>
            <a:off x="476250" y="6460151"/>
            <a:ext cx="3733800" cy="3798352"/>
          </a:xfrm>
          <a:solidFill>
            <a:srgbClr val="F3DD9F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примерные основные образовательные программы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5570" indent="-445570" algn="ctr">
              <a:buFont typeface="Wingdings" pitchFamily="2" charset="2"/>
              <a:buChar char="q"/>
            </a:pPr>
            <a:endParaRPr lang="ru-RU" sz="2183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15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28263" y="6472851"/>
            <a:ext cx="8526774" cy="3416320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 rtl="0"/>
            <a:r>
              <a:rPr lang="ru-RU" sz="3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</a:t>
            </a:r>
            <a:r>
              <a:rPr lang="ru-RU" sz="3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твердить </a:t>
            </a:r>
            <a:r>
              <a:rPr lang="ru-RU" sz="3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Положение об электронном журнале </a:t>
            </a:r>
          </a:p>
          <a:p>
            <a:pPr algn="ctr" rtl="0"/>
            <a:r>
              <a:rPr lang="ru-RU" sz="3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(внесите изменения</a:t>
            </a:r>
          </a:p>
          <a:p>
            <a:pPr algn="ctr" rtl="0"/>
            <a:r>
              <a:rPr lang="ru-RU" sz="36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действующее</a:t>
            </a:r>
            <a:r>
              <a:rPr lang="ru-RU" sz="3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algn="ctr" rtl="0"/>
            <a:r>
              <a:rPr lang="ru-RU" sz="36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Исключить дублирование на бумажном носителе!</a:t>
            </a:r>
            <a:endParaRPr lang="ru-RU" sz="36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6199" y="2266179"/>
            <a:ext cx="2661851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794" y="3463238"/>
            <a:ext cx="3683279" cy="2095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</a:t>
            </a:r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дисциплины, модуля, курса, практики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00250" y="2864587"/>
            <a:ext cx="0" cy="54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9850" y="2827575"/>
            <a:ext cx="0" cy="556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755872" y="3500826"/>
            <a:ext cx="2470141" cy="15719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учета успеваемости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3712" y="2255325"/>
            <a:ext cx="2526738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28993" y="3516036"/>
            <a:ext cx="2560004" cy="16274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Журнал</a:t>
            </a:r>
          </a:p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265340" y="3628955"/>
            <a:ext cx="2622109" cy="15146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183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Экзаменационная/зачетная ведомости</a:t>
            </a:r>
            <a:endParaRPr lang="ru-RU" sz="2183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53681" y="2266179"/>
            <a:ext cx="2435316" cy="5613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495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2495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054438" y="2265972"/>
            <a:ext cx="3137812" cy="5507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183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endParaRPr lang="ru-RU" sz="2183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975381" y="2864587"/>
            <a:ext cx="0" cy="59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256991" y="2876936"/>
            <a:ext cx="0" cy="534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34450" y="2876936"/>
            <a:ext cx="0" cy="62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391650" y="2894316"/>
            <a:ext cx="0" cy="62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2365155" y="2984082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2744450" y="2987189"/>
            <a:ext cx="0" cy="31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Стрелка вниз 2057"/>
          <p:cNvSpPr/>
          <p:nvPr/>
        </p:nvSpPr>
        <p:spPr>
          <a:xfrm>
            <a:off x="1868386" y="5746727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srgbClr val="FFFFFF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5990942" y="5455336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378" y="5465606"/>
            <a:ext cx="554784" cy="554784"/>
          </a:xfrm>
          <a:prstGeom prst="rect">
            <a:avLst/>
          </a:prstGeom>
        </p:spPr>
      </p:pic>
      <p:sp>
        <p:nvSpPr>
          <p:cNvPr id="34" name="Стрелка вниз 33"/>
          <p:cNvSpPr/>
          <p:nvPr/>
        </p:nvSpPr>
        <p:spPr>
          <a:xfrm>
            <a:off x="9058745" y="5465606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6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2" y="194487"/>
            <a:ext cx="13013688" cy="89823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Документы преподавателя при реализации ООП</a:t>
            </a: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742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42" b="1" dirty="0">
                <a:latin typeface="Times New Roman" pitchFamily="18" charset="0"/>
                <a:cs typeface="Times New Roman" pitchFamily="18" charset="0"/>
              </a:rPr>
            </a:br>
            <a:endParaRPr lang="ru-RU" sz="4054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>
                <a:solidFill>
                  <a:srgbClr val="D1282E"/>
                </a:solidFill>
              </a:rPr>
              <a:pPr/>
              <a:t>16</a:t>
            </a:fld>
            <a:endParaRPr lang="ru-RU" dirty="0">
              <a:solidFill>
                <a:srgbClr val="D1282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3540" y="4288364"/>
            <a:ext cx="2582420" cy="1514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183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воспитательной </a:t>
            </a:r>
            <a:r>
              <a:rPr lang="ru-RU" sz="2183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183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41799" y="4315258"/>
            <a:ext cx="2342301" cy="15146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871" b="1" kern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Характеристика на </a:t>
            </a:r>
            <a:r>
              <a:rPr lang="ru-RU" sz="1871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обучающегося по запросу</a:t>
            </a:r>
            <a:endParaRPr lang="ru-RU" sz="1871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71650" y="2294605"/>
            <a:ext cx="3886200" cy="1224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44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</a:t>
            </a:r>
            <a:endParaRPr lang="ru-RU" sz="44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86650" y="2358978"/>
            <a:ext cx="3886200" cy="11829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44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</a:t>
            </a:r>
            <a:endParaRPr lang="ru-RU" sz="4400" b="1" kern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163050" y="3807449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772650" y="3773188"/>
            <a:ext cx="0" cy="31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219450" y="3746500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714750" y="3780761"/>
            <a:ext cx="0" cy="303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1712052" y="7674215"/>
            <a:ext cx="10117907" cy="1323439"/>
          </a:xfrm>
          <a:prstGeom prst="rect">
            <a:avLst/>
          </a:prstGeom>
          <a:solidFill>
            <a:srgbClr val="F3DD9F"/>
          </a:solidFill>
        </p:spPr>
        <p:txBody>
          <a:bodyPr wrap="square">
            <a:spAutoFit/>
          </a:bodyPr>
          <a:lstStyle/>
          <a:p>
            <a:pPr algn="ctr" rtl="0"/>
            <a:r>
              <a:rPr lang="ru-RU" sz="40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Использовать в работе </a:t>
            </a:r>
            <a:r>
              <a:rPr lang="ru-RU" sz="40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примерные рабочие программы воспитания УГПС</a:t>
            </a:r>
            <a:endParaRPr lang="ru-RU" sz="40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" name="Стрелка вниз 53"/>
          <p:cNvSpPr/>
          <p:nvPr/>
        </p:nvSpPr>
        <p:spPr>
          <a:xfrm>
            <a:off x="6522267" y="6492399"/>
            <a:ext cx="497475" cy="529680"/>
          </a:xfrm>
          <a:prstGeom prst="downArrow">
            <a:avLst/>
          </a:prstGeom>
          <a:solidFill>
            <a:srgbClr val="F3DD9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 dirty="0">
              <a:solidFill>
                <a:srgbClr val="FFFF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4163" y="2320979"/>
            <a:ext cx="440688" cy="206321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7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51" y="165100"/>
            <a:ext cx="11353800" cy="2133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от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Крым, поступающие в чат-бот </a:t>
            </a:r>
            <a:b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47650" y="3365500"/>
            <a:ext cx="13182600" cy="7086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января 2025 года поступило 68 обращений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46 % отнесено к теме «Бюрократическая нагрузка»</a:t>
            </a:r>
          </a:p>
          <a:p>
            <a:pPr marL="0" indent="0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ДОУ – 36%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ОО – 51%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СПО – 13%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1516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302" y="3801479"/>
            <a:ext cx="6846366" cy="56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Пр-</a:t>
            </a:r>
            <a:r>
              <a:rPr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685,</a:t>
            </a:r>
            <a:r>
              <a:rPr sz="2600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п.9</a:t>
            </a:r>
            <a:r>
              <a:rPr sz="2600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</a:t>
            </a:r>
            <a:endParaRPr sz="2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3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высшим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должностным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</a:t>
            </a:r>
            <a:r>
              <a:rPr sz="2600" spc="-1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sz="2600" spc="-10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114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4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sz="2600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28700">
              <a:lnSpc>
                <a:spcPct val="100000"/>
              </a:lnSpc>
            </a:pPr>
            <a:r>
              <a:rPr sz="2600" spc="-3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sz="2600" spc="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600" spc="-3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части,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касающейся</a:t>
            </a:r>
            <a:r>
              <a:rPr sz="2600" spc="-6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  <a:r>
              <a:rPr sz="2600" spc="-2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</a:t>
            </a:r>
            <a:r>
              <a:rPr sz="2600" spc="-9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</a:t>
            </a:r>
            <a:r>
              <a:rPr sz="2600" spc="-4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2410">
              <a:lnSpc>
                <a:spcPct val="100000"/>
              </a:lnSpc>
            </a:pP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высшие</a:t>
            </a:r>
            <a:r>
              <a:rPr sz="2600" spc="-6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r>
              <a:rPr sz="2600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исполнения: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600" b="1" spc="-1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600" b="1" spc="-9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sz="2600" b="1" spc="-8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2600" b="1" spc="-9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30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5176" y="2563189"/>
            <a:ext cx="6674484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2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sz="2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6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5176" y="2850007"/>
            <a:ext cx="100063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</a:t>
            </a:r>
            <a:r>
              <a:rPr sz="2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</a:t>
            </a:r>
            <a:r>
              <a:rPr sz="26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  <a:r>
              <a:rPr sz="2600" spc="-7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sz="2600" spc="-8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600" spc="-5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Президенте</a:t>
            </a:r>
            <a:r>
              <a:rPr sz="2600" spc="-7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5176" y="3116707"/>
            <a:ext cx="72758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600" spc="-4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образованию,</a:t>
            </a:r>
            <a:r>
              <a:rPr sz="2600" spc="-4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2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прошедшего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600" spc="-2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sz="2600" spc="-5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sz="2600" spc="-15" dirty="0">
                <a:solidFill>
                  <a:srgbClr val="010C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70" dirty="0">
                <a:solidFill>
                  <a:srgbClr val="010C21"/>
                </a:solidFill>
                <a:latin typeface="Microsoft Sans Serif"/>
                <a:cs typeface="Microsoft Sans Serif"/>
              </a:rPr>
              <a:t>г.</a:t>
            </a:r>
            <a:endParaRPr sz="26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3850" y="461327"/>
            <a:ext cx="1196339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4000" b="1" spc="-14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sz="4000" b="1" spc="-17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4000" b="1" spc="-3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sz="4000" b="1" spc="-7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4000" b="1" spc="-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</a:t>
            </a:r>
            <a:r>
              <a:rPr sz="4000" b="1" spc="-8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sz="4000"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9994" y="3669592"/>
            <a:ext cx="7246366" cy="61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165100"/>
            <a:ext cx="11658600" cy="1831784"/>
          </a:xfrm>
          <a:prstGeom prst="rect">
            <a:avLst/>
          </a:prstGeom>
        </p:spPr>
        <p:txBody>
          <a:bodyPr vert="horz" wrap="square" lIns="0" tIns="103251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</a:t>
            </a:r>
            <a:r>
              <a:rPr b="1" spc="-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</a:t>
            </a:r>
            <a:r>
              <a:rPr b="1" spc="-1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b="1" spc="-9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1" y="2603501"/>
            <a:ext cx="7086600" cy="5257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3015" y="8688529"/>
            <a:ext cx="9038843" cy="1147109"/>
          </a:xfrm>
          <a:prstGeom prst="rect">
            <a:avLst/>
          </a:prstGeom>
          <a:solidFill>
            <a:srgbClr val="4471C4">
              <a:alpha val="50195"/>
            </a:srgbClr>
          </a:solidFill>
        </p:spPr>
        <p:txBody>
          <a:bodyPr vert="horz" wrap="square" lIns="0" tIns="8255" rIns="0" bIns="0" rtlCol="0">
            <a:spAutoFit/>
          </a:bodyPr>
          <a:lstStyle/>
          <a:p>
            <a:pPr marL="1204595" marR="299085" indent="-898525">
              <a:lnSpc>
                <a:spcPct val="100000"/>
              </a:lnSpc>
              <a:spcBef>
                <a:spcPts val="65"/>
              </a:spcBef>
            </a:pP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</a:t>
            </a:r>
            <a:r>
              <a:rPr sz="3700"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</a:t>
            </a:r>
            <a:r>
              <a:rPr sz="37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7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37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</a:t>
            </a:r>
            <a:r>
              <a:rPr sz="37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7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24850" y="2985806"/>
            <a:ext cx="5219060" cy="4652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</a:t>
            </a:r>
            <a:r>
              <a:rPr sz="2400" b="1" spc="-1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3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Мишустина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-3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30.03.2023</a:t>
            </a:r>
            <a:r>
              <a:rPr sz="2400" b="1" spc="-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ММ-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П8-</a:t>
            </a:r>
            <a:r>
              <a:rPr sz="2400" b="1" spc="-2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4473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37185">
              <a:lnSpc>
                <a:spcPct val="100000"/>
              </a:lnSpc>
              <a:spcBef>
                <a:spcPts val="2880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sz="2400" b="1" spc="-5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Правительства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05.10.2023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sz="2400" b="1" spc="-10" dirty="0" smtClean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650887-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88925" algn="just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  <a:r>
              <a:rPr sz="2400" b="1" spc="-5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sz="2400" b="1" spc="-4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spc="-4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sz="2400" b="1" spc="-3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2036</a:t>
            </a:r>
            <a:r>
              <a:rPr sz="2400" b="1" spc="-4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1" y="241300"/>
            <a:ext cx="11887200" cy="1295400"/>
          </a:xfrm>
          <a:solidFill>
            <a:schemeClr val="bg1"/>
          </a:solidFill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федерального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41500"/>
            <a:ext cx="12420600" cy="8381999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Федеральный закон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РФ»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перечень документов, подготовка которых осуществляется педагогическими работниками при реализации основных общеобразовательных программ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единые ФОП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ДО, НОО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ООО,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СОО, ПОП СПО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конструктор рабочих программ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 чат-бот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0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223519"/>
            <a:ext cx="11582400" cy="1740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b="1" spc="-1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b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</a:t>
            </a:r>
            <a:r>
              <a:rPr b="1" spc="-4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spc="-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</a:t>
            </a:r>
            <a:r>
              <a:rPr b="1" spc="-3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93023" y="1746503"/>
            <a:ext cx="6387465" cy="8613775"/>
            <a:chOff x="8193023" y="1746503"/>
            <a:chExt cx="6387465" cy="8613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93023" y="1746503"/>
              <a:ext cx="6387083" cy="86136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8692" y="1904644"/>
              <a:ext cx="5871464" cy="80996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48640" y="2206743"/>
            <a:ext cx="6896100" cy="1704339"/>
            <a:chOff x="548640" y="2206743"/>
            <a:chExt cx="6896100" cy="170433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5" y="2206743"/>
              <a:ext cx="6751324" cy="1703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640" y="2365247"/>
              <a:ext cx="6896100" cy="14782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3125" y="2905377"/>
            <a:ext cx="6650990" cy="1343316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2330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835"/>
              </a:spcBef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sz="2400" b="1" spc="-6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наделены</a:t>
            </a:r>
            <a:r>
              <a:rPr sz="2400" b="1" spc="-5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</a:t>
            </a:r>
            <a:r>
              <a:rPr sz="2400" b="1" spc="-9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189230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</a:t>
            </a:r>
            <a:r>
              <a:rPr sz="2400" b="1" spc="-8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400" b="1" spc="-9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2400" b="1" spc="-6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</a:t>
            </a:r>
            <a:r>
              <a:rPr sz="2400" b="1" spc="-4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48640" y="7563603"/>
            <a:ext cx="6914515" cy="1704339"/>
            <a:chOff x="548640" y="7563603"/>
            <a:chExt cx="6914515" cy="170433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125" y="7563603"/>
              <a:ext cx="6751324" cy="17038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40" y="7722107"/>
              <a:ext cx="6914388" cy="147828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3712" y="7094028"/>
            <a:ext cx="6650990" cy="1713289"/>
          </a:xfrm>
          <a:prstGeom prst="rect">
            <a:avLst/>
          </a:prstGeom>
          <a:solidFill>
            <a:srgbClr val="F8CAAC"/>
          </a:solidFill>
          <a:ln w="12700">
            <a:solidFill>
              <a:srgbClr val="172C51"/>
            </a:solidFill>
          </a:ln>
        </p:spPr>
        <p:txBody>
          <a:bodyPr vert="horz" wrap="square" lIns="0" tIns="233679" rIns="0" bIns="0" rtlCol="0">
            <a:spAutoFit/>
          </a:bodyPr>
          <a:lstStyle/>
          <a:p>
            <a:pPr marL="90805" marR="170815">
              <a:lnSpc>
                <a:spcPct val="100000"/>
              </a:lnSpc>
              <a:spcBef>
                <a:spcPts val="1839"/>
              </a:spcBef>
            </a:pP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sz="2400" b="1" spc="-114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</a:t>
            </a:r>
            <a:r>
              <a:rPr sz="2400" b="1" spc="-10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</a:t>
            </a:r>
            <a:r>
              <a:rPr sz="2400" b="1" spc="-114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запросы,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</a:t>
            </a:r>
            <a:r>
              <a:rPr sz="2400" b="1" spc="-8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предусмотренных</a:t>
            </a:r>
            <a:r>
              <a:rPr sz="2400" b="1" spc="-10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  <a:r>
              <a:rPr sz="2400" b="1" spc="-1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8640" y="4942331"/>
            <a:ext cx="6845934" cy="1701164"/>
            <a:chOff x="548640" y="4942331"/>
            <a:chExt cx="6845934" cy="170116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125" y="4942331"/>
              <a:ext cx="6751324" cy="17007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" y="5279135"/>
              <a:ext cx="6262116" cy="111252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66038" y="4961889"/>
            <a:ext cx="6650990" cy="1603375"/>
          </a:xfrm>
          <a:prstGeom prst="rect">
            <a:avLst/>
          </a:prstGeom>
          <a:solidFill>
            <a:srgbClr val="CDCDEB"/>
          </a:solidFill>
          <a:ln w="12700">
            <a:solidFill>
              <a:srgbClr val="172C51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90805" marR="894715">
              <a:lnSpc>
                <a:spcPct val="100000"/>
              </a:lnSpc>
            </a:pP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sz="2400" b="1" spc="-6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запрашивать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пределами</a:t>
            </a:r>
            <a:r>
              <a:rPr sz="2400" b="1" spc="-7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ФОИВ</a:t>
            </a:r>
            <a:r>
              <a:rPr sz="2400" b="1" spc="-75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423C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483" y="280118"/>
            <a:ext cx="10500175" cy="1017598"/>
          </a:xfrm>
          <a:prstGeom prst="rect">
            <a:avLst/>
          </a:prstGeom>
        </p:spPr>
        <p:txBody>
          <a:bodyPr vert="horz" wrap="square" lIns="0" tIns="152348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ПОДЗАКОННЫЕ</a:t>
            </a:r>
            <a:r>
              <a:rPr b="1" spc="-2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35266" y="3433563"/>
            <a:ext cx="5104130" cy="7044055"/>
            <a:chOff x="1635266" y="3433563"/>
            <a:chExt cx="5104130" cy="7044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266" y="3433563"/>
              <a:ext cx="5103854" cy="7043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0032" y="3592779"/>
              <a:ext cx="4589018" cy="6528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2276729" y="4269358"/>
              <a:ext cx="728345" cy="550545"/>
            </a:xfrm>
            <a:custGeom>
              <a:avLst/>
              <a:gdLst/>
              <a:ahLst/>
              <a:cxnLst/>
              <a:rect l="l" t="t" r="r" b="b"/>
              <a:pathLst>
                <a:path w="728344" h="550545">
                  <a:moveTo>
                    <a:pt x="117475" y="0"/>
                  </a:moveTo>
                  <a:lnTo>
                    <a:pt x="0" y="141986"/>
                  </a:lnTo>
                  <a:lnTo>
                    <a:pt x="493268" y="550037"/>
                  </a:lnTo>
                  <a:lnTo>
                    <a:pt x="728218" y="266064"/>
                  </a:lnTo>
                  <a:lnTo>
                    <a:pt x="604138" y="163322"/>
                  </a:lnTo>
                  <a:lnTo>
                    <a:pt x="486663" y="305308"/>
                  </a:lnTo>
                  <a:lnTo>
                    <a:pt x="117475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35046" y="3586673"/>
            <a:ext cx="5232765" cy="6713027"/>
            <a:chOff x="8494760" y="3433563"/>
            <a:chExt cx="5215255" cy="70440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760" y="3433563"/>
              <a:ext cx="5215150" cy="7043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6000" y="3592779"/>
              <a:ext cx="4703317" cy="6528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0" name="object 10"/>
          <p:cNvSpPr txBox="1"/>
          <p:nvPr/>
        </p:nvSpPr>
        <p:spPr>
          <a:xfrm>
            <a:off x="1314450" y="2348864"/>
            <a:ext cx="5170297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sz="26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26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6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</a:t>
            </a:r>
            <a:r>
              <a:rPr sz="2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6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3422" y="2047855"/>
            <a:ext cx="6145784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0" marR="1130300" indent="-1905" algn="ctr">
              <a:lnSpc>
                <a:spcPct val="100000"/>
              </a:lnSpc>
              <a:spcBef>
                <a:spcPts val="100"/>
              </a:spcBef>
            </a:pPr>
            <a:r>
              <a:rPr sz="26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sz="2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6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</a:t>
            </a:r>
            <a:r>
              <a:rPr sz="2600" b="1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600" b="1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дошкольному</a:t>
            </a:r>
            <a:r>
              <a:rPr sz="2600" b="1" i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5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6530"/>
            <a:ext cx="13314299" cy="6437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</a:t>
            </a:r>
            <a:r>
              <a:rPr sz="4100" b="1" spc="-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spc="-3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4100" b="1" spc="-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4100" b="1" spc="-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2025/2026</a:t>
            </a:r>
            <a:r>
              <a:rPr sz="4100" b="1" spc="-6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sz="4100" b="1" spc="-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100" b="1" spc="-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41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0" y="1733414"/>
            <a:ext cx="4964430" cy="28818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1949" y="2297497"/>
            <a:ext cx="4455032" cy="1371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285"/>
              </a:lnSpc>
              <a:spcBef>
                <a:spcPts val="95"/>
              </a:spcBef>
            </a:pPr>
            <a:r>
              <a:rPr sz="4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285"/>
              </a:lnSpc>
            </a:pPr>
            <a:r>
              <a:rPr sz="4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050" y="1733414"/>
            <a:ext cx="4802126" cy="28818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43914" y="2297497"/>
            <a:ext cx="3668395" cy="203324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 indent="281940">
              <a:lnSpc>
                <a:spcPts val="5050"/>
              </a:lnSpc>
              <a:spcBef>
                <a:spcPts val="655"/>
              </a:spcBef>
            </a:pPr>
            <a:r>
              <a:rPr sz="40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40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9770">
              <a:lnSpc>
                <a:spcPts val="4980"/>
              </a:lnSpc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sz="4000" spc="-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182" y="5266882"/>
            <a:ext cx="4800600" cy="28818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84288" y="5812118"/>
            <a:ext cx="4110354" cy="1390765"/>
          </a:xfrm>
          <a:prstGeom prst="rect">
            <a:avLst/>
          </a:prstGeom>
          <a:noFill/>
        </p:spPr>
        <p:txBody>
          <a:bodyPr vert="horz" wrap="square" lIns="0" tIns="81915" rIns="0" bIns="0" rtlCol="0">
            <a:spAutoFit/>
          </a:bodyPr>
          <a:lstStyle/>
          <a:p>
            <a:pPr marL="1393190" marR="5080" indent="-1381125">
              <a:lnSpc>
                <a:spcPts val="5060"/>
              </a:lnSpc>
              <a:spcBef>
                <a:spcPts val="645"/>
              </a:spcBef>
            </a:pP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sz="44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4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lang="ru-RU" sz="4400"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050" y="5266882"/>
            <a:ext cx="4802126" cy="288188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96913" y="5646958"/>
            <a:ext cx="3962399" cy="2121735"/>
          </a:xfrm>
          <a:prstGeom prst="rect">
            <a:avLst/>
          </a:prstGeom>
          <a:noFill/>
        </p:spPr>
        <p:txBody>
          <a:bodyPr vert="horz" wrap="square" lIns="0" tIns="81915" rIns="0" bIns="0" rtlCol="0">
            <a:spAutoFit/>
          </a:bodyPr>
          <a:lstStyle/>
          <a:p>
            <a:pPr marL="12700" marR="5080" indent="445134" algn="ctr">
              <a:lnSpc>
                <a:spcPts val="5060"/>
              </a:lnSpc>
              <a:spcBef>
                <a:spcPts val="645"/>
              </a:spcBef>
            </a:pPr>
            <a:r>
              <a:rPr sz="44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sz="4400" b="1" spc="1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spc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445134" algn="ctr">
              <a:lnSpc>
                <a:spcPts val="5060"/>
              </a:lnSpc>
              <a:spcBef>
                <a:spcPts val="645"/>
              </a:spcBef>
            </a:pPr>
            <a:r>
              <a:rPr lang="ru-RU" sz="4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4400" b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44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профвизиты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" y="241300"/>
            <a:ext cx="12115800" cy="8772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регионального уровня</a:t>
            </a:r>
            <a:endParaRPr b="1" spc="-1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7650" y="1384301"/>
            <a:ext cx="14249400" cy="8915400"/>
          </a:xfrm>
        </p:spPr>
        <p:txBody>
          <a:bodyPr>
            <a:normAutofit fontScale="92500" lnSpcReduction="10000"/>
          </a:bodyPr>
          <a:lstStyle/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региональный  координатор и ответственные за организацию работы по снижению бюрократической нагрузки на педагогических работников Республики Крым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межведомственная рабочая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по снижению бюрократической нагрузки на педагогических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образовательных организаций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 на 2025-2026 учебный год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Министерства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«Снижение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нагрузки»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«горячей линии» по вопросам снижения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</a:t>
            </a:r>
          </a:p>
          <a:p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по вопросам выполнения норм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регулирующих объем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документационной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педагогов</a:t>
            </a:r>
            <a:endParaRPr lang="ru-RU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бюрократической нагрузки на педагогических работников образовательных организаций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учебном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ГИС в сфере образования Республики 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административный регламент по аттестации педагогических работников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запланировано проведение оценочных процедур регионального уровня в 2025-2026 уч. году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контрольные (надзорные) мероприятия без взаимодействия с контролируемым лицом (мониторинг безопасности)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реагирование на вопросы, поступающие в чат-бот «Помощник </a:t>
            </a:r>
            <a:r>
              <a:rPr lang="ru-RU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проведение опросов педагогических работников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1" y="88900"/>
            <a:ext cx="12877800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муниципального уровня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5251" y="1384300"/>
            <a:ext cx="14706599" cy="90678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лицо,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ответственное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работы по снижению документационной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нагрузки, 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группу,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горячую линию»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снижения бюрократической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установлении персональной ответственности руководителей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подготовку документации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снижении бюрократической нагрузки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педагогических работников на совещаниях перед началом нового учебного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внесение изменений руководителями муниципальных общеобразовательных организаций в должностные инструкции 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планировать проведение оценочных процедур муниципального уровня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постоянный контроль исполнения норм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снижения бюрократической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муниципальных общеобразовательных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возможность стимулирования руководителей муниципальных общеобразовательных организаций, обеспечивающих соблюдение законодательства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52016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1145</TotalTime>
  <Words>1103</Words>
  <Application>Microsoft Office PowerPoint</Application>
  <PresentationFormat>Произвольный</PresentationFormat>
  <Paragraphs>187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Candara</vt:lpstr>
      <vt:lpstr>Microsoft Sans Serif</vt:lpstr>
      <vt:lpstr>Times New Roman</vt:lpstr>
      <vt:lpstr>Trebuchet MS</vt:lpstr>
      <vt:lpstr>Wingdings</vt:lpstr>
      <vt:lpstr>Wingdings 3</vt:lpstr>
      <vt:lpstr>Грань</vt:lpstr>
      <vt:lpstr>1_Грань</vt:lpstr>
      <vt:lpstr>  </vt:lpstr>
      <vt:lpstr>ПОРУЧЕНИЕ ПРЕЗИДЕНТА РОССИЙСКОЙ ФЕДЕРАЦИИ ПО СНИЖЕНИЮ БЮРОКРАТИЧЕСКОЙ НАГРУЗКИ</vt:lpstr>
      <vt:lpstr>ПРИОРИТЕТ ПРАВИТЕЛЬСТВА РОССИЙСКОЙ ФЕДЕРАЦИИ</vt:lpstr>
      <vt:lpstr>Мероприятия федерального уровня</vt:lpstr>
      <vt:lpstr>НОВЫЕ НОРМЫ 273-ФЗ вступили в силу с 1 марта 2025 г.</vt:lpstr>
      <vt:lpstr>ПОДЗАКОННЫЕ АКТЫ</vt:lpstr>
      <vt:lpstr>Приведение в соответствие всех НПА</vt:lpstr>
      <vt:lpstr>Мероприятия регионального уровня</vt:lpstr>
      <vt:lpstr>Мероприятия муниципального уровня</vt:lpstr>
      <vt:lpstr>МЕРОПРИЯТИЯ НА УРОВНЕ ОО</vt:lpstr>
      <vt:lpstr>ПЕРЕЧНИ ДОКУМЕНТОВ ПЕДАГОГИЧЕСКИХ РАБОТНИКОВ</vt:lpstr>
      <vt:lpstr>Документы воспитателя при реализации ООП              </vt:lpstr>
      <vt:lpstr> ВЗАИМОДЕЙСТВИЕ С РОСПОТРЕБНАДЗОРОМ</vt:lpstr>
      <vt:lpstr>Документы учителя при реализации ООП             </vt:lpstr>
      <vt:lpstr>Документы преподавателя при реализации ООП             </vt:lpstr>
      <vt:lpstr>Документы преподавателя при реализации ООП             </vt:lpstr>
      <vt:lpstr>Вопросы от педагогических работников Республики Крым, поступающие в чат-бот  «Помощник Рособрнадзора»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Host_user</cp:lastModifiedBy>
  <cp:revision>58</cp:revision>
  <cp:lastPrinted>2025-08-20T06:25:10Z</cp:lastPrinted>
  <dcterms:created xsi:type="dcterms:W3CDTF">2025-08-13T08:06:27Z</dcterms:created>
  <dcterms:modified xsi:type="dcterms:W3CDTF">2025-08-21T11:02:06Z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2025-08-13T00:00:00Z</vt:filetime>
  </property>
  <property fmtid="{D5CDD505-2E9C-101B-9397-08002B2CF9AE}" pid="5" name="Producer">
    <vt:lpwstr>Microsoft® PowerPoint® 2010</vt:lpwstr>
  </property>
</Properties>
</file>