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sldIdLst>
    <p:sldId id="257" r:id="rId3"/>
    <p:sldId id="328" r:id="rId4"/>
    <p:sldId id="329" r:id="rId5"/>
    <p:sldId id="330" r:id="rId6"/>
    <p:sldId id="312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1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8526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72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249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9886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333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04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64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252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781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743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8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921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930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82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13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9423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08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657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73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79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44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97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3988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15.09.2023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3019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&#1092;&#1094;&#1086;&#1084;&#1086;&#1092;&#1074;.&#1088;&#1092;/activities/org_metod/page52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rimuntur" TargetMode="External"/><Relationship Id="rId7" Type="http://schemas.openxmlformats.org/officeDocument/2006/relationships/image" Target="../media/image8.jpeg"/><Relationship Id="rId2" Type="http://schemas.openxmlformats.org/officeDocument/2006/relationships/hyperlink" Target="http://crimuntur.ru/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garantf1://12025268.197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p.edu.ru/upload/file_api/c5/7c/c57c1c89-31e7-4f46-811c-e45c28a3c501.pdf" TargetMode="External"/><Relationship Id="rId7" Type="http://schemas.openxmlformats.org/officeDocument/2006/relationships/hyperlink" Target="http://vcht.center/wp-content/uploads/2019/12/TSelevaya-model-razvitiya-reg-sistem-DOD.pdf" TargetMode="External"/><Relationship Id="rId2" Type="http://schemas.openxmlformats.org/officeDocument/2006/relationships/hyperlink" Target="http://static.kremlin.ru/media/acts/files/0001201805070038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1.metodlaboratoria-vcht.ru/load/0-0-0-245-20" TargetMode="External"/><Relationship Id="rId5" Type="http://schemas.openxmlformats.org/officeDocument/2006/relationships/hyperlink" Target="http://static.government.ru/media/files/f5Z8H9tgUK5Y9qtJ0tEFnyHlBitwN4gB.pdf" TargetMode="External"/><Relationship Id="rId4" Type="http://schemas.openxmlformats.org/officeDocument/2006/relationships/hyperlink" Target="http://www.1.metodlaboratoria-vcht.ru/load/0-0-0-308-2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50471" y="3412471"/>
            <a:ext cx="3243058" cy="32481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899592" y="404664"/>
            <a:ext cx="734481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59A9F2">
                    <a:lumMod val="50000"/>
                  </a:srgbClr>
                </a:solidFill>
              </a:rPr>
              <a:t> </a:t>
            </a:r>
            <a:r>
              <a:rPr lang="ru-RU" sz="1400" b="1" dirty="0">
                <a:solidFill>
                  <a:srgbClr val="59A9F2">
                    <a:lumMod val="50000"/>
                  </a:srgbClr>
                </a:solidFill>
                <a:latin typeface="Arial"/>
              </a:rPr>
              <a:t>РЕСПУБЛИКА КРЫМ</a:t>
            </a:r>
            <a:br>
              <a:rPr lang="ru-RU" sz="1400" b="1" dirty="0">
                <a:solidFill>
                  <a:srgbClr val="59A9F2">
                    <a:lumMod val="50000"/>
                  </a:srgbClr>
                </a:solidFill>
                <a:latin typeface="Arial"/>
              </a:rPr>
            </a:br>
            <a:r>
              <a:rPr lang="ru-RU" sz="1400" b="1" dirty="0">
                <a:solidFill>
                  <a:srgbClr val="59A9F2">
                    <a:lumMod val="50000"/>
                  </a:srgbClr>
                </a:solidFill>
                <a:latin typeface="Arial"/>
              </a:rPr>
              <a:t>МИНИСТЕРСТВО ОБРАЗОВАНИЯ, НАУКИ И МОЛОДЕЖИ</a:t>
            </a:r>
          </a:p>
          <a:p>
            <a:pPr algn="ctr"/>
            <a:endParaRPr lang="ru-RU" sz="1400" b="1" dirty="0">
              <a:solidFill>
                <a:srgbClr val="59A9F2">
                  <a:lumMod val="50000"/>
                </a:srgbClr>
              </a:solidFill>
              <a:latin typeface="Arial"/>
            </a:endParaRPr>
          </a:p>
          <a:p>
            <a:pPr algn="ctr"/>
            <a:r>
              <a:rPr lang="ru-RU" sz="2000" b="1" dirty="0">
                <a:solidFill>
                  <a:srgbClr val="59A9F2">
                    <a:lumMod val="50000"/>
                  </a:srgbClr>
                </a:solidFill>
                <a:latin typeface="Arial"/>
                <a:cs typeface="Times New Roman" pitchFamily="18" charset="0"/>
              </a:rPr>
              <a:t>Государственное бюджетное образовательное учреждение дополнительного образования </a:t>
            </a:r>
          </a:p>
          <a:p>
            <a:pPr algn="ctr"/>
            <a:r>
              <a:rPr lang="ru-RU" sz="2000" b="1" dirty="0">
                <a:solidFill>
                  <a:srgbClr val="59A9F2">
                    <a:lumMod val="50000"/>
                  </a:srgbClr>
                </a:solidFill>
                <a:latin typeface="Arial"/>
                <a:cs typeface="Times New Roman" pitchFamily="18" charset="0"/>
              </a:rPr>
              <a:t>Республики Крым </a:t>
            </a:r>
          </a:p>
          <a:p>
            <a:pPr algn="ctr"/>
            <a:r>
              <a:rPr lang="ru-RU" sz="3200" b="1" dirty="0">
                <a:solidFill>
                  <a:srgbClr val="59A9F2">
                    <a:lumMod val="50000"/>
                  </a:srgbClr>
                </a:solidFill>
                <a:latin typeface="Arial"/>
                <a:cs typeface="Times New Roman" pitchFamily="18" charset="0"/>
              </a:rPr>
              <a:t>«Центр детско-юношеского туризма и краеведения»</a:t>
            </a:r>
          </a:p>
          <a:p>
            <a:pPr algn="ctr"/>
            <a:endParaRPr lang="ru-RU" sz="4000" b="1" i="1" dirty="0">
              <a:solidFill>
                <a:srgbClr val="FF0000"/>
              </a:solidFill>
              <a:cs typeface="Times New Roman" pitchFamily="18" charset="0"/>
            </a:endParaRPr>
          </a:p>
          <a:p>
            <a:pPr algn="ctr"/>
            <a:endParaRPr lang="ru-RU" sz="4000" b="1" i="1" dirty="0">
              <a:solidFill>
                <a:srgbClr val="FF0000"/>
              </a:solidFill>
              <a:cs typeface="Times New Roman" pitchFamily="18" charset="0"/>
            </a:endParaRPr>
          </a:p>
          <a:p>
            <a:pPr algn="ctr"/>
            <a:endParaRPr lang="ru-RU" sz="4000" b="1" i="1" dirty="0">
              <a:solidFill>
                <a:srgbClr val="FF0000"/>
              </a:solidFill>
              <a:cs typeface="Times New Roman" pitchFamily="18" charset="0"/>
            </a:endParaRPr>
          </a:p>
          <a:p>
            <a:pPr algn="ctr"/>
            <a:endParaRPr lang="ru-RU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322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96552" y="5171"/>
            <a:ext cx="9437979" cy="7384269"/>
          </a:xfrm>
        </p:spPr>
        <p:txBody>
          <a:bodyPr>
            <a:normAutofit fontScale="32500" lnSpcReduction="20000"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6200" b="1" dirty="0">
                <a:solidFill>
                  <a:schemeClr val="accent1">
                    <a:lumMod val="50000"/>
                  </a:schemeClr>
                </a:solidFill>
              </a:rPr>
              <a:t>2. Пояснительная записка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endParaRPr lang="ru-RU" sz="4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 Пояснительная записка. 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2.1 нормативно-правовая база для проектирования дополнительных общеобразовательных общеразвивающих программ, актуальная на дату разработки программы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2.2. Направленность (обоснованность принадлежности программы к одной из шести направленностей)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2.3. Актуальность (своевременность, необходимость, соответствие потребностям времени)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2.4. Новизна (новшество, ранее не используемое в сравнении с другими программами)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2.5. Отличительные особенности (основные идеи, отличающие программу от существующих)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2.6. Педагогическая целесообразность (аргументированное обоснование педагогических приемов, форм, средств и методов образовательной деятельности составителем (разработчиком) программы в соответствии с целями и задачами дополнительного образования детей)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2.7. Адресат программы (краткая характеристика обучающихся по программе, возрастные особенности, иные медико-психологические характеристики)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2.8. Объем и срок освоения программы (общее количество учебных часов, запланированных на весь период обучения и необходимых для освоения программы; определяется содержанием и прогнозированными результатами программы; характеризуется продолжительностью программы (количество месяцев, лет, необходимых для ее освоения)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2.9. Уровень программы (разноуровневая программа – стартовый, базовый или продвинутый уровень; многоуровневая программа – стартовый и базовый уровни; стартовый, базовый и продвинутый уровни); базовый и продвинутый уровни)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2.10. Формы обучения (очная, очно-заочная, заочная, сетевая, дистанционная формы или их сочетание)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2.11. Особенности организации образовательного процесса (в соответствии с индивидуальными учебными планами в объединениях по интересам, сформированных в группы учащихся одного возраста или разных возрастных категорий (разновозрастные группы), являющиеся основным составом объединения (например, клубы, секции, кружки, лаборатории, студии, оркестры, творческие коллективы, ансамбли, театры, а также индивидуально; состав группы (постоянный, переменный и др.)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500" dirty="0">
                <a:solidFill>
                  <a:schemeClr val="accent1">
                    <a:lumMod val="50000"/>
                  </a:schemeClr>
                </a:solidFill>
              </a:rPr>
              <a:t>2.12. Режим занятий (периодичность и продолжительность занятий – общее количество часов в год; количество часов и занятий в неделю; периодичность и продолжительность занятий)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900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-8636"/>
            <a:ext cx="9144000" cy="7384269"/>
          </a:xfrm>
        </p:spPr>
        <p:txBody>
          <a:bodyPr>
            <a:normAutofit fontScale="70000" lnSpcReduction="20000"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4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3. Цель и задачи 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17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3.1. Цель (заранее предполагаемый результат образовательного процесса, к которому надо стремиться; цель должна быть связана с названием программы, отражать ее основную направленность и желаемый конечный результат)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3.2.1. Задачи образовательные (предметные, обучающие – развитие познавательного интереса к чему-либо, включение в познавательную деятельность, приобретение определенных знаний, умений, навыков, компетенций и т.п.)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3.2.2. Задачи развивающие (метапредметные – развитие мотивации к определенному виду деятельности, потребности в саморазвитии, самостоятельности, ответственности, активности аккуратности и т.п.)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3.2.3. Задачи воспитательные (личностные – формирование общественной активности личности, гражданской позиции, культуры общения и поведения в социуме, навыков здорового образа жизни и т.п.)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75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9392"/>
            <a:ext cx="9144000" cy="6669360"/>
          </a:xfrm>
        </p:spPr>
        <p:txBody>
          <a:bodyPr>
            <a:normAutofit fontScale="77500" lnSpcReduction="20000"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4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4. Воспитательный потенциал 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4200" dirty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Цель, задачи воспитательной работы, ожидаемые результаты, формы проведения воспитательных мероприятий, методы воспитательного воздействия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4200" b="1" dirty="0">
                <a:solidFill>
                  <a:schemeClr val="accent1">
                    <a:lumMod val="50000"/>
                  </a:schemeClr>
                </a:solidFill>
              </a:rPr>
              <a:t>5. Содержание программы. 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</a:rPr>
              <a:t>5.1. Учебный план (наличие обязательных элементов – перечень, трудоемкость, последовательность и распределение по периодам обучения учебных предметов, курсов, дисциплин (модулей), тем, практики, иных видов учебной деятельности и формы аттестации обучающихся. Количество теории не может быть менее 30% от общего объема программы)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</a:rPr>
              <a:t>5.2. Содержание учебного плана (реферативное описание разделов и тем программы в соответствии с последовательностью, заданной учебным планом, включая описание теоретических и практических частей и форм контроля по каждому разделу и теме)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816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9392"/>
            <a:ext cx="9144000" cy="6669360"/>
          </a:xfrm>
        </p:spPr>
        <p:txBody>
          <a:bodyPr>
            <a:normAutofit fontScale="62500" lnSpcReduction="20000"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4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6. Планируемые результаты 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4600" dirty="0">
                <a:solidFill>
                  <a:schemeClr val="accent1">
                    <a:lumMod val="50000"/>
                  </a:schemeClr>
                </a:solidFill>
              </a:rPr>
              <a:t>Требования к знаниям и умениям, которые должен приобрести обучающийся в процессе занятий по программе; компетенции и личностные качества, которые могут быть сформированы и развиты у детей в результате занятий по программе; личностные, метапредметные и предметные результаты, которые приобретет обучающийся по итогам освоения программы; формулируются с учетом цели, задач и содержания программы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4600" b="1" dirty="0">
                <a:solidFill>
                  <a:schemeClr val="accent1">
                    <a:lumMod val="50000"/>
                  </a:schemeClr>
                </a:solidFill>
              </a:rPr>
              <a:t>7. Календарный учебный график 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4600" dirty="0">
                <a:solidFill>
                  <a:schemeClr val="accent1">
                    <a:lumMod val="50000"/>
                  </a:schemeClr>
                </a:solidFill>
              </a:rPr>
              <a:t>Продолжительность учебного года, которая включает количество учебных недель, дней, часов, продолжительность каникул, даты начала и окончания учебных периодов; оформляется в виде описательной части или таблицы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930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9392"/>
            <a:ext cx="9144000" cy="6669360"/>
          </a:xfrm>
        </p:spPr>
        <p:txBody>
          <a:bodyPr>
            <a:normAutofit fontScale="40000" lnSpcReduction="20000"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4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8. Условия реализации программы. </a:t>
            </a:r>
            <a:endParaRPr lang="en-US" sz="8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en-US" sz="25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7000" dirty="0">
                <a:solidFill>
                  <a:schemeClr val="accent1">
                    <a:lumMod val="50000"/>
                  </a:schemeClr>
                </a:solidFill>
              </a:rPr>
              <a:t>8.1. Материально-техническое обеспечение (характеристика помещения для занятий по программе: перечень оборудования, инструментов и материалов, необходимых для реализации программы)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7000" dirty="0">
                <a:solidFill>
                  <a:schemeClr val="accent1">
                    <a:lumMod val="50000"/>
                  </a:schemeClr>
                </a:solidFill>
              </a:rPr>
              <a:t>8.2. Информационное обеспечение (аудио-, видео-, фото-, интернет-источники)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7000" dirty="0">
                <a:solidFill>
                  <a:schemeClr val="accent1">
                    <a:lumMod val="50000"/>
                  </a:schemeClr>
                </a:solidFill>
              </a:rPr>
              <a:t>8.3. Кадровое обеспечение (указание педагогического и вспомогательного кадрового состава, характеристика его профессионализма, квалификации, критериев отбора)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7000" dirty="0">
                <a:solidFill>
                  <a:schemeClr val="accent1">
                    <a:lumMod val="50000"/>
                  </a:schemeClr>
                </a:solidFill>
              </a:rPr>
              <a:t>8.4. Методическое обеспечение (особенности организации образовательного процесса, методы обучения и воспитания, формы организации образовательного процесса, формы организации учебного занятия, педагогические технологии, алгоритм учебного занятия и т.д.)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74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9392"/>
            <a:ext cx="9144000" cy="6669360"/>
          </a:xfrm>
        </p:spPr>
        <p:txBody>
          <a:bodyPr>
            <a:normAutofit fontScale="40000" lnSpcReduction="20000"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4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9. Формы аттестации </a:t>
            </a:r>
            <a:endParaRPr lang="en-US" sz="8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</a:rPr>
              <a:t>формы отслеживания и фиксации образовательных результатов, формы предъявления и демонстрации образовательных результатов, формы контроля (входной, текущий, промежуточный, итоговый контроли), формы проведения контроля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10. Список литературы </a:t>
            </a:r>
            <a:endParaRPr lang="en-US" sz="8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</a:rPr>
              <a:t>Для педагога, обучающихся и родителей; основная и дополнительная литература, наглядный материал; оформление в соответствии с правилами составления библиографического списка (ГОСТ Р 7.0.100–2018. Библиографическая запись. Библиографическое описание: общие требования и правила составления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623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9392"/>
            <a:ext cx="9144000" cy="6669360"/>
          </a:xfrm>
        </p:spPr>
        <p:txBody>
          <a:bodyPr>
            <a:normAutofit fontScale="40000" lnSpcReduction="20000"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4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11. Оценочные материалы 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</a:rPr>
              <a:t>Контроль результативности обучения с описанием форм и средств выявления, фиксации и предъявления результатов обучения, а также их периодичности (тестирование, проверочные работы, вопросы, анкеты, примеры заданий для учащихся и др.)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12. Методические материалы 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</a:rPr>
              <a:t>Планы-конспекты занятий, сценарии мероприятий, иллюстративный материал по тематике занятий, словарь специальных терминов с пояснениями, дидактические материалы, методические рекомендации и разработки для организации индивидуальной работы с обучающимися и др.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36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1" y="94320"/>
            <a:ext cx="9144000" cy="6669360"/>
          </a:xfrm>
        </p:spPr>
        <p:txBody>
          <a:bodyPr>
            <a:normAutofit fontScale="25000" lnSpcReduction="20000"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4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13. Календарно-тематическое планирование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</a:rPr>
              <a:t>Разрабатывается на каждый семестр, с учетом каникулярного времени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72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72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72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72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72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</a:rPr>
              <a:t>Отражает содержание соответствующей дополнительной общеобразовательной общеразвивающей программы, составлен с учетом учебных часов, определенных учебным планом и содержанием программы, определяет последовательность изучения тем предполагаемой программы, количество часов на каждую из них и позволяет рассчитывать количество часов на изучение тем курса на полугодие, год; формы аттестации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80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14. Лист корректировки 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</a:rPr>
              <a:t>Год разработки дополнительной общеобразовательной общеразвивающей программы, указание внесенных изменений; причина и дата корректировки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80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15. План воспитательной работы </a:t>
            </a: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8000" dirty="0">
                <a:solidFill>
                  <a:schemeClr val="accent1">
                    <a:lumMod val="50000"/>
                  </a:schemeClr>
                </a:solidFill>
              </a:rPr>
              <a:t>Форма плана воспитательной работы утверждается образовательной организацией самостоятельно, включает названия, даты мероприятий и др.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C7AC98B4-2875-4275-9F30-076D3B7C7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45167"/>
              </p:ext>
            </p:extLst>
          </p:nvPr>
        </p:nvGraphicFramePr>
        <p:xfrm>
          <a:off x="251520" y="908720"/>
          <a:ext cx="8640960" cy="132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419">
                  <a:extLst>
                    <a:ext uri="{9D8B030D-6E8A-4147-A177-3AD203B41FA5}">
                      <a16:colId xmlns:a16="http://schemas.microsoft.com/office/drawing/2014/main" val="3539171131"/>
                    </a:ext>
                  </a:extLst>
                </a:gridCol>
                <a:gridCol w="4271601">
                  <a:extLst>
                    <a:ext uri="{9D8B030D-6E8A-4147-A177-3AD203B41FA5}">
                      <a16:colId xmlns:a16="http://schemas.microsoft.com/office/drawing/2014/main" val="3781554371"/>
                    </a:ext>
                  </a:extLst>
                </a:gridCol>
                <a:gridCol w="1127082">
                  <a:extLst>
                    <a:ext uri="{9D8B030D-6E8A-4147-A177-3AD203B41FA5}">
                      <a16:colId xmlns:a16="http://schemas.microsoft.com/office/drawing/2014/main" val="1927544004"/>
                    </a:ext>
                  </a:extLst>
                </a:gridCol>
                <a:gridCol w="1427637">
                  <a:extLst>
                    <a:ext uri="{9D8B030D-6E8A-4147-A177-3AD203B41FA5}">
                      <a16:colId xmlns:a16="http://schemas.microsoft.com/office/drawing/2014/main" val="4226780327"/>
                    </a:ext>
                  </a:extLst>
                </a:gridCol>
                <a:gridCol w="1202221">
                  <a:extLst>
                    <a:ext uri="{9D8B030D-6E8A-4147-A177-3AD203B41FA5}">
                      <a16:colId xmlns:a16="http://schemas.microsoft.com/office/drawing/2014/main" val="2224232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№п/п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подпись </a:t>
                      </a:r>
                      <a:r>
                        <a:rPr lang="ru-RU" sz="1600" dirty="0" err="1"/>
                        <a:t>пдо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примечание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833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137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298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420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5" y="332656"/>
            <a:ext cx="9144000" cy="6669360"/>
          </a:xfrm>
        </p:spPr>
        <p:txBody>
          <a:bodyPr>
            <a:normAutofit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Учебно-методический комплекс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Учебно-методический комплекс (УМК) дисциплины — совокупность учебно-методической документации, средств обучения и контроля, разрабатываемых для дисциплины.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Включает в себя конспекты занятий на весь срок обучения, оценочные материалы, дидактические, раздаточные материалы, видео и аудио обеспечение реализации программы.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699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5" y="332656"/>
            <a:ext cx="9144000" cy="6669360"/>
          </a:xfrm>
        </p:spPr>
        <p:txBody>
          <a:bodyPr>
            <a:normAutofit/>
          </a:bodyPr>
          <a:lstStyle/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ПРОГРАММЫ ПО ВИДАМ СПОРТА, утвержденные Федеральным центром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https://xn--b1atfb1adk.xn--p1ai/activities/org_metod/page520/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FAD75B8-93CD-48D6-8569-9C21767DFB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850" b="13250"/>
          <a:stretch/>
        </p:blipFill>
        <p:spPr>
          <a:xfrm>
            <a:off x="899592" y="1124744"/>
            <a:ext cx="6795735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291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E5C41-52D6-4834-927A-72A6C913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Особенности режима рабочего времени ПДО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5A4B48-B37D-4602-8190-CAADD5700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417638"/>
            <a:ext cx="8712968" cy="5323730"/>
          </a:xfrm>
        </p:spPr>
        <p:txBody>
          <a:bodyPr>
            <a:normAutofit fontScale="32500" lnSpcReduction="20000"/>
          </a:bodyPr>
          <a:lstStyle/>
          <a:p>
            <a:pPr marL="137160" indent="0" algn="just">
              <a:buNone/>
            </a:pPr>
            <a:r>
              <a:rPr lang="ru-RU" sz="4600" dirty="0">
                <a:solidFill>
                  <a:schemeClr val="accent1">
                    <a:lumMod val="50000"/>
                  </a:schemeClr>
                </a:solidFill>
              </a:rPr>
              <a:t>В соответствии с частью 1 статьи 333 ТК РФ для педагогических работников устанавливается сокращённая продолжительность рабочего времени и составляет 36 часов в неделю на 1 ставку.</a:t>
            </a:r>
          </a:p>
          <a:p>
            <a:pPr marL="137160" indent="0" algn="just">
              <a:buNone/>
            </a:pPr>
            <a:r>
              <a:rPr lang="ru-RU" sz="4600" dirty="0">
                <a:solidFill>
                  <a:schemeClr val="accent1">
                    <a:lumMod val="50000"/>
                  </a:schemeClr>
                </a:solidFill>
              </a:rPr>
              <a:t>Выполнение педагогической работы учителями, преподавателями, педагогами дополнительного образования, старшими педагогами дополнительного образования, тренерами-преподавателями, старшими тренерами-преподавателями (далее - работники, ведущие преподавательскую работу) организаций характеризуется наличием установленных норм времени только для выполнения педагогической работы, связанной с учебной (преподавательской) работой (далее - преподавательская работа), которая выражается в фактическом объёме их учебной (тренировочной) нагрузки подразумевающей контактные (лекционные) часы и определяемом в соответствии с приказом N 1601 (18 часов в неделю на 1 ставку для педагогов дополнительного образования) (далее - нормируемая часть педагогической работы).</a:t>
            </a:r>
          </a:p>
          <a:p>
            <a:pPr marL="137160" indent="0" algn="just">
              <a:buNone/>
            </a:pPr>
            <a:r>
              <a:rPr lang="ru-RU" sz="4600" dirty="0">
                <a:solidFill>
                  <a:schemeClr val="accent1">
                    <a:lumMod val="50000"/>
                  </a:schemeClr>
                </a:solidFill>
              </a:rPr>
              <a:t>К другой части педагогической работы работников, ведущих преподавательскую работу, требующей затрат рабочего времени, которое не конкретизировано по количеству часов в день (далее - другая часть педагогической работы), относится выполнение видов работы, предусмотренной квалификационными характеристиками по занимаемой должности. Конкретные должностные обязанности педагогических работников, ведущих преподавательскую работу, определяются трудовыми договорами и должностными инструкциями.</a:t>
            </a:r>
          </a:p>
          <a:p>
            <a:pPr marL="137160" indent="0" algn="just">
              <a:buNone/>
            </a:pPr>
            <a:r>
              <a:rPr lang="ru-RU" sz="4600" dirty="0">
                <a:solidFill>
                  <a:schemeClr val="accent1">
                    <a:lumMod val="50000"/>
                  </a:schemeClr>
                </a:solidFill>
              </a:rPr>
              <a:t>Нормируемая часть педагогической работы работников, ведущих преподавательскую работу, определяется в астрономических часах и включает проводимые учебные (тренировочные) занятия (далее - занятия) независимо от их продолжительности и короткие перерывы (перемены) между каждым занятием, установленные для обучающихся, в том числе "динамическую паузу" (большую перемену) для обучающихся I класса. При этом учебная (преподавательская) нагрузка исчисляется исходя из продолжительности занятий, не превышающей 45 минут.</a:t>
            </a:r>
          </a:p>
          <a:p>
            <a:pPr marL="137160" indent="0" algn="just">
              <a:buNone/>
            </a:pPr>
            <a:r>
              <a:rPr lang="ru-RU" sz="4600" dirty="0">
                <a:solidFill>
                  <a:schemeClr val="accent1">
                    <a:lumMod val="50000"/>
                  </a:schemeClr>
                </a:solidFill>
              </a:rPr>
              <a:t>Конкретная продолжительность занятий, в том числе возможность проведения спаренных занятий, а также перерывов (перемен) между ними предусматривается уставом либо локальным нормативным актом организации с учётом соответствующих санитарно-эпидемиологических правил и нормативов. Выполнение учебной (преподавательской) нагрузки регулируется расписанием занятий.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823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0462" y="720090"/>
            <a:ext cx="8005156" cy="5378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ru-RU" sz="3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Segoe Script" panose="030B0504020000000003" pitchFamily="66" charset="0"/>
                <a:cs typeface="Times New Roman" pitchFamily="18" charset="0"/>
              </a:rPr>
              <a:t>Как с нами связаться</a:t>
            </a:r>
          </a:p>
          <a:p>
            <a:pPr>
              <a:lnSpc>
                <a:spcPct val="200000"/>
              </a:lnSpc>
            </a:pPr>
            <a:r>
              <a:rPr lang="ru-RU" sz="2025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ГБОУ ДО РК «Центр детско-юношеского туризма и краеведения» </a:t>
            </a:r>
          </a:p>
          <a:p>
            <a:pPr>
              <a:lnSpc>
                <a:spcPct val="200000"/>
              </a:lnSpc>
            </a:pPr>
            <a:r>
              <a:rPr lang="ru-RU" sz="2025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7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тел. </a:t>
            </a:r>
            <a:r>
              <a:rPr lang="en-US" sz="27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+7 (978) 973-25-98</a:t>
            </a:r>
            <a:endParaRPr lang="ru-RU" sz="27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025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7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untur@crimeaedu.ru </a:t>
            </a:r>
            <a:endParaRPr lang="ru-RU" sz="27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7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7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http://crimuntur.ru/</a:t>
            </a:r>
            <a:endParaRPr lang="ru-RU" sz="27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1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250" b="1" u="sng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https://vk.com/crimuntur</a:t>
            </a:r>
            <a:endParaRPr lang="ru-RU" sz="2250" b="1" u="sng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1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295011 РФ, Республика Крым, г. Симферополь, ул. Турецкая 8</a:t>
            </a:r>
            <a:endParaRPr lang="ru-RU" sz="2100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F831C5A-3B10-4AEA-90F3-975D37D49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29" y="2538376"/>
            <a:ext cx="436890" cy="38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C66FF70-7858-4EB2-9656-80A29712BB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68" y="4890260"/>
            <a:ext cx="378597" cy="37859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8CD365F-7550-4B83-BA17-CB601D0D605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08" y="4126907"/>
            <a:ext cx="402157" cy="425091"/>
          </a:xfrm>
          <a:prstGeom prst="rect">
            <a:avLst/>
          </a:prstGeom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7552185D-17B9-4902-B98C-33AD1A982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15" y="3273427"/>
            <a:ext cx="465904" cy="46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57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FDE6A45-E5B7-4567-A26E-C69119C47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44"/>
            <a:ext cx="8229600" cy="6048712"/>
          </a:xfrm>
        </p:spPr>
        <p:txBody>
          <a:bodyPr>
            <a:normAutofit fontScale="55000" lnSpcReduction="20000"/>
          </a:bodyPr>
          <a:lstStyle/>
          <a:p>
            <a:pPr marL="137160" indent="0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</a:rPr>
              <a:t>Другая часть педагогической работы, определяемая с учётом должностных обязанностей, предусмотренных квалификационными характеристиками по должностям, занимаемым работниками, ведущими преподавательскую работу, а также дополнительных видов работ, непосредственно связанных с образовательной деятельностью, составляет 18 часов на 1 ставку в неделю (для педагогов дополнительного образования) и включает в себя:</a:t>
            </a:r>
          </a:p>
          <a:p>
            <a:pPr algn="just">
              <a:buClr>
                <a:srgbClr val="002060"/>
              </a:buClr>
            </a:pPr>
            <a:r>
              <a:rPr lang="ru-RU" sz="2900" dirty="0">
                <a:solidFill>
                  <a:schemeClr val="accent1">
                    <a:lumMod val="50000"/>
                  </a:schemeClr>
                </a:solidFill>
              </a:rPr>
              <a:t>подготовку к осуществлению образовательной деятельности и выполнению обязанностей по обучению, воспитанию обучающихся и (или) организации образовательной деятельности, участие в разработке рабочих программ предметов, курсов, дисциплин (модулей) (в соответствии с требованиями федеральных государственных образовательных стандартов и с правом использования как типовых, так и авторских рабочих программ), изучение индивидуальных способностей, интересов и склонностей обучающихся;</a:t>
            </a:r>
          </a:p>
          <a:p>
            <a:pPr algn="just">
              <a:buClr>
                <a:srgbClr val="002060"/>
              </a:buClr>
            </a:pPr>
            <a:r>
              <a:rPr lang="ru-RU" sz="2900" dirty="0">
                <a:solidFill>
                  <a:schemeClr val="accent1">
                    <a:lumMod val="50000"/>
                  </a:schemeClr>
                </a:solidFill>
              </a:rPr>
              <a:t>ведение журнала и дневников обучающихся в электронной (либо в бумажной) форме;</a:t>
            </a:r>
          </a:p>
          <a:p>
            <a:pPr algn="just">
              <a:buClr>
                <a:srgbClr val="002060"/>
              </a:buClr>
            </a:pPr>
            <a:r>
              <a:rPr lang="ru-RU" sz="2900" dirty="0">
                <a:solidFill>
                  <a:schemeClr val="accent1">
                    <a:lumMod val="50000"/>
                  </a:schemeClr>
                </a:solidFill>
              </a:rPr>
              <a:t>организация и проведение методической, диагностической и консультативной помощи родителям (законным представителям) обучающихся;</a:t>
            </a:r>
          </a:p>
          <a:p>
            <a:pPr algn="just">
              <a:buClr>
                <a:srgbClr val="002060"/>
              </a:buClr>
            </a:pPr>
            <a:r>
              <a:rPr lang="ru-RU" sz="2900" dirty="0">
                <a:solidFill>
                  <a:schemeClr val="accent1">
                    <a:lumMod val="50000"/>
                  </a:schemeClr>
                </a:solidFill>
              </a:rPr>
              <a:t>выполнение обязанностей, связанных с участием в работе педагогических советов, методических советов (объединений), работой по проведению родительских собраний;</a:t>
            </a:r>
          </a:p>
          <a:p>
            <a:pPr algn="just">
              <a:buClr>
                <a:srgbClr val="002060"/>
              </a:buClr>
            </a:pPr>
            <a:r>
              <a:rPr lang="ru-RU" sz="2900" dirty="0">
                <a:solidFill>
                  <a:schemeClr val="accent1">
                    <a:lumMod val="50000"/>
                  </a:schemeClr>
                </a:solidFill>
              </a:rPr>
              <a:t>составление планов, отчетов, расписаний, </a:t>
            </a:r>
          </a:p>
          <a:p>
            <a:pPr algn="just">
              <a:buClr>
                <a:srgbClr val="002060"/>
              </a:buClr>
            </a:pPr>
            <a:r>
              <a:rPr lang="ru-RU" sz="2900" dirty="0">
                <a:solidFill>
                  <a:schemeClr val="accent1">
                    <a:lumMod val="50000"/>
                  </a:schemeClr>
                </a:solidFill>
              </a:rPr>
              <a:t>выполнение дополнительной индивидуальной и (или) групповой работы с обучающимися, участие в оздоровительных, воспитательных и других мероприятиях, проводимых в целях реализации образовательных программ в организации, включая участие в концертной деятельности, конкурсах, состязаниях, спортивных соревнованиях, тренировочных сборах, экскурсиях, других формах учебной деятельности (с указанием в локальном нормативном акте, коллективном договоре порядка и условий выполнения работ);</a:t>
            </a:r>
          </a:p>
          <a:p>
            <a:pPr algn="just">
              <a:buClr>
                <a:srgbClr val="002060"/>
              </a:buClr>
            </a:pPr>
            <a:r>
              <a:rPr lang="ru-RU" sz="2900" dirty="0">
                <a:solidFill>
                  <a:schemeClr val="accent1">
                    <a:lumMod val="50000"/>
                  </a:schemeClr>
                </a:solidFill>
              </a:rPr>
              <a:t>дополнительное профессиональное образование, самообразование, подготовку к занятиям</a:t>
            </a:r>
            <a:endParaRPr lang="ru-RU" sz="29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72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8E269B-EBA0-43B9-A8C3-674005186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16" y="116632"/>
            <a:ext cx="8712968" cy="6264696"/>
          </a:xfrm>
        </p:spPr>
        <p:txBody>
          <a:bodyPr>
            <a:normAutofit fontScale="25000" lnSpcReduction="20000"/>
          </a:bodyPr>
          <a:lstStyle/>
          <a:p>
            <a:pPr marL="137160" indent="0" algn="ctr">
              <a:buNone/>
            </a:pPr>
            <a:endParaRPr lang="ru-RU" sz="8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 algn="ctr"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Режим рабочего времени педагогических работников </a:t>
            </a:r>
          </a:p>
          <a:p>
            <a:pPr marL="137160" indent="0" algn="ctr">
              <a:buNone/>
            </a:pPr>
            <a:r>
              <a:rPr lang="ru-RU" sz="8000" b="1" dirty="0">
                <a:solidFill>
                  <a:schemeClr val="accent1">
                    <a:lumMod val="50000"/>
                  </a:schemeClr>
                </a:solidFill>
              </a:rPr>
              <a:t>и иных работников в каникулярное время</a:t>
            </a:r>
          </a:p>
          <a:p>
            <a:pPr marL="137160" indent="0" algn="just">
              <a:buNone/>
            </a:pPr>
            <a:endParaRPr lang="ru-RU" sz="80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 algn="just">
              <a:buNone/>
            </a:pPr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Периоды каникулярного времени, установленные для обучающихся организации и не совпадающие для педагогических работников и иных работников с установленными им соответственно ежегодными основными удлинёнными и ежегодными дополнительными оплачиваемыми отпусками, ежегодными основными и ежегодными дополнительными оплачиваемыми отпусками (далее соответственно - каникулярное время и отпуск), являются для них рабочим временем с оплатой труда в соответствии с законодательством Российской Федерации.</a:t>
            </a:r>
          </a:p>
          <a:p>
            <a:pPr marL="137160" indent="0" algn="just">
              <a:buNone/>
            </a:pPr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В каникулярное время, не совпадающее с отпуском педагогических работников, уточняется режим их рабочего времени. Педагогические работники в каникулярное время выполняют педагогическую (в том числе методическую и организационную) работу, связанную с реализацией образовательной программы, в пределах нормируемой части их педагогической работы (установленного объёма учебной (тренировочной) нагрузки (педагогической работы), определённой им до начала каникулярного времени.</a:t>
            </a:r>
          </a:p>
          <a:p>
            <a:pPr marL="137160" indent="0" algn="just">
              <a:buNone/>
            </a:pPr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Каникулярное время, не совпадающее с отпуском педагогических работников, используется также для их дополнительного профессионального образования в установленном </a:t>
            </a:r>
            <a:r>
              <a:rPr lang="ru-RU" sz="7600" dirty="0">
                <a:solidFill>
                  <a:schemeClr val="accent1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трудовым законодательством</a:t>
            </a:r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 порядке.</a:t>
            </a:r>
          </a:p>
          <a:p>
            <a:pPr marL="137160" indent="0" algn="just">
              <a:buNone/>
            </a:pPr>
            <a:r>
              <a:rPr lang="ru-RU" sz="7600" dirty="0">
                <a:solidFill>
                  <a:schemeClr val="accent1">
                    <a:lumMod val="50000"/>
                  </a:schemeClr>
                </a:solidFill>
              </a:rPr>
              <a:t>Режим рабочего времени всех работников в каникулярное время регулируется локальными нормативными актами организации и графиками работ с указанием их характера и особенностей.</a:t>
            </a:r>
          </a:p>
          <a:p>
            <a:pPr marL="13716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4338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091A0-3C92-4FF9-9A3A-CF2F8BFF5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Зачисление и наполняемость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16" y="1556792"/>
            <a:ext cx="8712968" cy="4709160"/>
          </a:xfrm>
        </p:spPr>
        <p:txBody>
          <a:bodyPr>
            <a:normAutofit fontScale="92500" lnSpcReduction="10000"/>
          </a:bodyPr>
          <a:lstStyle/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Зачисление воспитанников происходит на основании: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заявления родителя или законного представителя;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справки о состоянии здоровья ребенка с допуском к занятиям спортом;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согласия на обработку персональных данных.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endParaRPr lang="ru-RU" sz="10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Зачисление детей оформляется Приказом по учреждению.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Количество детей в каждой группе, согласно Постановлению Совета министров Республики Крым от 29 октября 2014 г. N 425 «Об утверждении Плана мероприятий («дорожная карта») «Изменения в отраслях социальной сферы Республики Крым, направленные на повышение эффективности образования и науки» (с изменениями и дополнениями), составляет 20 человек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031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091A0-3C92-4FF9-9A3A-CF2F8BFF5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Навигатор дополнительного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64904"/>
            <a:ext cx="8928484" cy="3456384"/>
          </a:xfrm>
        </p:spPr>
        <p:txBody>
          <a:bodyPr>
            <a:normAutofit/>
          </a:bodyPr>
          <a:lstStyle/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Педагог загружает программу в «Навигатор ДО»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Родители должны зарегистрировать детей в «Навигаторе ДО»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После регистрации, родитель выбирает программу и подает на нее заявку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В «Навигаторе» появляется заявка со статусом «НОВАЯ»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Педагог принимает заявку и ее статус автоматически меняется на «ПРИНЯТА»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После Приказа о зачислении необходимо зачислить детей в «Навигаторе», нажав на заявку со статусом «принята» и заполнив, открывшееся окно. После этого статус у заявки изменится на «ОБУЧАЕТСЯ»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83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091A0-3C92-4FF9-9A3A-CF2F8BFF5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Дополнительные общеобразовательные общеразвивающие программы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40568" y="908720"/>
            <a:ext cx="9684568" cy="3456384"/>
          </a:xfrm>
        </p:spPr>
        <p:txBody>
          <a:bodyPr>
            <a:normAutofit fontScale="25000" lnSpcReduction="20000"/>
          </a:bodyPr>
          <a:lstStyle/>
          <a:p>
            <a:pPr marL="585216" lvl="1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5200" b="1" dirty="0">
                <a:solidFill>
                  <a:schemeClr val="accent1">
                    <a:lumMod val="50000"/>
                  </a:schemeClr>
                </a:solidFill>
              </a:rPr>
              <a:t>В настоящее время основой разработки дополнительных общеобразовательных общеразвивающих программ является следующая нормативно-правовая база: </a:t>
            </a:r>
          </a:p>
          <a:p>
            <a:pPr marL="585216" lvl="1" indent="0" algn="ctr">
              <a:buClr>
                <a:schemeClr val="tx2">
                  <a:lumMod val="10000"/>
                </a:schemeClr>
              </a:buClr>
              <a:buNone/>
            </a:pPr>
            <a:endParaRPr lang="ru-RU" sz="52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Федеральный закон Российской Федерации от 29.12.2012 г. № 273-ФЗ «Об образовании в Российской Федерации» (с изменениями на 29 декабря 2022 г.);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Федеральный закон Российской Федерации от 24.07.1998 г. № 124-ФЗ «Об основных гарантиях прав ребенка в Российской Федерации» (с изменениями на 31 июля 2020 года);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Указ Президента Российской Федерации от 07.05.2018 г. № 204 </a:t>
            </a:r>
            <a:b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«О национальных целях и стратегических задачах развития Российской Федерации на период до 2024 года»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; 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Указ Президента Российской Федерации от 21.07.2020 г. № 474 </a:t>
            </a:r>
            <a:br>
              <a:rPr lang="ru-RU" sz="5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 национальных целях развития России до 2030 года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Национальный проект «Образование» - ПАСПОРТ утвержден президиумом Совета при Президенте Российской Федерации по стратегическому развитию и национальным проектам (протокол от 24.12.2018 г. № 16)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Стратегия развития воспитания в Российской Федерации на период до 2025 года, утверждена распоряжением Правительства Российской Федерации от 29.05.2015 г. № 996-р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Федеральный проект «Успех каждого ребенка» - ПРИЛОЖЕНИЕ к протоколу заседания проектного комитета по национальному проекту «Образование» от 07.12.2018 г. № 3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Распоряжение Правительства Российской Федерации от 31.03.2022 г. № 678-р «Об утверждении Концепции развития дополнительного образования детей до 2030 года»;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Постановление Главного государственного санитарного врача Российской Федерации от 28.09.2020 г. № 28 Об утверждении санитарных правил СП 2.4.3648-20 «Санитарно-эпидемиологические требования к организациям воспитания и обучения, отдыха и оздоровления детей и молодежи»;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Приказ Министерства просвещения Российской Федерации от 27.07.2022 г. № 629 «Об утверждении Порядка организации и осуществления образовательной деятельности по дополнительным общеобразовательным программам;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Приказ </a:t>
            </a:r>
            <a:r>
              <a:rPr lang="ru-RU" sz="5200" dirty="0" err="1">
                <a:solidFill>
                  <a:schemeClr val="accent1">
                    <a:lumMod val="5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Минпросвещения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России от 03.09.2019 г. № 467 </a:t>
            </a:r>
            <a:b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ru-RU" sz="5200" dirty="0">
                <a:solidFill>
                  <a:schemeClr val="accent1">
                    <a:lumMod val="5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«Об утверждении Целевой модели развития региональных систем развития дополнительного образования детей»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; 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Приказ Министерства образования и науки Российской Федерации от 23.08.2017 г. № 816 «Об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Приказ Минобрнауки России и </a:t>
            </a:r>
            <a:r>
              <a:rPr lang="ru-RU" sz="5200" dirty="0" err="1">
                <a:solidFill>
                  <a:schemeClr val="accent1">
                    <a:lumMod val="50000"/>
                  </a:schemeClr>
                </a:solidFill>
              </a:rPr>
              <a:t>Минпросвещения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 России от 05.08.2020 г. № 882/391 «Об организации и осуществлении образовательной деятельности при сетевой форме реализации образовательных программ»;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52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21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091A0-3C92-4FF9-9A3A-CF2F8BFF5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Дополнительные общеобразовательные общеразвивающие программы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40568" y="1030773"/>
            <a:ext cx="9684568" cy="3456384"/>
          </a:xfrm>
        </p:spPr>
        <p:txBody>
          <a:bodyPr>
            <a:normAutofit fontScale="25000" lnSpcReduction="20000"/>
          </a:bodyPr>
          <a:lstStyle/>
          <a:p>
            <a:pPr marL="585216" lvl="1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5200" b="1" dirty="0">
                <a:solidFill>
                  <a:schemeClr val="accent1">
                    <a:lumMod val="50000"/>
                  </a:schemeClr>
                </a:solidFill>
              </a:rPr>
              <a:t>В настоящее время основой разработки дополнительных общеобразовательных общеразвивающих программ является следующая нормативно-правовая база: </a:t>
            </a:r>
          </a:p>
          <a:p>
            <a:pPr marL="585216" lvl="1" indent="0" algn="ctr">
              <a:buClr>
                <a:schemeClr val="tx2">
                  <a:lumMod val="10000"/>
                </a:schemeClr>
              </a:buClr>
              <a:buNone/>
            </a:pP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Приказ Министерства труда и социальной защиты Российской Федерации от 05.05.2018 г. № 298н «Об утверждении профессионального стандарта «Педагог дополнительного образования детей и взрослых»;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Об образовании в Республике Крым: закон Республики Крым от 06.07.2015 г. № 131-ЗРК/2015 (с изменениями на 19.12.2022 г.);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Распоряжение Совета министров Республики Крым от 11.08.2022 г. № 1179-р «О реализации Концепции дополнительного образования детей до 2030 года в Республике Крым»;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Приказ Министерства образования, науки и молодежи Республики Крым от 03.09.2021 г. № 1394 «Об утверждении моделей обеспечения доступности дополнительного образования для детей Республики Крым»;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Приказ Министерства образования, науки и молодежи Республики Крым от 09.12.2021 г. № 1948 «О методических рекомендациях «Проектирование дополнительных общеобразовательных общеразвивающих программ»;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Методические рекомендации по проектированию дополнительных общеразвивающих программ (включая разноуровневые), разработанные Минобрнауки России совместно с ГАОУ ВО «Московский государственный педагогический университет». ФГАУ «Федеральный институт развития образования» и АНО дополнительного профессионального образования «Открытое образование», письмо от 18.11.2015 г. № 09-3242;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Методические рекомендации по реализации адаптированных дополнительных общеобразовательных программ. способствующих социально-психологической реабилитации, профессиональному самоопределению детей с ограниченными возможностями здоровья, включая детей-инвалидов, с учетом их особых образовательных потребностей, письмо Министерства образования и науки РФ от 29.03.2016 г. № ВК-641/09 «О направлении методических рекомендаций»;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Письмо Министерства Просвещения Российской Федерации от 20.02.2019 г. № ТС – 551/07 «О сопровождении образования обучающихся с ОВЗ и инвалидностью»;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Письмо Министерства Просвещения Российской Федерации от 30.12.2022 г. № АБ-3924/06 «О направлении методических рекомендаций «Создание современного инклюзивного образовательного пространства для детей с ограниченными возможностями здоровья и детей-инвалидов на базе образовательных организаций, реализующих дополнительные общеобразовательные программы в субъектах Российской Федерации»;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Письмо </a:t>
            </a:r>
            <a:r>
              <a:rPr lang="ru-RU" sz="5200" dirty="0" err="1">
                <a:solidFill>
                  <a:schemeClr val="accent1">
                    <a:lumMod val="50000"/>
                  </a:schemeClr>
                </a:solidFill>
              </a:rPr>
              <a:t>Минпросвещения</a:t>
            </a: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 России от 19.03.2020 г. № ГД-39/04 «О направлении методических рекомендаций»;</a:t>
            </a:r>
          </a:p>
          <a:p>
            <a:pPr lvl="1"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5200" dirty="0">
                <a:solidFill>
                  <a:schemeClr val="accent1">
                    <a:lumMod val="50000"/>
                  </a:schemeClr>
                </a:solidFill>
              </a:rPr>
              <a:t>Устав учреждения.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157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091A0-3C92-4FF9-9A3A-CF2F8BFF5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Структура ДООП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9B16F1-2948-4D3D-B79E-96A9917CA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030772"/>
            <a:ext cx="9036496" cy="5827227"/>
          </a:xfrm>
        </p:spPr>
        <p:txBody>
          <a:bodyPr>
            <a:normAutofit fontScale="55000" lnSpcReduction="20000"/>
          </a:bodyPr>
          <a:lstStyle/>
          <a:p>
            <a:pPr marL="137160" indent="0" algn="ctr">
              <a:buClr>
                <a:schemeClr val="tx2">
                  <a:lumMod val="10000"/>
                </a:schemeClr>
              </a:buClr>
              <a:buNone/>
            </a:pP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Титульный лист. </a:t>
            </a:r>
          </a:p>
          <a:p>
            <a:pPr marL="137160" indent="0">
              <a:buClr>
                <a:schemeClr val="tx2">
                  <a:lumMod val="10000"/>
                </a:schemeClr>
              </a:buClr>
              <a:buNone/>
            </a:pP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обозначены: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наименование образовательной организации;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когда и кем согласована и утверждена дополнительная общеобразовательная общеразвивающая программа (подписи, печать организации);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название программы;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возраст детей, на которых рассчитана;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срок реализации программы;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направленность;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уровень;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Ф.И.О., должность автора (авторов);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название города, населенного пункта, в котором реализуется программа; 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год разработки программы.</a:t>
            </a:r>
          </a:p>
          <a:p>
            <a:pPr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866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">
      <a:dk1>
        <a:sysClr val="windowText" lastClr="000000"/>
      </a:dk1>
      <a:lt1>
        <a:sysClr val="window" lastClr="FFFFFF"/>
      </a:lt1>
      <a:dk2>
        <a:srgbClr val="59A9F2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Апекс">
  <a:themeElements>
    <a:clrScheme name="Другая 1">
      <a:dk1>
        <a:sysClr val="windowText" lastClr="000000"/>
      </a:dk1>
      <a:lt1>
        <a:sysClr val="window" lastClr="FFFFFF"/>
      </a:lt1>
      <a:dk2>
        <a:srgbClr val="59A9F2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2907</Words>
  <Application>Microsoft Office PowerPoint</Application>
  <PresentationFormat>Экран (4:3)</PresentationFormat>
  <Paragraphs>174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30" baseType="lpstr">
      <vt:lpstr>Arial</vt:lpstr>
      <vt:lpstr>Book Antiqua</vt:lpstr>
      <vt:lpstr>Lucida Sans</vt:lpstr>
      <vt:lpstr>Segoe Script</vt:lpstr>
      <vt:lpstr>Times New Roman</vt:lpstr>
      <vt:lpstr>Wingdings</vt:lpstr>
      <vt:lpstr>Wingdings 2</vt:lpstr>
      <vt:lpstr>Wingdings 3</vt:lpstr>
      <vt:lpstr>Апекс</vt:lpstr>
      <vt:lpstr>3_Апекс</vt:lpstr>
      <vt:lpstr>Презентация PowerPoint</vt:lpstr>
      <vt:lpstr>Особенности режима рабочего времени ПДО</vt:lpstr>
      <vt:lpstr>Презентация PowerPoint</vt:lpstr>
      <vt:lpstr>Презентация PowerPoint</vt:lpstr>
      <vt:lpstr>Зачисление и наполняемость</vt:lpstr>
      <vt:lpstr>Навигатор дополнительного образования</vt:lpstr>
      <vt:lpstr>Дополнительные общеобразовательные общеразвивающие программы</vt:lpstr>
      <vt:lpstr>Дополнительные общеобразовательные общеразвивающие программы</vt:lpstr>
      <vt:lpstr>Структура ДООП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User</cp:lastModifiedBy>
  <cp:revision>98</cp:revision>
  <dcterms:created xsi:type="dcterms:W3CDTF">2015-08-24T15:47:52Z</dcterms:created>
  <dcterms:modified xsi:type="dcterms:W3CDTF">2023-09-15T06:13:10Z</dcterms:modified>
</cp:coreProperties>
</file>