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</p:sldMasterIdLst>
  <p:notesMasterIdLst>
    <p:notesMasterId r:id="rId38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294077017462597E-2"/>
          <c:y val="2.6298066441825915E-2"/>
          <c:w val="0.90229420109220304"/>
          <c:h val="0.798149354345639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травмированных граждан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6.2198069998785424E-3"/>
                  <c:y val="3.8027835936326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6485524990890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297104998178136E-3"/>
                  <c:y val="-2.6839697476455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32971049981781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8383144029181181E-3"/>
                  <c:y val="-6.2602009342328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439613999757085E-2"/>
                  <c:y val="-2.6839697476455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439613999757085E-2"/>
                  <c:y val="-5.3679394952911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521676552072640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baseline="0">
                        <a:solidFill>
                          <a:schemeClr val="bg1"/>
                        </a:solidFill>
                      </a:rPr>
                      <a:t>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4">
                <a:noFill/>
              </a:ln>
            </c:spPr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2159</c:v>
                </c:pt>
                <c:pt idx="1">
                  <c:v>2254</c:v>
                </c:pt>
                <c:pt idx="2">
                  <c:v>1952</c:v>
                </c:pt>
                <c:pt idx="3">
                  <c:v>1996</c:v>
                </c:pt>
                <c:pt idx="4">
                  <c:v>1886</c:v>
                </c:pt>
                <c:pt idx="5">
                  <c:v>1900</c:v>
                </c:pt>
                <c:pt idx="6">
                  <c:v>1667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смертельно травмированных граждан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/>
          </c:spPr>
          <c:invertIfNegative val="0"/>
          <c:dLbls>
            <c:dLbl>
              <c:idx val="0"/>
              <c:layout>
                <c:manualLayout>
                  <c:x val="1.6278998013579748E-2"/>
                  <c:y val="-4.3624018528267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0673383252882E-2"/>
                  <c:y val="4.2066405011826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58887173680518E-2"/>
                  <c:y val="-1.1509369484785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947504828921024E-2"/>
                  <c:y val="2.2380503643753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952402314747702E-2"/>
                  <c:y val="-1.5621971948500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947627266066693E-2"/>
                  <c:y val="-8.0521205791372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9509330689997E-2"/>
                  <c:y val="-6.5146497197576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5476677323513351E-3"/>
                  <c:y val="4.7494181738778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1271895837534317E-3"/>
                  <c:y val="3.8029098548665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1907843756301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1908411075356452E-3"/>
                  <c:y val="1.5216765520726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12387202358724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4.12387202358724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4">
                <a:noFill/>
              </a:ln>
            </c:spPr>
            <c:txPr>
              <a:bodyPr/>
              <a:lstStyle/>
              <a:p>
                <a:pPr>
                  <a:defRPr sz="1200" b="1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1490</c:v>
                </c:pt>
                <c:pt idx="1">
                  <c:v>1952</c:v>
                </c:pt>
                <c:pt idx="2">
                  <c:v>1341</c:v>
                </c:pt>
                <c:pt idx="3">
                  <c:v>1351</c:v>
                </c:pt>
                <c:pt idx="4">
                  <c:v>1298</c:v>
                </c:pt>
                <c:pt idx="5">
                  <c:v>1097</c:v>
                </c:pt>
                <c:pt idx="6">
                  <c:v>1180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774912"/>
        <c:axId val="133509120"/>
        <c:axId val="0"/>
      </c:bar3DChart>
      <c:catAx>
        <c:axId val="13277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chemeClr val="bg1"/>
                </a:solidFill>
              </a:defRPr>
            </a:pPr>
            <a:endParaRPr lang="ru-RU"/>
          </a:p>
        </c:txPr>
        <c:crossAx val="133509120"/>
        <c:crosses val="autoZero"/>
        <c:auto val="1"/>
        <c:lblAlgn val="ctr"/>
        <c:lblOffset val="100"/>
        <c:noMultiLvlLbl val="0"/>
      </c:catAx>
      <c:valAx>
        <c:axId val="13350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chemeClr val="bg1"/>
                </a:solidFill>
              </a:defRPr>
            </a:pPr>
            <a:endParaRPr lang="ru-RU"/>
          </a:p>
        </c:txPr>
        <c:crossAx val="13277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0428745499210522E-2"/>
          <c:y val="0.88544440247552081"/>
          <c:w val="0.94156589273330626"/>
          <c:h val="7.1531186539510849E-2"/>
        </c:manualLayout>
      </c:layout>
      <c:overlay val="0"/>
      <c:txPr>
        <a:bodyPr/>
        <a:lstStyle/>
        <a:p>
          <a:pPr>
            <a:defRPr sz="140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solidFill>
            <a:schemeClr val="tx1"/>
          </a:solidFill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294077017462597E-2"/>
          <c:y val="2.6298066441825915E-2"/>
          <c:w val="0.90229420109220304"/>
          <c:h val="0.79814935434563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травмированных граждан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3.8029098548665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36143626607934E-3"/>
                  <c:y val="6.4857286029815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521676552072640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baseline="0">
                        <a:solidFill>
                          <a:schemeClr val="bg1"/>
                        </a:solidFill>
                      </a:rPr>
                      <a:t>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4">
                <a:noFill/>
              </a:ln>
            </c:spPr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</c:v>
                </c:pt>
                <c:pt idx="1">
                  <c:v>12</c:v>
                </c:pt>
                <c:pt idx="2">
                  <c:v>11</c:v>
                </c:pt>
                <c:pt idx="3">
                  <c:v>23</c:v>
                </c:pt>
                <c:pt idx="4">
                  <c:v>12</c:v>
                </c:pt>
                <c:pt idx="5">
                  <c:v>5</c:v>
                </c:pt>
                <c:pt idx="6">
                  <c:v>8</c:v>
                </c:pt>
                <c:pt idx="7">
                  <c:v>14</c:v>
                </c:pt>
                <c:pt idx="8">
                  <c:v>17</c:v>
                </c:pt>
                <c:pt idx="9">
                  <c:v>8</c:v>
                </c:pt>
                <c:pt idx="1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смертельно травмированных граждан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346676117417429E-3"/>
                  <c:y val="-3.066100540575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07331204342493E-3"/>
                  <c:y val="4.20667416572928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243915717965596E-3"/>
                  <c:y val="4.2171728533933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7.6058197097332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746333666379115E-6"/>
                  <c:y val="3.8056048303542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2497555777586077E-6"/>
                  <c:y val="4.221229938901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329094940139719E-3"/>
                  <c:y val="1.8408943292759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1271895837534317E-3"/>
                  <c:y val="3.8029098548665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1907843756301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1908411075356452E-3"/>
                  <c:y val="1.5216765520726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12387202358724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4.12387202358724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4">
                <a:noFill/>
              </a:ln>
            </c:spPr>
            <c:txPr>
              <a:bodyPr/>
              <a:lstStyle/>
              <a:p>
                <a:pPr>
                  <a:defRPr sz="1200" b="1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  <c:pt idx="4">
                  <c:v>6</c:v>
                </c:pt>
                <c:pt idx="5">
                  <c:v>3</c:v>
                </c:pt>
                <c:pt idx="6">
                  <c:v>4</c:v>
                </c:pt>
                <c:pt idx="7">
                  <c:v>13</c:v>
                </c:pt>
                <c:pt idx="8">
                  <c:v>11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61280"/>
        <c:axId val="7364608"/>
      </c:barChart>
      <c:catAx>
        <c:axId val="736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7364608"/>
        <c:crosses val="autoZero"/>
        <c:auto val="1"/>
        <c:lblAlgn val="ctr"/>
        <c:lblOffset val="100"/>
        <c:noMultiLvlLbl val="0"/>
      </c:catAx>
      <c:valAx>
        <c:axId val="736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73612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8544467893577217"/>
          <c:w val="0.98767475523659332"/>
          <c:h val="0.11455547829815067"/>
        </c:manualLayout>
      </c:layout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solidFill>
            <a:schemeClr val="tx1"/>
          </a:solidFill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Для перемещения страницы щёлкните мышью</a:t>
            </a: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171" name="PlaceHolder 4"/>
          <p:cNvSpPr>
            <a:spLocks noGrp="1"/>
          </p:cNvSpPr>
          <p:nvPr>
            <p:ph type="dt" idx="6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72" name="PlaceHolder 5"/>
          <p:cNvSpPr>
            <a:spLocks noGrp="1"/>
          </p:cNvSpPr>
          <p:nvPr>
            <p:ph type="ftr" idx="6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73" name="PlaceHolder 6"/>
          <p:cNvSpPr>
            <a:spLocks noGrp="1"/>
          </p:cNvSpPr>
          <p:nvPr>
            <p:ph type="sldNum" idx="6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2A16E2B-D5C9-40A2-81F2-E48C0ECF591F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728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 idx="6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B8B7F62-776A-4BF4-8E66-07E61CD71D57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 idx="7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B36DC6-8D48-4474-9251-3FC2189B4F6A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sldNum" idx="7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D211C22-C443-41FA-AE15-4359C8FD86D6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sldNum" idx="7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8422A85-A7FF-4153-BAE9-51BFDB13E7E6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sldNum" idx="7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45353AA-527E-4CAF-B761-338F745C2A8F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sldNum" idx="7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A3D8B92-CF47-40B5-9F78-E2C398F6A874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7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6BC54FA-5B9C-4F8D-8E1A-7D18786976C0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6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32DBE0A-69D5-4ED9-80CA-1B4701A0FA76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 idx="6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F0B8A8A-49B5-4657-8B8C-455E5D48858D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Num" idx="6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CCDBDB8-4089-4C7C-8695-5EF5F42B4C9D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 idx="6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19CB738-F970-4E94-A15C-0A1B7DF4287C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sldNum" idx="6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7683E1E-E4E0-4ECB-B85A-6DFC4553B5C5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 idx="7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2A25A27-87DE-4148-98FF-F75B1D75E5E5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 idx="7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7302144-2D6E-467E-B98E-5753DEC4291F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7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4A32887-03C4-4A97-9784-24C3E4B359BA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67855D8-EBE8-48F5-87C1-2FBEBE2B2C0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AE600974-AB29-493C-BB58-25551D0EA87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38362AD3-61AC-420A-AE39-E09EA51A2EB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28600" y="3962520"/>
            <a:ext cx="8298000" cy="106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2133720" y="5133960"/>
            <a:ext cx="3116520" cy="121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406480" y="5133960"/>
            <a:ext cx="3116520" cy="121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1995767D-72EB-4DA1-82A2-CFDB87A2569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82442266-6AA3-41E6-8FCC-5B8509E5840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28600" y="3962520"/>
            <a:ext cx="8298000" cy="106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2133720" y="5133960"/>
            <a:ext cx="6386760" cy="121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2"/>
          </p:nvPr>
        </p:nvSpPr>
        <p:spPr/>
        <p:txBody>
          <a:bodyPr/>
          <a:lstStyle/>
          <a:p>
            <a:fld id="{405F7544-3EDC-4662-869B-1AC31E63C86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228600" y="3962520"/>
            <a:ext cx="8298000" cy="106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2133720" y="5133960"/>
            <a:ext cx="3116520" cy="121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5406480" y="5133960"/>
            <a:ext cx="3116520" cy="121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969769A5-379B-496A-9D31-11DF827A549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3BE81F04-4E53-4FFC-BFF6-3FF2806DCBC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28600" y="3962520"/>
            <a:ext cx="8298000" cy="106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2133720" y="5133960"/>
            <a:ext cx="3116520" cy="121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5406480" y="5133960"/>
            <a:ext cx="3116520" cy="121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C3E49AA6-EB01-4C1E-926E-45F4974D160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3472BDD-6E46-443B-A5FA-943CE94690D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0140E230-6275-4B9B-B1AA-1207D2956C9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A14F0A37-7BC5-4453-A59B-1D6546C9402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EFED5800-37D9-48DD-91DA-BEEA4C62209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D106FB0-9C33-4DE4-9519-8000D3696A5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28600" y="3962520"/>
            <a:ext cx="8298000" cy="106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2133720" y="5133960"/>
            <a:ext cx="6386760" cy="121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3E499B2-D3A4-4D8C-B4A6-C38D1EB8FDB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28600" y="3962520"/>
            <a:ext cx="8298000" cy="106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2133720" y="5133960"/>
            <a:ext cx="6386760" cy="121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B848CFD-E283-4CF6-BE69-394750A8C84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28600" y="3962520"/>
            <a:ext cx="8298000" cy="106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2133720" y="5133960"/>
            <a:ext cx="6386760" cy="121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C215354-087A-495E-812F-E9C4D050366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28600" y="3962520"/>
            <a:ext cx="8298000" cy="106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2133720" y="5133960"/>
            <a:ext cx="6386760" cy="121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6A486F08-53F5-4A75-8153-E06CD89492C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28600" y="3962520"/>
            <a:ext cx="8298000" cy="106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2133720" y="5133960"/>
            <a:ext cx="6386760" cy="121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15AF4FB7-0257-49A5-A6A5-44776B3C561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28600" y="3962520"/>
            <a:ext cx="8298000" cy="106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2133720" y="5133960"/>
            <a:ext cx="6386760" cy="121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99ED8494-A078-47ED-BBD6-FD832B5F147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28600" y="3962520"/>
            <a:ext cx="8298000" cy="106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0" anchor="ctr">
            <a:no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ru-RU" sz="3200" b="0" strike="noStrike" cap="all" spc="-1">
                <a:solidFill>
                  <a:schemeClr val="dk2"/>
                </a:solidFill>
                <a:latin typeface="Century Schoolbook"/>
              </a:rPr>
              <a:t>Заголовок фотоальбома</a:t>
            </a:r>
            <a:endParaRPr lang="ru-RU" sz="32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453600" y="518148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3200" b="0" i="1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133720" y="5133960"/>
            <a:ext cx="6386760" cy="121896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45000" anchor="t">
            <a:noAutofit/>
          </a:bodyPr>
          <a:lstStyle/>
          <a:p>
            <a:pPr indent="0" algn="r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Щелкните, чтобы добавить дату и прочие сведения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5880" y="1600200"/>
            <a:ext cx="2285640" cy="22856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lt1"/>
                </a:solidFill>
                <a:latin typeface="Century Schoolbook"/>
              </a:rPr>
              <a:t>Вставка рисунка</a:t>
            </a: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176760" y="186840"/>
            <a:ext cx="8762760" cy="6213600"/>
          </a:xfrm>
          <a:prstGeom prst="rect">
            <a:avLst/>
          </a:prstGeom>
          <a:noFill/>
          <a:ln w="9525" cap="rnd">
            <a:solidFill>
              <a:srgbClr val="000000">
                <a:tint val="85000"/>
              </a:srgbClr>
            </a:solidFill>
            <a:prstDash val="dash"/>
            <a:round/>
          </a:ln>
          <a:effectLst>
            <a:outerShdw blurRad="25560" dist="126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97A8034-C4F9-4F15-9384-050E9AEE60B7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3050280" y="1600200"/>
            <a:ext cx="3197880" cy="32000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048120" y="4876920"/>
            <a:ext cx="3200040" cy="12949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" bIns="9144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dt" idx="28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sldNum" idx="29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3A39A34-E6B9-48F1-AD7E-0A26C71A236E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ftr" idx="30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4955400" y="1371600"/>
            <a:ext cx="3197880" cy="32000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143000" y="1371600"/>
            <a:ext cx="3197880" cy="32000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952880" y="4648320"/>
            <a:ext cx="3200040" cy="12949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" bIns="9144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1143000" y="4648320"/>
            <a:ext cx="3200040" cy="12949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" bIns="9144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dt" idx="31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sldNum" idx="32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5285FD7-2301-488A-A99F-565AE1214260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ftr" idx="33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body"/>
          </p:nvPr>
        </p:nvSpPr>
        <p:spPr>
          <a:xfrm>
            <a:off x="914400" y="294480"/>
            <a:ext cx="7467120" cy="560052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914400" y="6019920"/>
            <a:ext cx="7467120" cy="380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100" name="PlaceHolder 3"/>
          <p:cNvSpPr>
            <a:spLocks noGrp="1"/>
          </p:cNvSpPr>
          <p:nvPr>
            <p:ph type="dt" idx="34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sldNum" idx="35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DB11F21-68F0-4AF3-82A4-C0035EFE67E3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ftr" idx="36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body"/>
          </p:nvPr>
        </p:nvSpPr>
        <p:spPr>
          <a:xfrm>
            <a:off x="457200" y="2057400"/>
            <a:ext cx="8229240" cy="27428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4876920"/>
            <a:ext cx="8229240" cy="14475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" bIns="9144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108" name="PlaceHolder 3"/>
          <p:cNvSpPr>
            <a:spLocks noGrp="1"/>
          </p:cNvSpPr>
          <p:nvPr>
            <p:ph type="dt" idx="37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sldNum" idx="38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2D3E0B-E34A-4C3B-8C59-197541002C11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ftr" idx="39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248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200" b="0" strike="noStrike" cap="all" spc="-1">
                <a:solidFill>
                  <a:schemeClr val="dk2"/>
                </a:solidFill>
                <a:latin typeface="Century Schoolbook"/>
              </a:rPr>
              <a:t>Образец заголовка</a:t>
            </a:r>
            <a:endParaRPr lang="ru-RU" sz="32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ru-RU" sz="2000" b="0" strike="noStrike" spc="-1">
                <a:solidFill>
                  <a:schemeClr val="dk1"/>
                </a:solidFill>
                <a:latin typeface="Century Schoolbook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OpenSymbol"/>
              <a:buChar char="»"/>
            </a:pPr>
            <a:r>
              <a:rPr lang="ru-RU" sz="1600" b="0" strike="noStrike" spc="-1">
                <a:solidFill>
                  <a:schemeClr val="dk1"/>
                </a:solidFill>
                <a:latin typeface="Century Schoolbook"/>
              </a:rPr>
              <a:t>Пятый уровень</a:t>
            </a:r>
          </a:p>
        </p:txBody>
      </p:sp>
      <p:sp>
        <p:nvSpPr>
          <p:cNvPr id="113" name="PlaceHolder 3"/>
          <p:cNvSpPr>
            <a:spLocks noGrp="1"/>
          </p:cNvSpPr>
          <p:nvPr>
            <p:ph type="dt" idx="40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ftr" idx="41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15" name="PlaceHolder 5"/>
          <p:cNvSpPr>
            <a:spLocks noGrp="1"/>
          </p:cNvSpPr>
          <p:nvPr>
            <p:ph type="sldNum" idx="42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848A1F2-3AC7-432A-A6B8-7CCBCD7B256C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419400" y="233280"/>
            <a:ext cx="4640040" cy="61718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257800" y="3048120"/>
            <a:ext cx="3504960" cy="3352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b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dt" idx="43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sldNum" idx="44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3891A64-7B29-453E-A7A3-DF5214CC89C1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ftr" idx="45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23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6857640"/>
          </a:xfrm>
          <a:prstGeom prst="rect">
            <a:avLst/>
          </a:prstGeom>
          <a:noFill/>
          <a:ln w="25560">
            <a:noFill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Щелкните значок, чтобы добавить фотографию размером со всю страницу</a:t>
            </a: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chemeClr val="dk1"/>
              </a:solidFill>
              <a:latin typeface="Century School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52760" y="4572000"/>
            <a:ext cx="7781400" cy="99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200" b="0" strike="noStrike" cap="all" spc="-1">
                <a:solidFill>
                  <a:schemeClr val="dk2"/>
                </a:solidFill>
                <a:latin typeface="Century Schoolbook"/>
              </a:rPr>
              <a:t>Заголовок раздела</a:t>
            </a:r>
            <a:endParaRPr lang="ru-RU" sz="32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52760" y="5600880"/>
            <a:ext cx="7772040" cy="83772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Подзаголовок слайда</a:t>
            </a: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786240" y="2140560"/>
            <a:ext cx="2285640" cy="22856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lt1"/>
                </a:solidFill>
                <a:latin typeface="Century Schoolbook"/>
              </a:rPr>
              <a:t>Вставка рисунка</a:t>
            </a: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74720" y="2140560"/>
            <a:ext cx="2285640" cy="22856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lt1"/>
                </a:solidFill>
                <a:latin typeface="Century Schoolbook"/>
              </a:rPr>
              <a:t>Вставка рисунка</a:t>
            </a: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162840" y="2140560"/>
            <a:ext cx="2285640" cy="22856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lt1"/>
                </a:solidFill>
                <a:latin typeface="Century Schoolbook"/>
              </a:rPr>
              <a:t>Вставка рисунка</a:t>
            </a:r>
            <a:endParaRPr lang="ru-RU" sz="1800" b="0" strike="noStrike" spc="-1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dt" idx="46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sldNum" idx="47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7E2B04A-18C9-4A10-9131-A74220FD2330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5" name="PlaceHolder 8"/>
          <p:cNvSpPr>
            <a:spLocks noGrp="1"/>
          </p:cNvSpPr>
          <p:nvPr>
            <p:ph type="ftr" idx="48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4722120" y="609480"/>
            <a:ext cx="3431160" cy="457488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066680" y="609480"/>
            <a:ext cx="3428640" cy="45716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1066680" y="5334120"/>
            <a:ext cx="34286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45000" rIns="9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724280" y="5334120"/>
            <a:ext cx="34286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45000" rIns="9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140" name="PlaceHolder 5"/>
          <p:cNvSpPr>
            <a:spLocks noGrp="1"/>
          </p:cNvSpPr>
          <p:nvPr>
            <p:ph type="dt" idx="49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sldNum" idx="50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67841B-F2BD-4ACF-85E4-3DD6C7042E07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 type="ftr" idx="51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body"/>
          </p:nvPr>
        </p:nvSpPr>
        <p:spPr>
          <a:xfrm>
            <a:off x="4663440" y="3403800"/>
            <a:ext cx="4023000" cy="301716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3403800"/>
            <a:ext cx="4023000" cy="301716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63440" y="228600"/>
            <a:ext cx="4023000" cy="301716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457200" y="228600"/>
            <a:ext cx="4023000" cy="301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12" name="PlaceHolder 5"/>
          <p:cNvSpPr>
            <a:spLocks noGrp="1"/>
          </p:cNvSpPr>
          <p:nvPr>
            <p:ph type="dt" idx="4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" name="PlaceHolder 6"/>
          <p:cNvSpPr>
            <a:spLocks noGrp="1"/>
          </p:cNvSpPr>
          <p:nvPr>
            <p:ph type="sldNum" idx="5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2F6AFD4-1A51-46A9-9D14-30324BB77BF2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" name="PlaceHolder 7"/>
          <p:cNvSpPr>
            <a:spLocks noGrp="1"/>
          </p:cNvSpPr>
          <p:nvPr>
            <p:ph type="ftr" idx="6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4648320" y="1676520"/>
            <a:ext cx="4038120" cy="302868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76520"/>
            <a:ext cx="4038120" cy="302868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4857840"/>
            <a:ext cx="4038120" cy="1238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48320" y="4857840"/>
            <a:ext cx="4038120" cy="1238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150" name="PlaceHolder 5"/>
          <p:cNvSpPr>
            <a:spLocks noGrp="1"/>
          </p:cNvSpPr>
          <p:nvPr>
            <p:ph type="dt" idx="52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sldNum" idx="53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42A15F-19CA-4B2E-AADD-A6BF2754A9CB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ftr" idx="54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5141880" y="380880"/>
            <a:ext cx="3773160" cy="282960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4320" y="380880"/>
            <a:ext cx="4461840" cy="594936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41880" y="3352680"/>
            <a:ext cx="3773160" cy="297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156" name="PlaceHolder 4"/>
          <p:cNvSpPr>
            <a:spLocks noGrp="1"/>
          </p:cNvSpPr>
          <p:nvPr>
            <p:ph type="dt" idx="55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sldNum" idx="56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9C3910F-1A4C-437B-95FB-EDB80367471F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ftr" idx="57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228600" y="1066680"/>
            <a:ext cx="2742840" cy="36572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200400" y="1066680"/>
            <a:ext cx="2742840" cy="36572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172200" y="1066680"/>
            <a:ext cx="2742840" cy="36572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228600" y="4876920"/>
            <a:ext cx="2742840" cy="1447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3200400" y="4876920"/>
            <a:ext cx="2742840" cy="1447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6172200" y="4876920"/>
            <a:ext cx="2742840" cy="1447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165" name="PlaceHolder 7"/>
          <p:cNvSpPr>
            <a:spLocks noGrp="1"/>
          </p:cNvSpPr>
          <p:nvPr>
            <p:ph type="dt" idx="58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6" name="PlaceHolder 8"/>
          <p:cNvSpPr>
            <a:spLocks noGrp="1"/>
          </p:cNvSpPr>
          <p:nvPr>
            <p:ph type="sldNum" idx="59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CB741F-5A0C-4609-B3A7-76F1285FAFED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7" name="PlaceHolder 9"/>
          <p:cNvSpPr>
            <a:spLocks noGrp="1"/>
          </p:cNvSpPr>
          <p:nvPr>
            <p:ph type="ftr" idx="60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5067360" y="3436560"/>
            <a:ext cx="3649680" cy="288900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26600" y="384120"/>
            <a:ext cx="4457520" cy="59432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7360" y="389160"/>
            <a:ext cx="3657240" cy="28868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dt" idx="7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8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28BFBCA-EE32-453F-BC2C-9004738CE40E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ftr" idx="9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body"/>
          </p:nvPr>
        </p:nvSpPr>
        <p:spPr>
          <a:xfrm>
            <a:off x="2229120" y="228600"/>
            <a:ext cx="2284920" cy="29714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229120" y="3365280"/>
            <a:ext cx="2284920" cy="29714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2080" y="228600"/>
            <a:ext cx="2285640" cy="29714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67760" y="3365280"/>
            <a:ext cx="2284920" cy="29714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25" name="PlaceHolder 5"/>
          <p:cNvSpPr>
            <a:spLocks noGrp="1"/>
          </p:cNvSpPr>
          <p:nvPr>
            <p:ph type="body"/>
          </p:nvPr>
        </p:nvSpPr>
        <p:spPr>
          <a:xfrm>
            <a:off x="400320" y="1295280"/>
            <a:ext cx="1676160" cy="1904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r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26" name="PlaceHolder 6"/>
          <p:cNvSpPr>
            <a:spLocks noGrp="1"/>
          </p:cNvSpPr>
          <p:nvPr>
            <p:ph type="body"/>
          </p:nvPr>
        </p:nvSpPr>
        <p:spPr>
          <a:xfrm>
            <a:off x="7086600" y="1295280"/>
            <a:ext cx="1676160" cy="1904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27" name="PlaceHolder 7"/>
          <p:cNvSpPr>
            <a:spLocks noGrp="1"/>
          </p:cNvSpPr>
          <p:nvPr>
            <p:ph type="body"/>
          </p:nvPr>
        </p:nvSpPr>
        <p:spPr>
          <a:xfrm>
            <a:off x="400320" y="3352680"/>
            <a:ext cx="1676160" cy="1904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28" name="PlaceHolder 8"/>
          <p:cNvSpPr>
            <a:spLocks noGrp="1"/>
          </p:cNvSpPr>
          <p:nvPr>
            <p:ph type="body"/>
          </p:nvPr>
        </p:nvSpPr>
        <p:spPr>
          <a:xfrm>
            <a:off x="7086600" y="3352680"/>
            <a:ext cx="1676160" cy="1904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29" name="PlaceHolder 9"/>
          <p:cNvSpPr>
            <a:spLocks noGrp="1"/>
          </p:cNvSpPr>
          <p:nvPr>
            <p:ph type="dt" idx="10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" name="PlaceHolder 10"/>
          <p:cNvSpPr>
            <a:spLocks noGrp="1"/>
          </p:cNvSpPr>
          <p:nvPr>
            <p:ph type="sldNum" idx="11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0171C60-151C-4F22-9A3A-A3FDF333735E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1" name="PlaceHolder 11"/>
          <p:cNvSpPr>
            <a:spLocks noGrp="1"/>
          </p:cNvSpPr>
          <p:nvPr>
            <p:ph type="ftr" idx="12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body"/>
          </p:nvPr>
        </p:nvSpPr>
        <p:spPr>
          <a:xfrm>
            <a:off x="927000" y="533520"/>
            <a:ext cx="3652920" cy="27428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27000" y="6172200"/>
            <a:ext cx="3657240" cy="304560"/>
          </a:xfrm>
          <a:prstGeom prst="rect">
            <a:avLst/>
          </a:prstGeom>
          <a:noFill/>
          <a:ln w="0">
            <a:noFill/>
          </a:ln>
        </p:spPr>
        <p:txBody>
          <a:bodyPr lIns="9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60560" y="533520"/>
            <a:ext cx="3657240" cy="27428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927000" y="3352680"/>
            <a:ext cx="3657240" cy="27428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60560" y="3352680"/>
            <a:ext cx="3657240" cy="27428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927000" y="152280"/>
            <a:ext cx="3657240" cy="304560"/>
          </a:xfrm>
          <a:prstGeom prst="rect">
            <a:avLst/>
          </a:prstGeom>
          <a:noFill/>
          <a:ln w="0">
            <a:noFill/>
          </a:ln>
        </p:spPr>
        <p:txBody>
          <a:bodyPr lIns="9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660560" y="6172200"/>
            <a:ext cx="3657240" cy="304560"/>
          </a:xfrm>
          <a:prstGeom prst="rect">
            <a:avLst/>
          </a:prstGeom>
          <a:noFill/>
          <a:ln w="0">
            <a:noFill/>
          </a:ln>
        </p:spPr>
        <p:txBody>
          <a:bodyPr lIns="9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41" name="PlaceHolder 8"/>
          <p:cNvSpPr>
            <a:spLocks noGrp="1"/>
          </p:cNvSpPr>
          <p:nvPr>
            <p:ph type="body"/>
          </p:nvPr>
        </p:nvSpPr>
        <p:spPr>
          <a:xfrm>
            <a:off x="4660560" y="152280"/>
            <a:ext cx="3657240" cy="304560"/>
          </a:xfrm>
          <a:prstGeom prst="rect">
            <a:avLst/>
          </a:prstGeom>
          <a:noFill/>
          <a:ln w="0">
            <a:noFill/>
          </a:ln>
        </p:spPr>
        <p:txBody>
          <a:bodyPr lIns="9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42" name="PlaceHolder 9"/>
          <p:cNvSpPr>
            <a:spLocks noGrp="1"/>
          </p:cNvSpPr>
          <p:nvPr>
            <p:ph type="dt" idx="13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3" name="PlaceHolder 10"/>
          <p:cNvSpPr>
            <a:spLocks noGrp="1"/>
          </p:cNvSpPr>
          <p:nvPr>
            <p:ph type="sldNum" idx="14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67E4576-539F-40FD-926B-232351CF7D29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4" name="PlaceHolder 11"/>
          <p:cNvSpPr>
            <a:spLocks noGrp="1"/>
          </p:cNvSpPr>
          <p:nvPr>
            <p:ph type="ftr" idx="15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body"/>
          </p:nvPr>
        </p:nvSpPr>
        <p:spPr>
          <a:xfrm>
            <a:off x="152280" y="1523880"/>
            <a:ext cx="2106720" cy="280908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46440" y="1523880"/>
            <a:ext cx="2106720" cy="280908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2349000" y="1523880"/>
            <a:ext cx="2106720" cy="280908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740280" y="1523880"/>
            <a:ext cx="2106720" cy="280908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152280" y="4495680"/>
            <a:ext cx="8762760" cy="1904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Надпись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dt" idx="16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sldNum" idx="17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FBD3747-2736-49E6-903F-51FD7662A755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4" name="PlaceHolder 8"/>
          <p:cNvSpPr>
            <a:spLocks noGrp="1"/>
          </p:cNvSpPr>
          <p:nvPr>
            <p:ph type="ftr" idx="18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body"/>
          </p:nvPr>
        </p:nvSpPr>
        <p:spPr>
          <a:xfrm>
            <a:off x="685800" y="257760"/>
            <a:ext cx="4617360" cy="61718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788800" y="257760"/>
            <a:ext cx="2437920" cy="18284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788800" y="2432520"/>
            <a:ext cx="2437920" cy="18284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788800" y="4607640"/>
            <a:ext cx="2437920" cy="18284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61" name="PlaceHolder 5"/>
          <p:cNvSpPr>
            <a:spLocks noGrp="1"/>
          </p:cNvSpPr>
          <p:nvPr>
            <p:ph type="dt" idx="19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sldNum" idx="20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6E30BE6-D50F-46E2-9CBA-08A1D17EA57C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ftr" idx="21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body"/>
          </p:nvPr>
        </p:nvSpPr>
        <p:spPr>
          <a:xfrm>
            <a:off x="609480" y="3429000"/>
            <a:ext cx="2069640" cy="29714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033720" y="228600"/>
            <a:ext cx="5562360" cy="417168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228600"/>
            <a:ext cx="2069640" cy="29714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943600" y="4495680"/>
            <a:ext cx="2666520" cy="187416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3033720" y="4495680"/>
            <a:ext cx="2756880" cy="187416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71" name="PlaceHolder 6"/>
          <p:cNvSpPr>
            <a:spLocks noGrp="1"/>
          </p:cNvSpPr>
          <p:nvPr>
            <p:ph type="dt" idx="22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2" name="PlaceHolder 7"/>
          <p:cNvSpPr>
            <a:spLocks noGrp="1"/>
          </p:cNvSpPr>
          <p:nvPr>
            <p:ph type="sldNum" idx="23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9CC5D3-28DC-4C87-8E05-B67F2BDF8F49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3" name="PlaceHolder 8"/>
          <p:cNvSpPr>
            <a:spLocks noGrp="1"/>
          </p:cNvSpPr>
          <p:nvPr>
            <p:ph type="ftr" idx="24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512280" y="3124080"/>
            <a:ext cx="2605680" cy="327636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12280" y="228600"/>
            <a:ext cx="3962160" cy="27428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718520" y="228600"/>
            <a:ext cx="3962160" cy="274284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3293280" y="3124080"/>
            <a:ext cx="2605680" cy="327636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74640" y="3124080"/>
            <a:ext cx="2605680" cy="3276360"/>
          </a:xfrm>
          <a:prstGeom prst="rect">
            <a:avLst/>
          </a:prstGeom>
          <a:noFill/>
          <a:ln w="38160" cap="sq">
            <a:solidFill>
              <a:schemeClr val="lt1"/>
            </a:solidFill>
            <a:miter/>
          </a:ln>
          <a:effectLst>
            <a:outerShdw blurRad="50760" dist="50402" dir="27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Century Schoolbook"/>
              </a:rPr>
              <a:t>Вставка рисунка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dt" idx="25"/>
          </p:nvPr>
        </p:nvSpPr>
        <p:spPr>
          <a:xfrm>
            <a:off x="66600" y="6559200"/>
            <a:ext cx="243792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sldNum" idx="26"/>
          </p:nvPr>
        </p:nvSpPr>
        <p:spPr>
          <a:xfrm>
            <a:off x="8172360" y="6559200"/>
            <a:ext cx="914040" cy="2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773CAEF-8983-4001-8201-3DD0585EE6EB}" type="slidenum">
              <a:rPr lang="ru-RU" sz="1200" b="0" strike="noStrike" spc="-1">
                <a:solidFill>
                  <a:schemeClr val="dk2"/>
                </a:solidFill>
                <a:latin typeface="Century Schoolbook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3" name="PlaceHolder 8"/>
          <p:cNvSpPr>
            <a:spLocks noGrp="1"/>
          </p:cNvSpPr>
          <p:nvPr>
            <p:ph type="ftr" idx="27"/>
          </p:nvPr>
        </p:nvSpPr>
        <p:spPr>
          <a:xfrm>
            <a:off x="2995560" y="6558120"/>
            <a:ext cx="4647960" cy="24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3"/>
          <a:stretch/>
        </p:blipFill>
        <p:spPr>
          <a:xfrm>
            <a:off x="179640" y="404640"/>
            <a:ext cx="8784720" cy="86364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</a:extLst>
          </a:blip>
          <a:stretch/>
        </p:blipFill>
        <p:spPr>
          <a:xfrm>
            <a:off x="298080" y="1268640"/>
            <a:ext cx="8547840" cy="493308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 descr="http://dusshnav.edusite.ru/images/p4_1326437290601835.jpg"/>
          <p:cNvPicPr/>
          <p:nvPr/>
        </p:nvPicPr>
        <p:blipFill>
          <a:blip r:embed="rId6"/>
          <a:stretch/>
        </p:blipFill>
        <p:spPr>
          <a:xfrm>
            <a:off x="467640" y="1484640"/>
            <a:ext cx="1079280" cy="165060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Прямоугольник 2"/>
          <p:cNvSpPr/>
          <p:nvPr/>
        </p:nvSpPr>
        <p:spPr>
          <a:xfrm>
            <a:off x="417600" y="477444"/>
            <a:ext cx="8416440" cy="14143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/>
            <a:r>
              <a:rPr lang="ru-RU" sz="2800" b="1" strike="noStrike" spc="-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chemeClr val="bg1"/>
                </a:solidFill>
                <a:latin typeface="Times New Roman"/>
              </a:rPr>
              <a:t>    </a:t>
            </a:r>
            <a:r>
              <a:rPr lang="ru-RU" sz="2800" b="0" strike="noStrike" spc="-1" dirty="0">
                <a:solidFill>
                  <a:schemeClr val="bg1"/>
                </a:solidFill>
                <a:latin typeface="Times New Roman"/>
              </a:rPr>
              <a:t>Переходить и перебегать через железнодорожные пути перед близко идущим поездом, если расстояние до него менее  400 м </a:t>
            </a:r>
            <a:r>
              <a:rPr lang="ru-RU" sz="2800" b="0" strike="noStrike" spc="-1" dirty="0" smtClean="0">
                <a:solidFill>
                  <a:schemeClr val="bg1"/>
                </a:solidFill>
                <a:latin typeface="Times New Roman"/>
              </a:rPr>
              <a:t>- </a:t>
            </a:r>
            <a:r>
              <a:rPr lang="ru-RU" sz="3000" b="1" spc="-1" dirty="0">
                <a:solidFill>
                  <a:srgbClr val="FF0000"/>
                </a:solidFill>
                <a:latin typeface="Times New Roman"/>
              </a:rPr>
              <a:t>ЗАПРЕЩАЕТСЯ</a:t>
            </a:r>
            <a:r>
              <a:rPr lang="ru-RU" sz="3000" b="1" spc="-1" dirty="0" smtClean="0">
                <a:solidFill>
                  <a:srgbClr val="FF0000"/>
                </a:solidFill>
                <a:latin typeface="Times New Roman"/>
              </a:rPr>
              <a:t>!</a:t>
            </a:r>
            <a:endParaRPr lang="ru-RU" sz="3000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9" name="Picture 2" descr="https://static.oshkole.ru/editor_images/24653.jpg"/>
          <p:cNvPicPr/>
          <p:nvPr/>
        </p:nvPicPr>
        <p:blipFill>
          <a:blip r:embed="rId3"/>
          <a:stretch/>
        </p:blipFill>
        <p:spPr>
          <a:xfrm>
            <a:off x="7239600" y="5765400"/>
            <a:ext cx="1428480" cy="79992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0" name="Рисунок 4"/>
          <p:cNvPicPr/>
          <p:nvPr/>
        </p:nvPicPr>
        <p:blipFill>
          <a:blip r:embed="rId4"/>
          <a:stretch/>
        </p:blipFill>
        <p:spPr>
          <a:xfrm>
            <a:off x="73800" y="2186934"/>
            <a:ext cx="9070200" cy="417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Прямоугольник 2"/>
          <p:cNvSpPr/>
          <p:nvPr/>
        </p:nvSpPr>
        <p:spPr>
          <a:xfrm>
            <a:off x="334440" y="796680"/>
            <a:ext cx="8582400" cy="13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0" strike="noStrike" spc="-1" dirty="0">
                <a:solidFill>
                  <a:schemeClr val="dk1"/>
                </a:solidFill>
                <a:latin typeface="Times New Roman"/>
              </a:rPr>
              <a:t>    </a:t>
            </a:r>
            <a:r>
              <a:rPr lang="ru-RU" sz="2800" b="0" strike="noStrike" spc="-1" dirty="0">
                <a:solidFill>
                  <a:schemeClr val="bg1"/>
                </a:solidFill>
                <a:latin typeface="Times New Roman"/>
              </a:rPr>
              <a:t>Категорически запрещается на станциях и перегонах подлезать под вагоны и перелезать через автосцепки для прохода через путь.</a:t>
            </a:r>
            <a:endParaRPr lang="ru-RU" sz="2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12" name="Прямоугольник 1"/>
          <p:cNvSpPr/>
          <p:nvPr/>
        </p:nvSpPr>
        <p:spPr>
          <a:xfrm>
            <a:off x="2864160" y="212400"/>
            <a:ext cx="352332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ЗАПРЕЩАЕТСЯ!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3" name="Picture 2" descr="https://static.oshkole.ru/editor_images/24653.jpg"/>
          <p:cNvPicPr/>
          <p:nvPr/>
        </p:nvPicPr>
        <p:blipFill>
          <a:blip r:embed="rId3"/>
          <a:stretch/>
        </p:blipFill>
        <p:spPr>
          <a:xfrm>
            <a:off x="7239600" y="5765400"/>
            <a:ext cx="1428480" cy="79992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4" name="Рисунок 3"/>
          <p:cNvPicPr/>
          <p:nvPr/>
        </p:nvPicPr>
        <p:blipFill>
          <a:blip r:embed="rId4"/>
          <a:stretch/>
        </p:blipFill>
        <p:spPr>
          <a:xfrm>
            <a:off x="334440" y="3353400"/>
            <a:ext cx="4817880" cy="3211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15" name="Рисунок 5"/>
          <p:cNvPicPr/>
          <p:nvPr/>
        </p:nvPicPr>
        <p:blipFill>
          <a:blip r:embed="rId5"/>
          <a:stretch/>
        </p:blipFill>
        <p:spPr>
          <a:xfrm>
            <a:off x="4210560" y="2061000"/>
            <a:ext cx="4689720" cy="3312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Прямоугольник 2"/>
          <p:cNvSpPr/>
          <p:nvPr/>
        </p:nvSpPr>
        <p:spPr>
          <a:xfrm>
            <a:off x="334440" y="674280"/>
            <a:ext cx="858240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chemeClr val="bg1"/>
                </a:solidFill>
                <a:latin typeface="Times New Roman"/>
              </a:rPr>
              <a:t>Прыгать с пассажирской платформы на железнодорожные пути!</a:t>
            </a:r>
            <a:endParaRPr lang="ru-RU" sz="2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17" name="Прямоугольник 1"/>
          <p:cNvSpPr/>
          <p:nvPr/>
        </p:nvSpPr>
        <p:spPr>
          <a:xfrm>
            <a:off x="2864160" y="212400"/>
            <a:ext cx="352332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ЗАПРЕЩАЕТСЯ!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8" name="Picture 2" descr="https://www.ridus.ru/_ah/img/8Rn6Dce8bafNMcnJogGIIQ"/>
          <p:cNvPicPr/>
          <p:nvPr/>
        </p:nvPicPr>
        <p:blipFill>
          <a:blip r:embed="rId3"/>
          <a:stretch/>
        </p:blipFill>
        <p:spPr>
          <a:xfrm>
            <a:off x="1331640" y="1628640"/>
            <a:ext cx="7696440" cy="5130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19" name="Picture 5" descr="жд1"/>
          <p:cNvPicPr/>
          <p:nvPr/>
        </p:nvPicPr>
        <p:blipFill>
          <a:blip r:embed="rId4"/>
          <a:stretch/>
        </p:blipFill>
        <p:spPr>
          <a:xfrm>
            <a:off x="179640" y="1655280"/>
            <a:ext cx="3049200" cy="220536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0" name="Picture 2" descr="https://static.oshkole.ru/editor_images/24653.jpg"/>
          <p:cNvPicPr/>
          <p:nvPr/>
        </p:nvPicPr>
        <p:blipFill>
          <a:blip r:embed="rId5"/>
          <a:stretch/>
        </p:blipFill>
        <p:spPr>
          <a:xfrm>
            <a:off x="7239600" y="5765400"/>
            <a:ext cx="1428480" cy="79992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Рисунок 5"/>
          <p:cNvPicPr/>
          <p:nvPr/>
        </p:nvPicPr>
        <p:blipFill>
          <a:blip r:embed="rId3"/>
          <a:stretch/>
        </p:blipFill>
        <p:spPr>
          <a:xfrm>
            <a:off x="4461840" y="2109240"/>
            <a:ext cx="4571280" cy="3456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22" name="Picture 2" descr="https://static.oshkole.ru/editor_images/24653.jpg"/>
          <p:cNvPicPr/>
          <p:nvPr/>
        </p:nvPicPr>
        <p:blipFill>
          <a:blip r:embed="rId4"/>
          <a:stretch/>
        </p:blipFill>
        <p:spPr>
          <a:xfrm>
            <a:off x="7239600" y="5765400"/>
            <a:ext cx="1428480" cy="79992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3" name="Прямоугольник 3"/>
          <p:cNvSpPr/>
          <p:nvPr/>
        </p:nvSpPr>
        <p:spPr>
          <a:xfrm>
            <a:off x="2286000" y="332640"/>
            <a:ext cx="457164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ПОМНИТЕ! 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Это опасно для жизни!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24" name="Рисунок 4"/>
          <p:cNvPicPr/>
          <p:nvPr/>
        </p:nvPicPr>
        <p:blipFill>
          <a:blip r:embed="rId5"/>
          <a:stretch/>
        </p:blipFill>
        <p:spPr>
          <a:xfrm>
            <a:off x="145800" y="1409760"/>
            <a:ext cx="4315680" cy="2427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25" name="Picture 4" descr="http://www.prizyv.ru/wp-content/uploads/2017/02/221003_1_1360673360.jpg"/>
          <p:cNvPicPr/>
          <p:nvPr/>
        </p:nvPicPr>
        <p:blipFill>
          <a:blip r:embed="rId6"/>
          <a:stretch/>
        </p:blipFill>
        <p:spPr>
          <a:xfrm>
            <a:off x="165600" y="3837600"/>
            <a:ext cx="4248000" cy="2830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Прямоугольник 3"/>
          <p:cNvSpPr/>
          <p:nvPr/>
        </p:nvSpPr>
        <p:spPr>
          <a:xfrm>
            <a:off x="0" y="303840"/>
            <a:ext cx="914364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Не оставляй на железнодорожных путях посторонние предметы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27" name="Рисунок 12"/>
          <p:cNvPicPr/>
          <p:nvPr/>
        </p:nvPicPr>
        <p:blipFill>
          <a:blip r:embed="rId3"/>
          <a:stretch/>
        </p:blipFill>
        <p:spPr>
          <a:xfrm>
            <a:off x="3444840" y="2925000"/>
            <a:ext cx="5397840" cy="3631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28" name="Рисунок 13"/>
          <p:cNvPicPr/>
          <p:nvPr/>
        </p:nvPicPr>
        <p:blipFill>
          <a:blip r:embed="rId4"/>
          <a:stretch/>
        </p:blipFill>
        <p:spPr>
          <a:xfrm>
            <a:off x="179640" y="1473480"/>
            <a:ext cx="4601880" cy="3451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Прямоугольник 1"/>
          <p:cNvSpPr/>
          <p:nvPr/>
        </p:nvSpPr>
        <p:spPr>
          <a:xfrm>
            <a:off x="251640" y="332640"/>
            <a:ext cx="8640720" cy="60155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chemeClr val="bg1"/>
                </a:solidFill>
                <a:latin typeface="Times New Roman"/>
                <a:ea typeface="Times New Roman"/>
              </a:rPr>
              <a:t>     Несчастные случаи на железных дорогах наносят государству огромный ущерб. Здесь и прямые убытки от разрушения транспортных средств, порчи грузов и железнодорожных сооружений, но главный же ущерб общества – это невосполнимость человеческих потерь.</a:t>
            </a:r>
            <a:endParaRPr lang="ru-RU" sz="2400" b="0" strike="noStrike" spc="-1" dirty="0">
              <a:solidFill>
                <a:schemeClr val="bg1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 dirty="0">
              <a:solidFill>
                <a:schemeClr val="bg1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chemeClr val="bg1"/>
                </a:solidFill>
                <a:latin typeface="Times New Roman"/>
                <a:ea typeface="Times New Roman"/>
              </a:rPr>
              <a:t>     Берегите себя, если вы сами о себе не переживаете, то не поможет уже ничто, а железная дорога не прощает небрежностей и оплошностей!</a:t>
            </a:r>
            <a:endParaRPr lang="ru-RU" sz="2400" b="0" strike="noStrike" spc="-1" dirty="0">
              <a:solidFill>
                <a:schemeClr val="bg1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Будьте бдительны и осторожны!</a:t>
            </a:r>
            <a:endParaRPr lang="ru-RU" sz="36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chemeClr val="bg1"/>
                </a:solidFill>
                <a:latin typeface="Times New Roman"/>
                <a:ea typeface="Times New Roman"/>
              </a:rPr>
              <a:t>С искренним к Вам уважением, </a:t>
            </a:r>
            <a:endParaRPr lang="ru-RU" sz="20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 dirty="0">
                <a:solidFill>
                  <a:schemeClr val="bg1"/>
                </a:solidFill>
                <a:latin typeface="Times New Roman"/>
                <a:ea typeface="Times New Roman"/>
              </a:rPr>
              <a:t>Сектор охраны труда и промышленной безопасности  ОП «Дирекция инфраструктуры»    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 dirty="0">
                <a:solidFill>
                  <a:schemeClr val="bg1"/>
                </a:solidFill>
                <a:latin typeface="Times New Roman"/>
                <a:ea typeface="Times New Roman"/>
              </a:rPr>
              <a:t>Федерального государственного унитарного предприятия «Крымская железная дорога».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100" b="0" strike="noStrike" spc="-1" dirty="0">
              <a:solidFill>
                <a:schemeClr val="bg1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1200" b="0" i="1" strike="noStrike" spc="-1" dirty="0">
                <a:solidFill>
                  <a:schemeClr val="bg1"/>
                </a:solidFill>
                <a:latin typeface="Times New Roman"/>
                <a:ea typeface="Times New Roman"/>
              </a:rPr>
              <a:t>Для подготовки презентации использовались материалы из открытых интернет-источников</a:t>
            </a:r>
            <a:endParaRPr lang="ru-RU" sz="12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/>
          </p:nvPr>
        </p:nvSpPr>
        <p:spPr>
          <a:xfrm>
            <a:off x="323640" y="188640"/>
            <a:ext cx="8424720" cy="62643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b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0" strike="noStrike" spc="-1" dirty="0">
                <a:solidFill>
                  <a:schemeClr val="dk1"/>
                </a:solidFill>
                <a:latin typeface="Times New Roman"/>
              </a:rPr>
              <a:t>     </a:t>
            </a:r>
            <a:r>
              <a:rPr lang="ru-RU" sz="3200" b="0" strike="noStrike" spc="-1" dirty="0">
                <a:solidFill>
                  <a:schemeClr val="bg1"/>
                </a:solidFill>
                <a:latin typeface="Times New Roman"/>
              </a:rPr>
              <a:t>Перспективы развития железнодорожного транспорта предусматривают увеличение скорости подвижного состава до 160 - 200 км/ч и появление </a:t>
            </a:r>
            <a:r>
              <a:rPr lang="ru-RU" sz="3200" b="0" strike="noStrike" spc="-1" dirty="0" err="1">
                <a:solidFill>
                  <a:schemeClr val="bg1"/>
                </a:solidFill>
                <a:latin typeface="Times New Roman"/>
              </a:rPr>
              <a:t>высокоскоросного</a:t>
            </a:r>
            <a:r>
              <a:rPr lang="ru-RU" sz="3200" b="0" strike="noStrike" spc="-1" dirty="0">
                <a:solidFill>
                  <a:schemeClr val="bg1"/>
                </a:solidFill>
                <a:latin typeface="Times New Roman"/>
              </a:rPr>
              <a:t> движения 200 - 350 км/ч. Огромные российские расстояния экономически выгодно преодолевать за минимальное время.</a:t>
            </a:r>
            <a:endParaRPr lang="ru-RU" sz="3200" b="0" strike="noStrike" spc="-1" dirty="0">
              <a:solidFill>
                <a:schemeClr val="bg1"/>
              </a:solidFill>
              <a:latin typeface="Century Schoolbook"/>
            </a:endParaRP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0" strike="noStrike" spc="-1" dirty="0">
                <a:solidFill>
                  <a:schemeClr val="bg1"/>
                </a:solidFill>
                <a:latin typeface="Times New Roman"/>
              </a:rPr>
              <a:t>      При огромных объемах перевозок, высокой интенсивности и повышенных скоростях движения поездов железные дороги являются </a:t>
            </a:r>
            <a:r>
              <a:rPr lang="ru-RU" sz="4000" b="1" strike="noStrike" spc="-1" dirty="0">
                <a:solidFill>
                  <a:srgbClr val="FF0000"/>
                </a:solidFill>
                <a:latin typeface="Times New Roman"/>
              </a:rPr>
              <a:t>зоной повышенной опасности.</a:t>
            </a:r>
            <a:endParaRPr lang="ru-RU" sz="4000" b="0" strike="noStrike" spc="-1" dirty="0">
              <a:solidFill>
                <a:srgbClr val="FF0000"/>
              </a:solidFill>
              <a:latin typeface="Century Schoolbook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endParaRPr lang="ru-RU" sz="1800" b="0" strike="noStrike" spc="-1" dirty="0">
              <a:solidFill>
                <a:schemeClr val="dk1"/>
              </a:solidFill>
              <a:latin typeface="Century Schoolbook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рямоугольник 2"/>
          <p:cNvSpPr/>
          <p:nvPr/>
        </p:nvSpPr>
        <p:spPr>
          <a:xfrm>
            <a:off x="251640" y="228600"/>
            <a:ext cx="864072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период с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по 2024 год число несчастных случаев снизилось на 29,5%, в том числе на 26,3% со смертельным исходом. Однако положительная динамика не относится к детскому травматизму, количество травм растет: в минувшем году пострадало 132 ребенка (+26), из которых 88 погибли …</a:t>
            </a:r>
            <a:endParaRPr lang="ru-RU" sz="24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37735122"/>
              </p:ext>
            </p:extLst>
          </p:nvPr>
        </p:nvGraphicFramePr>
        <p:xfrm>
          <a:off x="479394" y="2024110"/>
          <a:ext cx="8167456" cy="473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Прямоугольник 2"/>
          <p:cNvSpPr/>
          <p:nvPr/>
        </p:nvSpPr>
        <p:spPr>
          <a:xfrm>
            <a:off x="152280" y="228600"/>
            <a:ext cx="8838720" cy="20144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dk1"/>
                </a:solidFill>
                <a:latin typeface="Times New Roman"/>
              </a:rPr>
              <a:t>     </a:t>
            </a:r>
            <a:r>
              <a:rPr lang="ru-RU" sz="2400" b="1" strike="noStrike" spc="-1" dirty="0">
                <a:solidFill>
                  <a:schemeClr val="bg1"/>
                </a:solidFill>
                <a:latin typeface="Times New Roman"/>
              </a:rPr>
              <a:t>Несмотря на проводимую на Крымской железной дороге работу по профилактике случаев наезда на посторонних движущимся подвижным составом, случаи травматизма продолжают иметь место.</a:t>
            </a:r>
            <a:endParaRPr lang="ru-RU" sz="24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ru-RU" sz="2400" b="0" u="sng" strike="noStrike" spc="-1" dirty="0">
                <a:solidFill>
                  <a:schemeClr val="bg1"/>
                </a:solidFill>
                <a:uFillTx/>
                <a:latin typeface="Times New Roman"/>
              </a:rPr>
              <a:t>Статистика непроизводственного травматизма за </a:t>
            </a:r>
            <a:r>
              <a:rPr lang="ru-RU" sz="2400" b="0" u="sng" strike="noStrike" spc="-1" dirty="0" smtClean="0">
                <a:solidFill>
                  <a:schemeClr val="bg1"/>
                </a:solidFill>
                <a:uFillTx/>
                <a:latin typeface="Times New Roman"/>
              </a:rPr>
              <a:t>2015 </a:t>
            </a:r>
            <a:r>
              <a:rPr lang="ru-RU" sz="2400" b="0" u="sng" strike="noStrike" spc="-1" dirty="0">
                <a:solidFill>
                  <a:schemeClr val="bg1"/>
                </a:solidFill>
                <a:uFillTx/>
                <a:latin typeface="Times New Roman"/>
              </a:rPr>
              <a:t>– </a:t>
            </a:r>
            <a:r>
              <a:rPr lang="ru-RU" sz="2400" b="0" u="sng" strike="noStrike" spc="-1" dirty="0" smtClean="0">
                <a:solidFill>
                  <a:schemeClr val="bg1"/>
                </a:solidFill>
                <a:uFillTx/>
                <a:latin typeface="Times New Roman"/>
              </a:rPr>
              <a:t>2025 гг</a:t>
            </a:r>
            <a:r>
              <a:rPr lang="ru-RU" sz="2400" u="sng" spc="-1" dirty="0">
                <a:solidFill>
                  <a:schemeClr val="bg1"/>
                </a:solidFill>
                <a:latin typeface="Times New Roman"/>
              </a:rPr>
              <a:t>.</a:t>
            </a:r>
            <a:endParaRPr lang="ru-RU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73042218"/>
              </p:ext>
            </p:extLst>
          </p:nvPr>
        </p:nvGraphicFramePr>
        <p:xfrm>
          <a:off x="788956" y="2385125"/>
          <a:ext cx="7565367" cy="436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Прямоугольник 2"/>
          <p:cNvSpPr/>
          <p:nvPr/>
        </p:nvSpPr>
        <p:spPr>
          <a:xfrm>
            <a:off x="180618" y="455435"/>
            <a:ext cx="8697051" cy="56924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/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     </a:t>
            </a:r>
            <a:r>
              <a:rPr lang="ru-RU" sz="2800" b="1" strike="noStrike" spc="-1" dirty="0" smtClean="0">
                <a:solidFill>
                  <a:schemeClr val="dk1"/>
                </a:solidFill>
                <a:latin typeface="Times New Roman"/>
              </a:rPr>
              <a:t>          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причинами травмирования железнодорожным транспортом является личная неосторожность граждан, пренебрежение правилами безопасности (хождение по железнодорожным путям в неустановленных местах перед идущим поездом, нахождение в зоне работы железнодорожного транспорта в состоянии алкогольного опьянения, в наушниках, разговоры по телефону во время перехода через железнодорожный путь, переход железнодорожных путей в неустановленных местах и др.), беспечность, халатность пассажиров, лихачество на переездах, безответственность водителей автомобилей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3" name="Picture 2" descr="https://static.oshkole.ru/editor_images/24653.jpg"/>
          <p:cNvPicPr/>
          <p:nvPr/>
        </p:nvPicPr>
        <p:blipFill>
          <a:blip r:embed="rId3"/>
          <a:stretch/>
        </p:blipFill>
        <p:spPr>
          <a:xfrm>
            <a:off x="251640" y="188640"/>
            <a:ext cx="1428480" cy="79992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" name="Picture 4" descr="https://traditio.wiki/files/thumb/7/7e/Zeichen_151.svg/672px-Zeichen_151.svg.png"/>
          <p:cNvPicPr/>
          <p:nvPr/>
        </p:nvPicPr>
        <p:blipFill>
          <a:blip r:embed="rId4"/>
          <a:stretch/>
        </p:blipFill>
        <p:spPr>
          <a:xfrm>
            <a:off x="7594402" y="5655074"/>
            <a:ext cx="1194490" cy="1128499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2"/>
          <p:cNvSpPr/>
          <p:nvPr/>
        </p:nvSpPr>
        <p:spPr>
          <a:xfrm>
            <a:off x="104400" y="692640"/>
            <a:ext cx="8856720" cy="19990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     </a:t>
            </a:r>
            <a:r>
              <a:rPr lang="ru-RU" sz="2400" b="0" strike="noStrike" spc="-1" dirty="0">
                <a:solidFill>
                  <a:schemeClr val="bg1"/>
                </a:solidFill>
                <a:latin typeface="Times New Roman"/>
              </a:rPr>
              <a:t>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  <a:endParaRPr lang="ru-RU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6" name="Прямоугольник 1"/>
          <p:cNvSpPr/>
          <p:nvPr/>
        </p:nvSpPr>
        <p:spPr>
          <a:xfrm>
            <a:off x="3277080" y="188640"/>
            <a:ext cx="2511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ПОМНИТЕ!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7" name="Рисунок 3"/>
          <p:cNvPicPr/>
          <p:nvPr/>
        </p:nvPicPr>
        <p:blipFill>
          <a:blip r:embed="rId3"/>
          <a:stretch/>
        </p:blipFill>
        <p:spPr>
          <a:xfrm>
            <a:off x="584640" y="2665080"/>
            <a:ext cx="6229440" cy="4192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88" name="Picture 2" descr="https://static.oshkole.ru/editor_images/24653.jpg"/>
          <p:cNvPicPr/>
          <p:nvPr/>
        </p:nvPicPr>
        <p:blipFill>
          <a:blip r:embed="rId4"/>
          <a:stretch/>
        </p:blipFill>
        <p:spPr>
          <a:xfrm>
            <a:off x="7292160" y="5661360"/>
            <a:ext cx="1428480" cy="79992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9" name="Овал 5"/>
          <p:cNvSpPr/>
          <p:nvPr/>
        </p:nvSpPr>
        <p:spPr>
          <a:xfrm>
            <a:off x="1835640" y="4473000"/>
            <a:ext cx="359640" cy="215640"/>
          </a:xfrm>
          <a:prstGeom prst="ellipse">
            <a:avLst/>
          </a:prstGeom>
          <a:solidFill>
            <a:srgbClr val="6EA0B0"/>
          </a:solidFill>
          <a:ln>
            <a:solidFill>
              <a:srgbClr val="51768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entury Schoolbook"/>
            </a:endParaRPr>
          </a:p>
        </p:txBody>
      </p:sp>
      <p:pic>
        <p:nvPicPr>
          <p:cNvPr id="190" name="Picture 4" descr="https://traditio.wiki/files/thumb/7/7e/Zeichen_151.svg/672px-Zeichen_151.svg.png"/>
          <p:cNvPicPr/>
          <p:nvPr/>
        </p:nvPicPr>
        <p:blipFill>
          <a:blip r:embed="rId5"/>
          <a:stretch/>
        </p:blipFill>
        <p:spPr>
          <a:xfrm>
            <a:off x="7074360" y="3024360"/>
            <a:ext cx="1864080" cy="166428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Прямоугольник 2"/>
          <p:cNvSpPr/>
          <p:nvPr/>
        </p:nvSpPr>
        <p:spPr>
          <a:xfrm>
            <a:off x="595800" y="692640"/>
            <a:ext cx="7992360" cy="1260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chemeClr val="bg1"/>
                </a:solidFill>
                <a:latin typeface="Times New Roman"/>
              </a:rPr>
              <a:t>Переходить железнодорожные пути можно только в установленных местах, пользуясь при этом пешеходными мостами, тоннелями, </a:t>
            </a:r>
            <a:r>
              <a:rPr lang="ru-RU" sz="2400" b="0" strike="noStrike" spc="-1" dirty="0" smtClean="0">
                <a:solidFill>
                  <a:schemeClr val="bg1"/>
                </a:solidFill>
                <a:latin typeface="Times New Roman"/>
              </a:rPr>
              <a:t>переходами</a:t>
            </a:r>
            <a:r>
              <a:rPr lang="ru-RU" sz="2400" b="0" strike="noStrike" spc="-1" dirty="0">
                <a:solidFill>
                  <a:schemeClr val="bg1"/>
                </a:solidFill>
                <a:latin typeface="Times New Roman"/>
              </a:rPr>
              <a:t>.</a:t>
            </a:r>
            <a:endParaRPr lang="ru-RU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92" name="Прямоугольник 1"/>
          <p:cNvSpPr/>
          <p:nvPr/>
        </p:nvSpPr>
        <p:spPr>
          <a:xfrm>
            <a:off x="3336120" y="188640"/>
            <a:ext cx="2511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ПОМНИТЕ!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93" name="Рисунок 4"/>
          <p:cNvPicPr/>
          <p:nvPr/>
        </p:nvPicPr>
        <p:blipFill>
          <a:blip r:embed="rId3"/>
          <a:stretch/>
        </p:blipFill>
        <p:spPr>
          <a:xfrm>
            <a:off x="219960" y="1806840"/>
            <a:ext cx="7576200" cy="5050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94" name="Picture 2"/>
          <p:cNvSpPr/>
          <p:nvPr/>
        </p:nvSpPr>
        <p:spPr>
          <a:xfrm>
            <a:off x="6944760" y="1806840"/>
            <a:ext cx="1837800" cy="183780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190500" cap="rnd">
            <a:solidFill>
              <a:srgbClr val="C8C6BD"/>
            </a:solidFill>
            <a:round/>
          </a:ln>
          <a:effectLst>
            <a:outerShdw blurRad="12708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Picture 2" descr="https://static.oshkole.ru/editor_images/24653.jpg"/>
          <p:cNvPicPr/>
          <p:nvPr/>
        </p:nvPicPr>
        <p:blipFill>
          <a:blip r:embed="rId5"/>
          <a:stretch/>
        </p:blipFill>
        <p:spPr>
          <a:xfrm>
            <a:off x="7201080" y="5998320"/>
            <a:ext cx="1428480" cy="79992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6" name="Picture 6"/>
          <p:cNvSpPr/>
          <p:nvPr/>
        </p:nvSpPr>
        <p:spPr>
          <a:xfrm>
            <a:off x="6931080" y="3861000"/>
            <a:ext cx="1904760" cy="1904760"/>
          </a:xfrm>
          <a:prstGeom prst="ellipse">
            <a:avLst/>
          </a:prstGeom>
          <a:blipFill rotWithShape="0">
            <a:blip r:embed="rId6"/>
            <a:srcRect/>
            <a:stretch/>
          </a:blipFill>
          <a:ln w="190500" cap="rnd">
            <a:solidFill>
              <a:srgbClr val="C8C6BD"/>
            </a:solidFill>
            <a:round/>
          </a:ln>
          <a:effectLst>
            <a:outerShdw blurRad="12708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Прямоугольник 2"/>
          <p:cNvSpPr/>
          <p:nvPr/>
        </p:nvSpPr>
        <p:spPr>
          <a:xfrm>
            <a:off x="595800" y="692640"/>
            <a:ext cx="7992360" cy="1260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chemeClr val="bg1"/>
                </a:solidFill>
                <a:latin typeface="Times New Roman"/>
              </a:rPr>
              <a:t>На станциях, где мостов и тоннелей нет, граждане должны переходить железнодорожные пути по настилам, а также в местах, где установлены указатели «Переход через пути».</a:t>
            </a:r>
            <a:endParaRPr lang="ru-RU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98" name="Прямоугольник 1"/>
          <p:cNvSpPr/>
          <p:nvPr/>
        </p:nvSpPr>
        <p:spPr>
          <a:xfrm>
            <a:off x="3336120" y="188640"/>
            <a:ext cx="25113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ПОМНИТЕ!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99" name="Picture 2" descr="https://static.oshkole.ru/editor_images/24653.jpg"/>
          <p:cNvPicPr/>
          <p:nvPr/>
        </p:nvPicPr>
        <p:blipFill>
          <a:blip r:embed="rId3"/>
          <a:stretch/>
        </p:blipFill>
        <p:spPr>
          <a:xfrm>
            <a:off x="7239600" y="5765400"/>
            <a:ext cx="1428480" cy="79992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0" name="Рисунок 5"/>
          <p:cNvPicPr/>
          <p:nvPr/>
        </p:nvPicPr>
        <p:blipFill>
          <a:blip r:embed="rId4"/>
          <a:stretch/>
        </p:blipFill>
        <p:spPr>
          <a:xfrm>
            <a:off x="121680" y="2018880"/>
            <a:ext cx="7036200" cy="4650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01" name="Рисунок 3"/>
          <p:cNvPicPr/>
          <p:nvPr/>
        </p:nvPicPr>
        <p:blipFill>
          <a:blip r:embed="rId5"/>
          <a:stretch/>
        </p:blipFill>
        <p:spPr>
          <a:xfrm>
            <a:off x="6892560" y="2133000"/>
            <a:ext cx="2122560" cy="341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Прямоугольник 2"/>
          <p:cNvSpPr/>
          <p:nvPr/>
        </p:nvSpPr>
        <p:spPr>
          <a:xfrm>
            <a:off x="595800" y="692640"/>
            <a:ext cx="7992360" cy="1260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chemeClr val="dk1"/>
                </a:solidFill>
                <a:latin typeface="Times New Roman"/>
              </a:rPr>
              <a:t>    </a:t>
            </a:r>
            <a:r>
              <a:rPr lang="ru-RU" sz="2400" b="0" strike="noStrike" spc="-1" dirty="0">
                <a:solidFill>
                  <a:schemeClr val="bg1"/>
                </a:solidFill>
                <a:latin typeface="Times New Roman"/>
              </a:rPr>
              <a:t>Запрещается 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  <a:endParaRPr lang="ru-RU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03" name="Picture 2" descr="https://static.oshkole.ru/editor_images/24653.jpg"/>
          <p:cNvPicPr/>
          <p:nvPr/>
        </p:nvPicPr>
        <p:blipFill>
          <a:blip r:embed="rId3"/>
          <a:stretch/>
        </p:blipFill>
        <p:spPr>
          <a:xfrm>
            <a:off x="1619640" y="5506560"/>
            <a:ext cx="1428480" cy="79992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" name="Рисунок 6"/>
          <p:cNvPicPr/>
          <p:nvPr/>
        </p:nvPicPr>
        <p:blipFill>
          <a:blip r:embed="rId4"/>
          <a:stretch/>
        </p:blipFill>
        <p:spPr>
          <a:xfrm>
            <a:off x="3996000" y="3380400"/>
            <a:ext cx="4968000" cy="3316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05" name="Рисунок 8"/>
          <p:cNvPicPr/>
          <p:nvPr/>
        </p:nvPicPr>
        <p:blipFill>
          <a:blip r:embed="rId5"/>
          <a:stretch/>
        </p:blipFill>
        <p:spPr>
          <a:xfrm>
            <a:off x="580320" y="1963800"/>
            <a:ext cx="5467680" cy="3074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06" name="Прямоугольник 9"/>
          <p:cNvSpPr/>
          <p:nvPr/>
        </p:nvSpPr>
        <p:spPr>
          <a:xfrm>
            <a:off x="2864160" y="212400"/>
            <a:ext cx="352332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ЗАПРЕЩАЕТСЯ!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Классический фотоальбом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0000"/>
              </a:schemeClr>
            </a:gs>
            <a:gs pos="72000">
              <a:schemeClr val="phClr">
                <a:tint val="75000"/>
              </a:schemeClr>
            </a:gs>
            <a:gs pos="100000">
              <a:schemeClr val="phClr">
                <a:tint val="85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75000"/>
                <a:shade val="85000"/>
              </a:schemeClr>
            </a:gs>
            <a:gs pos="25000">
              <a:schemeClr val="phClr">
                <a:tint val="90000"/>
                <a:shade val="70000"/>
              </a:schemeClr>
            </a:gs>
            <a:gs pos="50000">
              <a:schemeClr val="phClr">
                <a:tint val="90000"/>
                <a:shade val="58000"/>
              </a:schemeClr>
            </a:gs>
            <a:gs pos="65000">
              <a:schemeClr val="phClr">
                <a:tint val="90000"/>
                <a:shade val="58000"/>
              </a:schemeClr>
            </a:gs>
            <a:gs pos="80000">
              <a:schemeClr val="phClr">
                <a:tint val="90000"/>
                <a:shade val="69000"/>
              </a:schemeClr>
            </a:gs>
            <a:gs pos="100000">
              <a:schemeClr val="phClr">
                <a:tint val="77000"/>
                <a:shade val="80000"/>
              </a:schemeClr>
            </a:gs>
          </a:gsLst>
          <a:lin ang="5400000" scaled="1"/>
          <a:tileRect/>
        </a:gradFill>
        <a:solidFill>
          <a:schemeClr val="phClr"/>
        </a:solidFill>
      </a:fillStyleLst>
      <a:lnStyleLst>
        <a:ln w="100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51000" t="-20000" r="200000" b="1000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120000" sy="120000" flip="xy" algn="t"/>
        </a:blipFill>
        <a:solidFill>
          <a:schemeClr val="phClr"/>
        </a:soli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147</TotalTime>
  <Words>545</Words>
  <Application>Microsoft Office PowerPoint</Application>
  <PresentationFormat>Экран (4:3)</PresentationFormat>
  <Paragraphs>75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15</vt:i4>
      </vt:variant>
    </vt:vector>
  </HeadingPairs>
  <TitlesOfParts>
    <vt:vector size="37" baseType="lpstr"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Классический 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</dc:creator>
  <cp:lastModifiedBy>user</cp:lastModifiedBy>
  <cp:revision>15</cp:revision>
  <dcterms:created xsi:type="dcterms:W3CDTF">2024-10-14T13:15:14Z</dcterms:created>
  <dcterms:modified xsi:type="dcterms:W3CDTF">2025-09-19T06:53:02Z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Экран (4:3)</vt:lpwstr>
  </property>
  <property fmtid="{D5CDD505-2E9C-101B-9397-08002B2CF9AE}" pid="4" name="Slides">
    <vt:i4>15</vt:i4>
  </property>
</Properties>
</file>