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8" r:id="rId14"/>
    <p:sldId id="269" r:id="rId15"/>
    <p:sldId id="270" r:id="rId16"/>
    <p:sldId id="267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Microsoft_Office_PowerPoint1.sldx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214338"/>
            <a:ext cx="7772400" cy="1470025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Задания РЭШ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MSKH\Desktop\1613567142_224-p-fon-dlya-prezentatsii-professii-2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017943"/>
            <a:ext cx="7786742" cy="5840057"/>
          </a:xfrm>
          <a:prstGeom prst="rect">
            <a:avLst/>
          </a:prstGeom>
          <a:noFill/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1428736"/>
            <a:ext cx="6572296" cy="3714776"/>
          </a:xfrm>
        </p:spPr>
        <p:txBody>
          <a:bodyPr>
            <a:normAutofit fontScale="77500" lnSpcReduction="20000"/>
          </a:bodyPr>
          <a:lstStyle/>
          <a:p>
            <a:r>
              <a:rPr lang="ru-RU" sz="5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. Основные вопросы экономики ?</a:t>
            </a:r>
            <a:endParaRPr lang="ru-RU" sz="5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/>
            <a:r>
              <a:rPr lang="ru-RU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 Как </a:t>
            </a:r>
            <a:r>
              <a:rPr lang="ru-RU" sz="5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производить?</a:t>
            </a:r>
            <a:endParaRPr lang="ru-RU" sz="5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/>
            <a:r>
              <a:rPr lang="ru-RU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Б. Где </a:t>
            </a:r>
            <a:r>
              <a:rPr lang="ru-RU" sz="5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производить ?</a:t>
            </a:r>
            <a:endParaRPr lang="ru-RU" sz="5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/>
            <a:r>
              <a:rPr lang="ru-RU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В. Что производить?</a:t>
            </a:r>
          </a:p>
          <a:p>
            <a:pPr marL="914400" indent="-914400"/>
            <a:r>
              <a:rPr lang="ru-RU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По </a:t>
            </a:r>
            <a:r>
              <a:rPr lang="ru-RU" sz="5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какой цене?</a:t>
            </a:r>
            <a:endParaRPr lang="ru-RU" sz="5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428868"/>
            <a:ext cx="4357718" cy="27146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MSKH\Desktop\1613567142_224-p-fon-dlya-prezentatsii-professii-25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8604"/>
            <a:ext cx="7675084" cy="5756313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643042" y="357166"/>
            <a:ext cx="750095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иллюстрирует экономику как науку?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 Оказание населению образовательных услуг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Б. Формирование представлений о выборе наиболее эффективных способов удовлетворения безграничных потребностей людей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 Открытие продовольственного магазина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 Изобретение энергосберегающих технологий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MSKH\Desktop\1613567142_224-p-fon-dlya-prezentatsii-professii-25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928670"/>
            <a:ext cx="7620053" cy="5715040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000200" y="785794"/>
            <a:ext cx="71438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Выберите правильные суждения о понятии экономика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А. Экономика не существует вне общества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Б. Изучение экономики может сформировать экономический образ  мышления, необходимый для понимания сути экономических явлений и процессов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 Экономические проблемы никак не затрагивают повседневную жизнь людей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 Самостоятельное развитие экономика получила в эпоху зарождения феодализма – в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XVI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Д. Само название науки «экономика»было дано великим ученым Древней Греции Аристотелем путем соединения двух слов «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эйкос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-хозяйство и «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номос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закон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 Дай человеку рыбу, и он будет сыт один день. Научи человека ловить рыбу, и он будет сыт всю жизнь».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Лао-цзы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5361" name="Picture 1" descr="C:\Users\MSKH\Desktop\i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48"/>
            <a:ext cx="3152775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329510" cy="511156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Давайте определим тему урока </a:t>
            </a:r>
            <a:endParaRPr lang="ru-RU" b="1" dirty="0"/>
          </a:p>
        </p:txBody>
      </p:sp>
      <p:pic>
        <p:nvPicPr>
          <p:cNvPr id="17410" name="Picture 2" descr="C:\Users\MSKH\Desktop\Безымянный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23052"/>
            <a:ext cx="6357981" cy="6462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MSKH\Desktop\1613677869_17-p-fon-dlya-prezentatsii-finansovaya-gramotno-1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9533" y="285728"/>
            <a:ext cx="8477307" cy="63579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00100" y="1428736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Экономическая культура 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MSKH\Desktop\1613461548_13-p-fon-dlya-prezentatsii-pro-ekonomiku-1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1643050"/>
            <a:ext cx="8229600" cy="4894889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500034" y="357166"/>
            <a:ext cx="785818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u="sng" dirty="0" smtClean="0"/>
              <a:t>Экономическая культура: сущность и структура.</a:t>
            </a:r>
            <a:endParaRPr lang="ru-RU" sz="2400" dirty="0" smtClean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Экономическая культура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система ценностей и мотивов хозяйственной деятельности, уровень и качество экономических знаний, оценок и действий человека, а также содержание традиций и норм, регулирующих экономические отношения и поведение.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28596" y="2714620"/>
            <a:ext cx="821537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Экономическая</a:t>
            </a:r>
            <a:r>
              <a:rPr kumimoji="0" lang="ru-RU" sz="2000" b="1" i="1" u="sng" strike="noStrike" cap="none" normalizeH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культура 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 ценностей и побуждений хозяйственной деятельности, уважительное отношение к любой форме собственности и коммерческому успеху как к большому социальному достижению, успеху, неприятие настроений "уравниловки", создание и развитие социальной среды для предпринимательства и т. п.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C:\Users\MSKH\Desktop\i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197957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714356"/>
            <a:ext cx="8072494" cy="485778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endParaRPr lang="ru-RU" b="1" dirty="0"/>
          </a:p>
          <a:p>
            <a:pPr algn="ctr">
              <a:buNone/>
            </a:pPr>
            <a:r>
              <a:rPr lang="ru-RU" b="1" dirty="0" smtClean="0"/>
              <a:t>Подумайте </a:t>
            </a:r>
            <a:r>
              <a:rPr lang="ru-RU" b="1" dirty="0"/>
              <a:t>и скажите какой экономический </a:t>
            </a:r>
            <a:r>
              <a:rPr lang="ru-RU" b="1" dirty="0" smtClean="0"/>
              <a:t>интерес</a:t>
            </a:r>
          </a:p>
          <a:p>
            <a:pPr algn="ctr">
              <a:buNone/>
            </a:pPr>
            <a:r>
              <a:rPr lang="ru-RU" b="1" dirty="0" smtClean="0"/>
              <a:t> </a:t>
            </a:r>
            <a:r>
              <a:rPr lang="ru-RU" b="1" dirty="0"/>
              <a:t>врача, ученого, предпринимателя, фермера, учителя?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1225536"/>
          </a:xfrm>
        </p:spPr>
        <p:txBody>
          <a:bodyPr>
            <a:normAutofit fontScale="90000"/>
          </a:bodyPr>
          <a:lstStyle/>
          <a:p>
            <a:r>
              <a:rPr lang="ru-RU" b="1" i="1" u="sng" dirty="0"/>
              <a:t>Экономическая свобода и ответственность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1"/>
            <a:ext cx="8786874" cy="1114419"/>
          </a:xfrm>
        </p:spPr>
        <p:txBody>
          <a:bodyPr/>
          <a:lstStyle/>
          <a:p>
            <a:pPr algn="ctr">
              <a:buNone/>
            </a:pPr>
            <a:r>
              <a:rPr lang="ru-RU" sz="2000" b="1" dirty="0"/>
              <a:t>Экономическая </a:t>
            </a:r>
            <a:r>
              <a:rPr lang="ru-RU" sz="2000" b="1" dirty="0" smtClean="0"/>
              <a:t>свобода </a:t>
            </a:r>
            <a:r>
              <a:rPr lang="ru-RU" sz="2000" i="1" dirty="0" smtClean="0"/>
              <a:t>(</a:t>
            </a:r>
            <a:r>
              <a:rPr lang="ru-RU" sz="2000" dirty="0"/>
              <a:t> </a:t>
            </a:r>
            <a:r>
              <a:rPr lang="ru-RU" sz="2000" i="1" dirty="0" err="1"/>
              <a:t>economic</a:t>
            </a:r>
            <a:r>
              <a:rPr lang="ru-RU" sz="2000" dirty="0"/>
              <a:t> </a:t>
            </a:r>
            <a:r>
              <a:rPr lang="ru-RU" sz="2000" i="1" dirty="0" err="1"/>
              <a:t>freedom</a:t>
            </a:r>
            <a:r>
              <a:rPr lang="ru-RU" sz="2000" dirty="0"/>
              <a:t> </a:t>
            </a:r>
            <a:r>
              <a:rPr lang="ru-RU" sz="2000" i="1" dirty="0"/>
              <a:t>)</a:t>
            </a:r>
            <a:r>
              <a:rPr lang="ru-RU" sz="2000" dirty="0"/>
              <a:t> — </a:t>
            </a:r>
            <a:r>
              <a:rPr lang="ru-RU" sz="2000" dirty="0" err="1"/>
              <a:t>свобода</a:t>
            </a:r>
            <a:r>
              <a:rPr lang="ru-RU" sz="2000" dirty="0"/>
              <a:t> личного выбора, добровольного обмена, свобода конкуренции и безопасность частной   собственности.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3643314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09759" y="2857496"/>
            <a:ext cx="8934241" cy="24314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Задание п. 11,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стр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112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1.Экономическая свобода: анархия или ответственность?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2.Где границы э/свободы?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3.Выгодно ли быть честным?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MSKH\Desktop\hello_html_m616bb6d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5"/>
            <a:ext cx="8001056" cy="60007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u="sng" dirty="0"/>
              <a:t>Рациональный производитель и рациональный потребитель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fontAlgn="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Как вы считаете, у всех ли людей будут одинаковые экономические интересы?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Как вы думаете, что необходимо для гармонизации интересов людей?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Какие роли нам приходится играть в сфере экономики?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b="1" u="sng" dirty="0" smtClean="0"/>
              <a:t>Задание</a:t>
            </a:r>
          </a:p>
          <a:p>
            <a:pPr algn="ctr">
              <a:buNone/>
            </a:pPr>
            <a:endParaRPr lang="ru-RU" b="1" u="sng" dirty="0" smtClean="0"/>
          </a:p>
          <a:p>
            <a:pPr algn="ctr">
              <a:buNone/>
            </a:pPr>
            <a:r>
              <a:rPr lang="ru-RU" b="1" u="sng" dirty="0" smtClean="0"/>
              <a:t>Укажите </a:t>
            </a:r>
            <a:r>
              <a:rPr lang="ru-RU" b="1" u="sng" dirty="0"/>
              <a:t>где бы разместили свою фирму и почему</a:t>
            </a:r>
            <a:r>
              <a:rPr lang="ru-RU" b="1" u="sng" dirty="0" smtClean="0"/>
              <a:t>?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бензоколонка</a:t>
            </a:r>
            <a:r>
              <a:rPr lang="ru-RU" dirty="0"/>
              <a:t>;</a:t>
            </a:r>
            <a:r>
              <a:rPr lang="ru-RU" b="1" dirty="0"/>
              <a:t> </a:t>
            </a:r>
            <a:r>
              <a:rPr lang="ru-RU" dirty="0"/>
              <a:t>химический комбинат;</a:t>
            </a:r>
            <a:r>
              <a:rPr lang="ru-RU" b="1" dirty="0"/>
              <a:t> </a:t>
            </a:r>
            <a:r>
              <a:rPr lang="ru-RU" dirty="0"/>
              <a:t>фабрика детских игрушек;</a:t>
            </a:r>
            <a:r>
              <a:rPr lang="ru-RU" b="1" dirty="0"/>
              <a:t> </a:t>
            </a:r>
            <a:r>
              <a:rPr lang="ru-RU" dirty="0"/>
              <a:t>санаторий;</a:t>
            </a:r>
            <a:r>
              <a:rPr lang="ru-RU" b="1" dirty="0"/>
              <a:t> </a:t>
            </a:r>
            <a:r>
              <a:rPr lang="ru-RU" dirty="0" err="1"/>
              <a:t>автомагазин</a:t>
            </a:r>
            <a:r>
              <a:rPr lang="ru-RU" dirty="0"/>
              <a:t>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71546"/>
            <a:ext cx="8229600" cy="45259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b="1" u="sng" dirty="0" smtClean="0"/>
              <a:t>Задание </a:t>
            </a:r>
            <a:endParaRPr lang="ru-RU" b="1" u="sng" dirty="0"/>
          </a:p>
          <a:p>
            <a:pPr algn="ctr">
              <a:buNone/>
            </a:pPr>
            <a:r>
              <a:rPr lang="ru-RU" b="1" u="sng" dirty="0" smtClean="0"/>
              <a:t>Воспроизвести </a:t>
            </a:r>
            <a:r>
              <a:rPr lang="ru-RU" b="1" u="sng" dirty="0"/>
              <a:t>последовательность действий рационального потребителя.</a:t>
            </a:r>
            <a:r>
              <a:rPr lang="ru-RU" b="1" dirty="0"/>
              <a:t> 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</a:t>
            </a:r>
            <a:r>
              <a:rPr lang="ru-RU" dirty="0"/>
              <a:t>Семья решила сделать дорогостоящую покупку, например, плазменный телевизор.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928662" y="428604"/>
          <a:ext cx="7855932" cy="5857892"/>
        </p:xfrm>
        <a:graphic>
          <a:graphicData uri="http://schemas.openxmlformats.org/presentationml/2006/ole">
            <p:oleObj spid="_x0000_s25601" name="Слайд" r:id="rId4" imgW="4472849" imgH="3354421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521497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Тест «Рациональный ли вы потребитель?»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1.Часто ли вы выходите из себя по мелочам?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2. Не боитесь ли вы рассердить человека, который физически сильнее вас?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3. Начинаете ли вы громко разговаривать, чтобы на вас обратили внимание одноклассники?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4.  Любите ли вы скатываться по перилам?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5. С удовольствием ли вы принимаете лекарства, когда заболеете?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6. Пойдете ли вы на все, ради достижения своей цели?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7.Любите ли вы больших собак?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8. Уверены ли вы в том, что когда-нибудь станете знаменитостью, как ваш кумир?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9.  Умеете ли вы вовремя остановиться, когда чувствуете, что проигрываете?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10. Привыкли ли вы много есть, даже если вы не голодны?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11. Хочется ли вам знать заранее, что вам подарят на праздник?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12.  Любите ли вы часами сидеть под солнечным или лунным светом?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Подсчитайте  баллы:   ДА – 0 баллов, НЕТ – 1 балл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229600" cy="45259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Используя обществоведческие знания, составьте сложный план, позволяющий раскрыть по существу тему «Экономическая культура». 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должен содержать не менее трёх пунктов, из которых два или более детализированы в подпунктах.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57224" y="357166"/>
            <a:ext cx="7786742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Домашнее задание: </a:t>
            </a:r>
            <a:r>
              <a:rPr lang="ru-RU" sz="3600" dirty="0" smtClean="0"/>
              <a:t>параграф 11, </a:t>
            </a:r>
            <a:r>
              <a:rPr lang="ru-RU" sz="3600" dirty="0" err="1" smtClean="0"/>
              <a:t>стр</a:t>
            </a:r>
            <a:r>
              <a:rPr lang="ru-RU" sz="3600" dirty="0" smtClean="0"/>
              <a:t> 131-132  задание устно </a:t>
            </a:r>
            <a:endParaRPr lang="ru-RU" sz="3600" dirty="0"/>
          </a:p>
        </p:txBody>
      </p:sp>
      <p:pic>
        <p:nvPicPr>
          <p:cNvPr id="28674" name="Picture 2" descr="C:\Users\MSKH\Desktop\i (4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1" y="2577305"/>
            <a:ext cx="6760862" cy="3802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44</TotalTime>
  <Words>427</Words>
  <PresentationFormat>Экран (4:3)</PresentationFormat>
  <Paragraphs>68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Слайд</vt:lpstr>
      <vt:lpstr>Задания РЭШ</vt:lpstr>
      <vt:lpstr>Слайд 2</vt:lpstr>
      <vt:lpstr>Слайд 3</vt:lpstr>
      <vt:lpstr>« Дай человеку рыбу, и он будет сыт один день. Научи человека ловить рыбу, и он будет сыт всю жизнь». Лао-цзы. </vt:lpstr>
      <vt:lpstr>Давайте определим тему урока </vt:lpstr>
      <vt:lpstr>Слайд 6</vt:lpstr>
      <vt:lpstr>Слайд 7</vt:lpstr>
      <vt:lpstr>Слайд 8</vt:lpstr>
      <vt:lpstr>Слайд 9</vt:lpstr>
      <vt:lpstr>Экономическая свобода и ответственность </vt:lpstr>
      <vt:lpstr>Слайд 11</vt:lpstr>
      <vt:lpstr>Рациональный производитель и рациональный потребитель </vt:lpstr>
      <vt:lpstr>Слайд 13</vt:lpstr>
      <vt:lpstr>Слайд 14</vt:lpstr>
      <vt:lpstr>Слайд 15</vt:lpstr>
      <vt:lpstr>Слайд 16</vt:lpstr>
      <vt:lpstr>Слайд 17</vt:lpstr>
      <vt:lpstr>Слайд 18</vt:lpstr>
      <vt:lpstr>Домашнее задание: параграф 11, стр 131-132  задание устно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Задания РЭШ</dc:title>
  <dc:creator>Мельничный СКХ</dc:creator>
  <cp:lastModifiedBy>MSKH</cp:lastModifiedBy>
  <cp:revision>8</cp:revision>
  <dcterms:created xsi:type="dcterms:W3CDTF">2022-12-10T19:11:33Z</dcterms:created>
  <dcterms:modified xsi:type="dcterms:W3CDTF">2022-12-11T17:56:17Z</dcterms:modified>
</cp:coreProperties>
</file>