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64" r:id="rId3"/>
    <p:sldId id="285" r:id="rId4"/>
    <p:sldId id="299" r:id="rId5"/>
    <p:sldId id="270" r:id="rId6"/>
    <p:sldId id="300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277" r:id="rId15"/>
    <p:sldId id="309" r:id="rId16"/>
    <p:sldId id="291" r:id="rId17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FD87A-5ABB-483A-AFF7-E9876116B687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6790C-80CC-4334-8FBF-2B4A26FF7C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351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D717B-6A8B-44B2-851D-7805031362F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467348"/>
      </p:ext>
    </p:extLst>
  </p:cSld>
  <p:clrMapOvr>
    <a:masterClrMapping/>
  </p:clrMapOvr>
  <p:transition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2AE96-DE87-4AD7-9DC1-805A9C6DC13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33080"/>
      </p:ext>
    </p:extLst>
  </p:cSld>
  <p:clrMapOvr>
    <a:masterClrMapping/>
  </p:clrMapOvr>
  <p:transition>
    <p:strips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9E1EC-B3F1-4E98-AAAF-93D35BB34F9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885503"/>
      </p:ext>
    </p:extLst>
  </p:cSld>
  <p:clrMapOvr>
    <a:masterClrMapping/>
  </p:clrMapOvr>
  <p:transition>
    <p:strips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5CB2C-5B97-427E-92CE-07D6DEE8833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227287"/>
      </p:ext>
    </p:extLst>
  </p:cSld>
  <p:clrMapOvr>
    <a:masterClrMapping/>
  </p:clrMapOvr>
  <p:transition>
    <p:strips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C2AA3-59F2-4880-84DD-E2187799359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695838"/>
      </p:ext>
    </p:extLst>
  </p:cSld>
  <p:clrMapOvr>
    <a:masterClrMapping/>
  </p:clrMapOvr>
  <p:transition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E45C0-5AF0-457D-AB3D-329EDE3D3BF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18966"/>
      </p:ext>
    </p:extLst>
  </p:cSld>
  <p:clrMapOvr>
    <a:masterClrMapping/>
  </p:clrMapOvr>
  <p:transition>
    <p:strips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8BC70-63AA-4EE9-91E7-955F822C0F9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268048"/>
      </p:ext>
    </p:extLst>
  </p:cSld>
  <p:clrMapOvr>
    <a:masterClrMapping/>
  </p:clrMapOvr>
  <p:transition>
    <p:strips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DEFA2-CC96-48D1-AB35-DD750861070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697582"/>
      </p:ext>
    </p:extLst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1F6A3-04F8-436B-9A95-A70C3433FBC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307264"/>
      </p:ext>
    </p:extLst>
  </p:cSld>
  <p:clrMapOvr>
    <a:masterClrMapping/>
  </p:clrMapOvr>
  <p:transition>
    <p:strips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E291F-2023-46B3-9189-B3B47BA6C2D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573796"/>
      </p:ext>
    </p:extLst>
  </p:cSld>
  <p:clrMapOvr>
    <a:masterClrMapping/>
  </p:clrMapOvr>
  <p:transition>
    <p:strips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0E474-826A-49E6-8BD7-47495706E3F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826926"/>
      </p:ext>
    </p:extLst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7E4D2-696D-421C-BF15-3E0C5C06F02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E4198-DC76-4637-B081-F9D4BD145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3FF53"/>
            </a:gs>
            <a:gs pos="50000">
              <a:schemeClr val="bg1"/>
            </a:gs>
            <a:gs pos="100000">
              <a:srgbClr val="53FF5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D57767-6141-4955-9A42-876307575A1A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30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 dir="rd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75918" y="1052736"/>
            <a:ext cx="641656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Русский язык</a:t>
            </a:r>
          </a:p>
        </p:txBody>
      </p:sp>
      <p:pic>
        <p:nvPicPr>
          <p:cNvPr id="18434" name="Picture 2" descr="http://sunduk-logopeda.ucoz.ru/Blog/1_aprelya/K_1_aprelya-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348880"/>
            <a:ext cx="3285561" cy="3384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383490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-9103"/>
            <a:ext cx="3060700" cy="667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5233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960960"/>
              </p:ext>
            </p:extLst>
          </p:nvPr>
        </p:nvGraphicFramePr>
        <p:xfrm>
          <a:off x="251520" y="980728"/>
          <a:ext cx="8496945" cy="4652264"/>
        </p:xfrm>
        <a:graphic>
          <a:graphicData uri="http://schemas.openxmlformats.org/drawingml/2006/table">
            <a:tbl>
              <a:tblPr/>
              <a:tblGrid>
                <a:gridCol w="3152638"/>
                <a:gridCol w="1780791"/>
                <a:gridCol w="1781758"/>
                <a:gridCol w="1781758"/>
              </a:tblGrid>
              <a:tr h="215900"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Слова-помощники»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ряд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ряд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 ряд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Есть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волк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ёж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осёл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Нет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волк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еж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осл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Вижу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волк</a:t>
                      </a:r>
                      <a:r>
                        <a:rPr lang="ru-RU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еж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осл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Дать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волк</a:t>
                      </a:r>
                      <a:r>
                        <a:rPr lang="ru-RU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еж</a:t>
                      </a:r>
                      <a:r>
                        <a:rPr lang="ru-RU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осл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Любуюсь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волк</a:t>
                      </a:r>
                      <a:r>
                        <a:rPr lang="ru-RU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ом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еж</a:t>
                      </a:r>
                      <a:r>
                        <a:rPr lang="ru-RU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ом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осл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ом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Думаю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волк</a:t>
                      </a:r>
                      <a:r>
                        <a:rPr lang="ru-RU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еж</a:t>
                      </a:r>
                      <a:r>
                        <a:rPr lang="ru-RU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 осл</a:t>
                      </a:r>
                      <a:r>
                        <a:rPr lang="ru-RU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06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0537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052736"/>
            <a:ext cx="6858048" cy="785818"/>
          </a:xfrm>
          <a:prstGeom prst="rect">
            <a:avLst/>
          </a:prstGeom>
          <a:noFill/>
        </p:spPr>
        <p:txBody>
          <a:bodyPr wrap="none">
            <a:prstTxWarp prst="textPlain">
              <a:avLst/>
            </a:prstTxWarp>
            <a:spAutoFit/>
          </a:bodyPr>
          <a:lstStyle/>
          <a:p>
            <a:pPr>
              <a:defRPr/>
            </a:pPr>
            <a:r>
              <a:rPr lang="ru-RU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Физкультминутка</a:t>
            </a:r>
            <a:endParaRPr lang="ru-RU" b="1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6386" name="Picture 2" descr="https://ds04.infourok.ru/uploads/ex/0177/00066a16-be97e518/hello_html_1e3fff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492896"/>
            <a:ext cx="5644536" cy="25133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6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8134672" cy="1470025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0070C0"/>
                </a:solidFill>
              </a:rPr>
              <a:t>Выпишите слова с нулевым окончанием. 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       </a:t>
            </a:r>
            <a:r>
              <a:rPr lang="ru-RU" b="1" dirty="0"/>
              <a:t>Моряк, волны, парус, чайка, крик, ветер, скрипучий, листок, корабль.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161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276872"/>
            <a:ext cx="842493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работу</a:t>
            </a:r>
          </a:p>
        </p:txBody>
      </p:sp>
      <p:pic>
        <p:nvPicPr>
          <p:cNvPr id="18434" name="Picture 2" descr="http://sunduk-logopeda.ucoz.ru/Blog/1_aprelya/K_1_aprelya-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2232248" cy="2299384"/>
          </a:xfrm>
          <a:prstGeom prst="rect">
            <a:avLst/>
          </a:prstGeom>
          <a:noFill/>
        </p:spPr>
      </p:pic>
      <p:pic>
        <p:nvPicPr>
          <p:cNvPr id="5" name="Picture 6" descr="http://savepic.org/599382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48860">
            <a:off x="4208831" y="3702567"/>
            <a:ext cx="2883746" cy="29141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383490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14357" y="285728"/>
            <a:ext cx="2059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ноября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3661" y="908720"/>
            <a:ext cx="4129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Классная работа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2143116"/>
            <a:ext cx="6500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err="1" smtClean="0">
                <a:latin typeface="Century" panose="02040604050505020304" pitchFamily="18" charset="0"/>
                <a:ea typeface="Batang" panose="02030600000101010101" pitchFamily="18" charset="-127"/>
              </a:rPr>
              <a:t>Дд</a:t>
            </a:r>
            <a:r>
              <a:rPr lang="ru-RU" sz="4000" b="1" i="1" dirty="0" smtClean="0">
                <a:latin typeface="Century" panose="02040604050505020304" pitchFamily="18" charset="0"/>
                <a:ea typeface="Batang" panose="02030600000101010101" pitchFamily="18" charset="-127"/>
              </a:rPr>
              <a:t>  </a:t>
            </a:r>
            <a:r>
              <a:rPr lang="ru-RU" sz="4000" b="1" i="1" dirty="0" err="1" smtClean="0">
                <a:latin typeface="Century" panose="02040604050505020304" pitchFamily="18" charset="0"/>
                <a:ea typeface="Batang" panose="02030600000101010101" pitchFamily="18" charset="-127"/>
              </a:rPr>
              <a:t>Дд</a:t>
            </a:r>
            <a:r>
              <a:rPr lang="ru-RU" i="1" dirty="0" smtClean="0">
                <a:latin typeface="Century" panose="02040604050505020304" pitchFamily="18" charset="0"/>
                <a:ea typeface="Batang" panose="02030600000101010101" pitchFamily="18" charset="-127"/>
              </a:rPr>
              <a:t> </a:t>
            </a:r>
            <a:endParaRPr lang="ru-RU" i="1" dirty="0">
              <a:latin typeface="Century" panose="02040604050505020304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519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28670"/>
            <a:ext cx="849694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Вставьте пропущенные буквы. В выделенных словах обозначьте окончание. </a:t>
            </a:r>
          </a:p>
          <a:p>
            <a:endParaRPr lang="ru-RU" sz="2800" b="1" dirty="0" smtClean="0"/>
          </a:p>
          <a:p>
            <a:r>
              <a:rPr lang="ru-RU" sz="3600" dirty="0" smtClean="0"/>
              <a:t>В </a:t>
            </a:r>
            <a:r>
              <a:rPr lang="ru-RU" sz="3600" b="1" dirty="0" smtClean="0"/>
              <a:t>л ..су </a:t>
            </a:r>
            <a:r>
              <a:rPr lang="ru-RU" sz="3600" dirty="0" err="1" smtClean="0"/>
              <a:t>зв</a:t>
            </a:r>
            <a:r>
              <a:rPr lang="ru-RU" sz="3600" dirty="0" smtClean="0"/>
              <a:t> .. </a:t>
            </a:r>
            <a:r>
              <a:rPr lang="ru-RU" sz="3600" dirty="0" err="1" smtClean="0"/>
              <a:t>рьки</a:t>
            </a:r>
            <a:r>
              <a:rPr lang="ru-RU" sz="3600" dirty="0" smtClean="0"/>
              <a:t> готовятся к </a:t>
            </a:r>
            <a:r>
              <a:rPr lang="ru-RU" sz="3600" dirty="0" err="1" smtClean="0"/>
              <a:t>з</a:t>
            </a:r>
            <a:r>
              <a:rPr lang="ru-RU" sz="3600" dirty="0" smtClean="0"/>
              <a:t> .. </a:t>
            </a:r>
            <a:r>
              <a:rPr lang="ru-RU" sz="3600" dirty="0" err="1" smtClean="0"/>
              <a:t>ме</a:t>
            </a:r>
            <a:r>
              <a:rPr lang="ru-RU" sz="3600" dirty="0" smtClean="0"/>
              <a:t>. Птицы </a:t>
            </a:r>
            <a:r>
              <a:rPr lang="ru-RU" sz="3600" dirty="0" err="1" smtClean="0"/>
              <a:t>ул</a:t>
            </a:r>
            <a:r>
              <a:rPr lang="ru-RU" sz="3600" dirty="0" smtClean="0"/>
              <a:t> ..тают в </a:t>
            </a:r>
            <a:r>
              <a:rPr lang="ru-RU" sz="3600" b="1" dirty="0" smtClean="0"/>
              <a:t>тёплые</a:t>
            </a:r>
            <a:r>
              <a:rPr lang="ru-RU" sz="3600" dirty="0" smtClean="0"/>
              <a:t> края. </a:t>
            </a:r>
            <a:r>
              <a:rPr lang="ru-RU" sz="3600" dirty="0" err="1" smtClean="0"/>
              <a:t>Белоч</a:t>
            </a:r>
            <a:r>
              <a:rPr lang="ru-RU" sz="3600" dirty="0" smtClean="0"/>
              <a:t> .. </a:t>
            </a:r>
            <a:r>
              <a:rPr lang="ru-RU" sz="3600" dirty="0" err="1" smtClean="0"/>
              <a:t>ка</a:t>
            </a:r>
            <a:r>
              <a:rPr lang="ru-RU" sz="3600" dirty="0" smtClean="0"/>
              <a:t> суш .. т на </a:t>
            </a:r>
            <a:r>
              <a:rPr lang="ru-RU" sz="3600" b="1" dirty="0" smtClean="0"/>
              <a:t>ветвях</a:t>
            </a:r>
            <a:r>
              <a:rPr lang="ru-RU" sz="3600" dirty="0" smtClean="0"/>
              <a:t> </a:t>
            </a:r>
          </a:p>
          <a:p>
            <a:r>
              <a:rPr lang="ru-RU" sz="3600" dirty="0" err="1" smtClean="0"/>
              <a:t>д</a:t>
            </a:r>
            <a:r>
              <a:rPr lang="ru-RU" sz="3600" dirty="0" smtClean="0"/>
              <a:t> .. </a:t>
            </a:r>
            <a:r>
              <a:rPr lang="ru-RU" sz="3600" dirty="0" err="1" smtClean="0"/>
              <a:t>ревьев</a:t>
            </a:r>
            <a:r>
              <a:rPr lang="ru-RU" sz="3600" dirty="0" smtClean="0"/>
              <a:t> </a:t>
            </a:r>
            <a:r>
              <a:rPr lang="ru-RU" sz="3600" dirty="0" err="1" smtClean="0"/>
              <a:t>гр</a:t>
            </a:r>
            <a:r>
              <a:rPr lang="ru-RU" sz="3600" dirty="0" smtClean="0"/>
              <a:t> ..</a:t>
            </a:r>
            <a:r>
              <a:rPr lang="ru-RU" sz="3600" dirty="0" err="1" smtClean="0"/>
              <a:t>_бы</a:t>
            </a:r>
            <a:r>
              <a:rPr lang="ru-RU" sz="3600" dirty="0" smtClean="0"/>
              <a:t>. Ёж .. к </a:t>
            </a:r>
            <a:r>
              <a:rPr lang="ru-RU" sz="3600" dirty="0" err="1" smtClean="0"/>
              <a:t>спеш</a:t>
            </a:r>
            <a:r>
              <a:rPr lang="ru-RU" sz="3600" dirty="0" smtClean="0"/>
              <a:t> .. т в свою </a:t>
            </a:r>
            <a:r>
              <a:rPr lang="ru-RU" sz="3600" b="1" dirty="0" smtClean="0"/>
              <a:t>норку</a:t>
            </a:r>
            <a:r>
              <a:rPr lang="ru-RU" sz="3600" dirty="0" smtClean="0"/>
              <a:t>. Мышка запасает </a:t>
            </a:r>
            <a:r>
              <a:rPr lang="ru-RU" sz="3600" b="1" dirty="0" err="1" smtClean="0"/>
              <a:t>з</a:t>
            </a:r>
            <a:r>
              <a:rPr lang="ru-RU" sz="3600" b="1" dirty="0" smtClean="0"/>
              <a:t> ..</a:t>
            </a:r>
            <a:r>
              <a:rPr lang="ru-RU" sz="3600" b="1" dirty="0" err="1" smtClean="0"/>
              <a:t>рно</a:t>
            </a:r>
            <a:r>
              <a:rPr lang="ru-RU" sz="36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63688" y="2924944"/>
            <a:ext cx="36004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427984" y="2905919"/>
            <a:ext cx="36004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618556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      ОКОНЧАНИЕ – </a:t>
            </a:r>
            <a:r>
              <a:rPr lang="ru-RU" sz="3600" b="1" i="1" dirty="0" smtClean="0">
                <a:solidFill>
                  <a:srgbClr val="0000FF"/>
                </a:solidFill>
                <a:latin typeface="Times New Roman" pitchFamily="18" charset="0"/>
              </a:rPr>
              <a:t>это изменяемая часть слова. </a:t>
            </a:r>
          </a:p>
          <a:p>
            <a:r>
              <a:rPr lang="ru-RU" sz="3600" b="1" i="1" dirty="0" smtClean="0">
                <a:solidFill>
                  <a:srgbClr val="0000FF"/>
                </a:solidFill>
                <a:latin typeface="Times New Roman" pitchFamily="18" charset="0"/>
              </a:rPr>
              <a:t>Школа ,       у школы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08304" y="3399969"/>
            <a:ext cx="648072" cy="576064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275856" y="4149080"/>
            <a:ext cx="7617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495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958" y="1628800"/>
            <a:ext cx="66403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Голоден как …	</a:t>
            </a:r>
            <a:r>
              <a:rPr lang="ru-RU" sz="3200" b="1" dirty="0" smtClean="0"/>
              <a:t>                           волк</a:t>
            </a:r>
            <a:endParaRPr lang="ru-RU" sz="3200" b="1" dirty="0"/>
          </a:p>
          <a:p>
            <a:r>
              <a:rPr lang="ru-RU" sz="3200" b="1" dirty="0"/>
              <a:t>Хитёр как …		</a:t>
            </a:r>
            <a:r>
              <a:rPr lang="ru-RU" sz="3200" b="1" dirty="0" smtClean="0"/>
              <a:t>                 лиса</a:t>
            </a:r>
            <a:endParaRPr lang="ru-RU" sz="3200" b="1" dirty="0"/>
          </a:p>
          <a:p>
            <a:r>
              <a:rPr lang="ru-RU" sz="3200" b="1" dirty="0"/>
              <a:t>Колючий как …	</a:t>
            </a:r>
            <a:r>
              <a:rPr lang="ru-RU" sz="3200" b="1" dirty="0" smtClean="0"/>
              <a:t>                           ёж</a:t>
            </a:r>
            <a:endParaRPr lang="ru-RU" sz="3200" b="1" dirty="0"/>
          </a:p>
          <a:p>
            <a:r>
              <a:rPr lang="ru-RU" sz="3200" b="1" dirty="0"/>
              <a:t>Болтлив как …	</a:t>
            </a:r>
            <a:r>
              <a:rPr lang="ru-RU" sz="3200" b="1" dirty="0" smtClean="0"/>
              <a:t>                           сорока</a:t>
            </a:r>
            <a:endParaRPr lang="ru-RU" sz="3200" b="1" dirty="0"/>
          </a:p>
          <a:p>
            <a:r>
              <a:rPr lang="ru-RU" sz="3200" b="1" dirty="0"/>
              <a:t>Упрям как …		</a:t>
            </a:r>
            <a:r>
              <a:rPr lang="ru-RU" sz="3200" b="1" dirty="0" smtClean="0"/>
              <a:t>                 осёл</a:t>
            </a:r>
            <a:endParaRPr lang="ru-RU" sz="3200" b="1" dirty="0"/>
          </a:p>
          <a:p>
            <a:r>
              <a:rPr lang="ru-RU" sz="3200" b="1" dirty="0"/>
              <a:t>Нем как …		</a:t>
            </a:r>
            <a:r>
              <a:rPr lang="ru-RU" sz="3200" b="1" dirty="0" smtClean="0"/>
              <a:t>                           рыба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073488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6000" b="1" dirty="0">
                <a:solidFill>
                  <a:srgbClr val="0070C0"/>
                </a:solidFill>
              </a:rPr>
              <a:t>волк		</a:t>
            </a:r>
            <a:r>
              <a:rPr lang="ru-RU" sz="6000" b="1" dirty="0" smtClean="0">
                <a:solidFill>
                  <a:srgbClr val="0070C0"/>
                </a:solidFill>
              </a:rPr>
              <a:t>        лиса</a:t>
            </a:r>
            <a:r>
              <a:rPr lang="ru-RU" sz="6000" b="1" dirty="0">
                <a:solidFill>
                  <a:srgbClr val="0070C0"/>
                </a:solidFill>
              </a:rPr>
              <a:t/>
            </a:r>
            <a:br>
              <a:rPr lang="ru-RU" sz="6000" b="1" dirty="0">
                <a:solidFill>
                  <a:srgbClr val="0070C0"/>
                </a:solidFill>
              </a:rPr>
            </a:br>
            <a:r>
              <a:rPr lang="ru-RU" sz="6000" b="1" dirty="0">
                <a:solidFill>
                  <a:srgbClr val="0070C0"/>
                </a:solidFill>
              </a:rPr>
              <a:t>ёж		</a:t>
            </a:r>
            <a:r>
              <a:rPr lang="ru-RU" sz="6000" b="1" dirty="0" smtClean="0">
                <a:solidFill>
                  <a:srgbClr val="0070C0"/>
                </a:solidFill>
              </a:rPr>
              <a:t>        сорока</a:t>
            </a:r>
            <a:r>
              <a:rPr lang="ru-RU" sz="6000" b="1" dirty="0">
                <a:solidFill>
                  <a:srgbClr val="0070C0"/>
                </a:solidFill>
              </a:rPr>
              <a:t/>
            </a:r>
            <a:br>
              <a:rPr lang="ru-RU" sz="6000" b="1" dirty="0">
                <a:solidFill>
                  <a:srgbClr val="0070C0"/>
                </a:solidFill>
              </a:rPr>
            </a:br>
            <a:r>
              <a:rPr lang="ru-RU" sz="6000" b="1" dirty="0">
                <a:solidFill>
                  <a:srgbClr val="0070C0"/>
                </a:solidFill>
              </a:rPr>
              <a:t>осёл		</a:t>
            </a:r>
            <a:r>
              <a:rPr lang="ru-RU" sz="6000" b="1" dirty="0" smtClean="0">
                <a:solidFill>
                  <a:srgbClr val="0070C0"/>
                </a:solidFill>
              </a:rPr>
              <a:t>        рыба</a:t>
            </a:r>
            <a:r>
              <a:rPr lang="ru-RU" sz="6000" b="1" dirty="0"/>
              <a:t/>
            </a:r>
            <a:br>
              <a:rPr lang="ru-RU" sz="6000" b="1" dirty="0"/>
            </a:b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59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361090"/>
              </p:ext>
            </p:extLst>
          </p:nvPr>
        </p:nvGraphicFramePr>
        <p:xfrm>
          <a:off x="683568" y="548680"/>
          <a:ext cx="5688632" cy="4942015"/>
        </p:xfrm>
        <a:graphic>
          <a:graphicData uri="http://schemas.openxmlformats.org/drawingml/2006/table">
            <a:tbl>
              <a:tblPr/>
              <a:tblGrid>
                <a:gridCol w="5688632"/>
              </a:tblGrid>
              <a:tr h="215900"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«Слова-помощники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4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Есть</a:t>
                      </a:r>
                      <a:endParaRPr lang="ru-RU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Нет</a:t>
                      </a:r>
                      <a:endParaRPr lang="ru-RU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Вижу</a:t>
                      </a:r>
                      <a:endParaRPr lang="ru-RU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Дать</a:t>
                      </a:r>
                      <a:endParaRPr lang="ru-RU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Любуюсь</a:t>
                      </a:r>
                      <a:endParaRPr lang="ru-RU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Думаю</a:t>
                      </a:r>
                      <a:endParaRPr lang="ru-RU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529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372"/>
            <a:ext cx="3060700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351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0"/>
            <a:ext cx="3097213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03382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aedafbfbfd9809145103958ff913383f8a5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FF"/>
        </a:solidFill>
        <a:ln w="952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FF"/>
        </a:solidFill>
        <a:ln w="952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141</Words>
  <Application>Microsoft Office PowerPoint</Application>
  <PresentationFormat>Экран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волк          лиса ёж          сорока осёл          рыба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Выпишите слова с нулевым окончанием.           Моряк, волны, парус, чайка, крик, ветер, скрипучий, листок, корабль.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Ayshe</cp:lastModifiedBy>
  <cp:revision>69</cp:revision>
  <dcterms:created xsi:type="dcterms:W3CDTF">2014-04-15T04:41:55Z</dcterms:created>
  <dcterms:modified xsi:type="dcterms:W3CDTF">2024-11-11T20:53:20Z</dcterms:modified>
</cp:coreProperties>
</file>