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2"/>
  </p:notesMasterIdLst>
  <p:sldIdLst>
    <p:sldId id="257" r:id="rId2"/>
    <p:sldId id="269" r:id="rId3"/>
    <p:sldId id="260" r:id="rId4"/>
    <p:sldId id="297" r:id="rId5"/>
    <p:sldId id="312" r:id="rId6"/>
    <p:sldId id="268" r:id="rId7"/>
    <p:sldId id="273" r:id="rId8"/>
    <p:sldId id="261" r:id="rId9"/>
    <p:sldId id="280" r:id="rId10"/>
    <p:sldId id="272" r:id="rId11"/>
    <p:sldId id="301" r:id="rId12"/>
    <p:sldId id="298" r:id="rId13"/>
    <p:sldId id="300" r:id="rId14"/>
    <p:sldId id="302" r:id="rId15"/>
    <p:sldId id="271" r:id="rId16"/>
    <p:sldId id="267" r:id="rId17"/>
    <p:sldId id="303" r:id="rId18"/>
    <p:sldId id="299" r:id="rId19"/>
    <p:sldId id="294" r:id="rId20"/>
    <p:sldId id="310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99"/>
    <a:srgbClr val="FFFFCC"/>
    <a:srgbClr val="26B040"/>
    <a:srgbClr val="9900CC"/>
    <a:srgbClr val="E344F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150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CAABD-32FC-4F14-B4D1-F274D7AA8E46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E50D8D-8266-431E-A917-3D03E11EF8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1542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180D31-5EC5-4888-AFA8-1C136B278BAF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86636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F155-75EB-48EB-808F-AEEFCA43B70E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C648-BBB9-4497-8FAE-E08636EDAE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F155-75EB-48EB-808F-AEEFCA43B70E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C648-BBB9-4497-8FAE-E08636EDAE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F155-75EB-48EB-808F-AEEFCA43B70E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C648-BBB9-4497-8FAE-E08636EDAE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F155-75EB-48EB-808F-AEEFCA43B70E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C648-BBB9-4497-8FAE-E08636EDAE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F155-75EB-48EB-808F-AEEFCA43B70E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C648-BBB9-4497-8FAE-E08636EDAE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F155-75EB-48EB-808F-AEEFCA43B70E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C648-BBB9-4497-8FAE-E08636EDAE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F155-75EB-48EB-808F-AEEFCA43B70E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C648-BBB9-4497-8FAE-E08636EDAE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F155-75EB-48EB-808F-AEEFCA43B70E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C648-BBB9-4497-8FAE-E08636EDAE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F155-75EB-48EB-808F-AEEFCA43B70E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C648-BBB9-4497-8FAE-E08636EDAE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F155-75EB-48EB-808F-AEEFCA43B70E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C648-BBB9-4497-8FAE-E08636EDAE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F155-75EB-48EB-808F-AEEFCA43B70E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F82C648-BBB9-4497-8FAE-E08636EDAE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FA9F155-75EB-48EB-808F-AEEFCA43B70E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82C648-BBB9-4497-8FAE-E08636EDAEE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207170" y="1340768"/>
            <a:ext cx="8560933" cy="455509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Методы и приемы </a:t>
            </a:r>
          </a:p>
          <a:p>
            <a:pPr algn="ctr"/>
            <a:r>
              <a:rPr lang="ru-RU" sz="480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48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рганизации ситуации успеха</a:t>
            </a:r>
          </a:p>
          <a:p>
            <a:pPr algn="ctr"/>
            <a:r>
              <a:rPr lang="ru-RU" sz="480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lang="ru-RU" sz="48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 одно из направлений</a:t>
            </a:r>
          </a:p>
          <a:p>
            <a:pPr algn="ctr"/>
            <a:r>
              <a:rPr lang="ru-RU" sz="480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48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овышения социализации</a:t>
            </a:r>
          </a:p>
          <a:p>
            <a:pPr algn="ctr"/>
            <a:r>
              <a:rPr lang="ru-RU" sz="48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учащихся</a:t>
            </a:r>
          </a:p>
          <a:p>
            <a:pPr algn="ctr"/>
            <a:endParaRPr lang="ru-RU" sz="5000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3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640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95488" y="1156720"/>
            <a:ext cx="8352928" cy="5472608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 algn="just">
              <a:buFont typeface="Arial" pitchFamily="34" charset="0"/>
              <a:buChar char="•"/>
            </a:pPr>
            <a:r>
              <a:rPr lang="ru-RU" sz="2400" b="1" dirty="0" smtClean="0">
                <a:ln w="1905"/>
                <a:solidFill>
                  <a:srgbClr val="4E67C8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Использование </a:t>
            </a:r>
            <a:r>
              <a:rPr lang="ru-RU" sz="2400" b="1" dirty="0" err="1" smtClean="0">
                <a:ln w="1905"/>
                <a:solidFill>
                  <a:srgbClr val="4E67C8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здоровьесберегающих</a:t>
            </a:r>
            <a:r>
              <a:rPr lang="ru-RU" sz="2400" b="1" dirty="0" smtClean="0">
                <a:ln w="1905"/>
                <a:solidFill>
                  <a:srgbClr val="4E67C8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технологий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2400" b="1" dirty="0" smtClean="0">
                <a:ln w="1905"/>
                <a:solidFill>
                  <a:srgbClr val="4E67C8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Создание положительного психологического климата на уроке</a:t>
            </a:r>
            <a:endParaRPr lang="ru-RU" sz="2400" b="1" dirty="0">
              <a:ln w="1905"/>
              <a:solidFill>
                <a:srgbClr val="4E67C8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496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395536" y="764704"/>
            <a:ext cx="8352928" cy="5748064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"Успех школьнику может создать учитель, </a:t>
            </a:r>
            <a:r>
              <a:rPr lang="ru-RU" sz="3600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который </a:t>
            </a:r>
            <a:r>
              <a:rPr lang="ru-RU" sz="3600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сам переживает радость успеха".</a:t>
            </a:r>
          </a:p>
        </p:txBody>
      </p:sp>
    </p:spTree>
    <p:extLst>
      <p:ext uri="{BB962C8B-B14F-4D97-AF65-F5344CB8AC3E}">
        <p14:creationId xmlns:p14="http://schemas.microsoft.com/office/powerpoint/2010/main" xmlns="" val="98184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1520" y="836712"/>
            <a:ext cx="8352928" cy="5472608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ru-RU" sz="2400" b="1" i="1" u="sng" dirty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Times New Roman"/>
              </a:rPr>
              <a:t>Технологические операции создания ситуаций </a:t>
            </a:r>
            <a:r>
              <a:rPr lang="ru-RU" sz="2400" b="1" i="1" u="sng" dirty="0" smtClean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Times New Roman"/>
              </a:rPr>
              <a:t>успеха:</a:t>
            </a:r>
          </a:p>
          <a:p>
            <a:pPr lvl="0" algn="just"/>
            <a:endParaRPr lang="ru-RU" sz="2400" b="1" i="1" u="sng" dirty="0">
              <a:solidFill>
                <a:srgbClr val="17365D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 Снятие страха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 Авансирование успешного результата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Скрытое инструктирование ребенка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Внесение мотива </a:t>
            </a:r>
            <a:endParaRPr lang="ru-RU" sz="2800" b="1" u="sng" dirty="0" smtClean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Персональная исключительность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Мобилизация активности или педагогическое  внушение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Высокая оценка детали </a:t>
            </a:r>
            <a:endParaRPr lang="ru-RU" sz="2800" b="1" dirty="0" smtClean="0">
              <a:ln w="1905"/>
              <a:solidFill>
                <a:schemeClr val="accent1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150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95488" y="1156720"/>
            <a:ext cx="8352928" cy="5472608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i="1" dirty="0"/>
              <a:t> </a:t>
            </a:r>
            <a:r>
              <a:rPr lang="ru-RU" sz="2400" b="1" i="1" dirty="0" smtClean="0"/>
              <a:t>          </a:t>
            </a:r>
            <a:r>
              <a:rPr lang="ru-RU" sz="2400" dirty="0" smtClean="0"/>
              <a:t>    </a:t>
            </a:r>
            <a:r>
              <a:rPr lang="ru-RU" sz="2800" b="1" i="1" u="sng" dirty="0">
                <a:solidFill>
                  <a:schemeClr val="bg2">
                    <a:lumMod val="25000"/>
                  </a:schemeClr>
                </a:solidFill>
              </a:rPr>
              <a:t>Установки и действия педагога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 </a:t>
            </a: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•	Создание атмосферы взаимопонимания и сотрудничества на уроках; </a:t>
            </a: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•           Нейтрализация памяти от отрицательных эмоций в предшествующей деятельности;</a:t>
            </a: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•           Применение поощрения и порицания; </a:t>
            </a: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•           Эмоциональное ободрение и стимуляция учебной деятельности;</a:t>
            </a: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•	Формирование адекватной самооценки учащихся;</a:t>
            </a: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•	Эмоциональная речь учителя;</a:t>
            </a:r>
          </a:p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 •	Индивидуальная помощь учащимся</a:t>
            </a:r>
          </a:p>
        </p:txBody>
      </p:sp>
    </p:spTree>
    <p:extLst>
      <p:ext uri="{BB962C8B-B14F-4D97-AF65-F5344CB8AC3E}">
        <p14:creationId xmlns:p14="http://schemas.microsoft.com/office/powerpoint/2010/main" xmlns="" val="35837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395536" y="764704"/>
            <a:ext cx="8352928" cy="5748064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« …ребенок должен быть убежден, что успехом он обязан прежде всего самому себе. Помощь учителя, какой бы эффективной она не была, все равно должна быть скрытой…»</a:t>
            </a:r>
          </a:p>
          <a:p>
            <a:pPr algn="ctr"/>
            <a:r>
              <a:rPr lang="ru-RU" sz="3600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                  В.А. Сухомлинский </a:t>
            </a:r>
          </a:p>
        </p:txBody>
      </p:sp>
    </p:spTree>
    <p:extLst>
      <p:ext uri="{BB962C8B-B14F-4D97-AF65-F5344CB8AC3E}">
        <p14:creationId xmlns:p14="http://schemas.microsoft.com/office/powerpoint/2010/main" xmlns="" val="160409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95536" y="1040160"/>
            <a:ext cx="8352928" cy="5472608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Организационный этап  </a:t>
            </a:r>
          </a:p>
        </p:txBody>
      </p:sp>
    </p:spTree>
    <p:extLst>
      <p:ext uri="{BB962C8B-B14F-4D97-AF65-F5344CB8AC3E}">
        <p14:creationId xmlns:p14="http://schemas.microsoft.com/office/powerpoint/2010/main" xmlns="" val="387496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95536" y="908720"/>
            <a:ext cx="8352928" cy="5472608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•	Занимательный материал;</a:t>
            </a:r>
          </a:p>
          <a:p>
            <a:pPr algn="just"/>
            <a:r>
              <a:rPr lang="ru-RU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•	Наглядность;</a:t>
            </a:r>
          </a:p>
          <a:p>
            <a:pPr algn="just"/>
            <a:r>
              <a:rPr lang="ru-RU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•	Использование средств ТСО</a:t>
            </a:r>
          </a:p>
          <a:p>
            <a:pPr algn="just"/>
            <a:r>
              <a:rPr lang="ru-RU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•	Работа в парах и группах;</a:t>
            </a:r>
          </a:p>
          <a:p>
            <a:pPr algn="just"/>
            <a:r>
              <a:rPr lang="ru-RU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•	Связь с нашим временем;</a:t>
            </a:r>
          </a:p>
          <a:p>
            <a:pPr algn="just"/>
            <a:r>
              <a:rPr lang="ru-RU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•	Практическая работа;</a:t>
            </a:r>
          </a:p>
          <a:p>
            <a:pPr algn="just"/>
            <a:r>
              <a:rPr lang="ru-RU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•	Словарная работа;</a:t>
            </a:r>
          </a:p>
          <a:p>
            <a:pPr algn="just"/>
            <a:r>
              <a:rPr lang="ru-RU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•	Подготовка к контрольным работам</a:t>
            </a:r>
          </a:p>
          <a:p>
            <a:pPr algn="just"/>
            <a:r>
              <a:rPr lang="ru-RU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•	Нестандартная форма проведения урока;</a:t>
            </a:r>
          </a:p>
        </p:txBody>
      </p:sp>
    </p:spTree>
    <p:extLst>
      <p:ext uri="{BB962C8B-B14F-4D97-AF65-F5344CB8AC3E}">
        <p14:creationId xmlns:p14="http://schemas.microsoft.com/office/powerpoint/2010/main" xmlns="" val="295691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395536" y="764704"/>
            <a:ext cx="8352928" cy="5748064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“Что одному не под силу, то легко коллективу”. </a:t>
            </a:r>
          </a:p>
        </p:txBody>
      </p:sp>
    </p:spTree>
    <p:extLst>
      <p:ext uri="{BB962C8B-B14F-4D97-AF65-F5344CB8AC3E}">
        <p14:creationId xmlns:p14="http://schemas.microsoft.com/office/powerpoint/2010/main" xmlns="" val="344404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95488" y="1156720"/>
            <a:ext cx="8352928" cy="5472608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ru-RU" sz="3600" b="1" dirty="0" smtClean="0">
                <a:ln w="1905"/>
                <a:solidFill>
                  <a:srgbClr val="4E67C8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Формы групповых работ:</a:t>
            </a:r>
          </a:p>
          <a:p>
            <a:pPr lvl="0" algn="just"/>
            <a:endParaRPr lang="ru-RU" sz="3600" b="1" dirty="0">
              <a:ln w="1905"/>
              <a:solidFill>
                <a:srgbClr val="4E67C8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lvl="0" algn="just"/>
            <a:r>
              <a:rPr lang="ru-RU" sz="2400" b="1" dirty="0">
                <a:ln w="1905"/>
                <a:solidFill>
                  <a:srgbClr val="4E67C8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•	работа в парах постоянного и сменного состава</a:t>
            </a:r>
            <a:r>
              <a:rPr lang="ru-RU" sz="2400" b="1" dirty="0" smtClean="0">
                <a:ln w="1905"/>
                <a:solidFill>
                  <a:srgbClr val="4E67C8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</a:t>
            </a:r>
          </a:p>
          <a:p>
            <a:pPr lvl="0" algn="just"/>
            <a:r>
              <a:rPr lang="ru-RU" sz="2400" b="1" dirty="0" smtClean="0">
                <a:ln w="1905"/>
                <a:solidFill>
                  <a:srgbClr val="4E67C8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sz="2400" b="1" dirty="0">
              <a:ln w="1905"/>
              <a:solidFill>
                <a:srgbClr val="4E67C8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lvl="0" algn="just"/>
            <a:r>
              <a:rPr lang="ru-RU" sz="2400" b="1" dirty="0">
                <a:ln w="1905"/>
                <a:solidFill>
                  <a:srgbClr val="4E67C8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•	работа в группах (4-5 человек</a:t>
            </a:r>
            <a:r>
              <a:rPr lang="ru-RU" sz="2400" b="1" dirty="0" smtClean="0">
                <a:ln w="1905"/>
                <a:solidFill>
                  <a:srgbClr val="4E67C8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),</a:t>
            </a:r>
          </a:p>
          <a:p>
            <a:pPr lvl="0" algn="just"/>
            <a:endParaRPr lang="ru-RU" sz="2400" b="1" dirty="0">
              <a:ln w="1905"/>
              <a:solidFill>
                <a:srgbClr val="4E67C8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lvl="0" algn="just"/>
            <a:r>
              <a:rPr lang="ru-RU" sz="2400" b="1" dirty="0">
                <a:ln w="1905"/>
                <a:solidFill>
                  <a:srgbClr val="4E67C8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•	коллективная работа.</a:t>
            </a:r>
          </a:p>
        </p:txBody>
      </p:sp>
    </p:spTree>
    <p:extLst>
      <p:ext uri="{BB962C8B-B14F-4D97-AF65-F5344CB8AC3E}">
        <p14:creationId xmlns:p14="http://schemas.microsoft.com/office/powerpoint/2010/main" xmlns="" val="358374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95536" y="1040636"/>
            <a:ext cx="8352928" cy="5472608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Итоговый  этап</a:t>
            </a:r>
          </a:p>
          <a:p>
            <a:pPr algn="ctr"/>
            <a:r>
              <a:rPr lang="ru-RU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2400" b="1" dirty="0">
                <a:ln w="1905"/>
                <a:solidFill>
                  <a:srgbClr val="4E67C8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Оценивание работ учащихся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2400" b="1" dirty="0">
                <a:ln w="1905"/>
                <a:solidFill>
                  <a:srgbClr val="4E67C8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Создание портфолио учеников</a:t>
            </a:r>
          </a:p>
          <a:p>
            <a:pPr algn="ctr"/>
            <a:endParaRPr lang="ru-RU" sz="6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63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23528" y="764704"/>
            <a:ext cx="8424936" cy="5748064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Успех в учении и в жизни – это один из источников </a:t>
            </a:r>
          </a:p>
          <a:p>
            <a:pPr algn="ctr"/>
            <a:r>
              <a:rPr lang="ru-RU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внутренних сил школьника, </a:t>
            </a:r>
          </a:p>
          <a:p>
            <a:pPr algn="ctr"/>
            <a:r>
              <a:rPr lang="ru-RU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рождающий энергию для преодоления трудностей, </a:t>
            </a:r>
          </a:p>
          <a:p>
            <a:pPr algn="ctr"/>
            <a:r>
              <a:rPr lang="ru-RU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желание учиться, залог будущей </a:t>
            </a:r>
          </a:p>
          <a:p>
            <a:pPr algn="ctr"/>
            <a:r>
              <a:rPr lang="ru-RU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успешной социализации</a:t>
            </a:r>
          </a:p>
          <a:p>
            <a:pPr algn="ctr"/>
            <a:r>
              <a:rPr lang="ru-RU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выпускника.</a:t>
            </a:r>
          </a:p>
          <a:p>
            <a:pPr algn="ctr"/>
            <a:endParaRPr lang="ru-RU" sz="2400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691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95536" y="1040160"/>
            <a:ext cx="8352928" cy="5472608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 algn="just">
              <a:buFont typeface="Arial" pitchFamily="34" charset="0"/>
              <a:buChar char="•"/>
            </a:pPr>
            <a:endParaRPr lang="ru-RU" sz="2400" b="1" dirty="0">
              <a:ln w="1905"/>
              <a:solidFill>
                <a:srgbClr val="4E67C8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07332" y="1628800"/>
            <a:ext cx="792935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1905"/>
                <a:solidFill>
                  <a:schemeClr val="bg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Успех в учебе – завтрашний </a:t>
            </a:r>
          </a:p>
          <a:p>
            <a:pPr algn="ctr"/>
            <a:r>
              <a:rPr lang="ru-RU" sz="4800" b="1" dirty="0" smtClean="0">
                <a:ln w="1905"/>
                <a:solidFill>
                  <a:schemeClr val="bg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успех в жизни!</a:t>
            </a:r>
            <a:endParaRPr lang="ru-RU" sz="4800" b="1" cap="none" spc="0" dirty="0">
              <a:ln w="1905"/>
              <a:solidFill>
                <a:schemeClr val="bg2">
                  <a:lumMod val="1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726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395536" y="764704"/>
            <a:ext cx="8352928" cy="5748064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Ситуация успеха – это такое целенаправленное, организованное сочетание условий, при которых создается возможность достичь значительных результатов в деятельности как отдельной взятой личности, так и коллектива в целом</a:t>
            </a:r>
            <a:r>
              <a:rPr lang="ru-RU" sz="3600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259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95488" y="1156720"/>
            <a:ext cx="8352928" cy="5472608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408940"/>
            <a:r>
              <a:rPr lang="ru-RU" sz="2800" b="1" i="1" u="sng" dirty="0">
                <a:solidFill>
                  <a:schemeClr val="accent1">
                    <a:lumMod val="50000"/>
                  </a:schemeClr>
                </a:solidFill>
              </a:rPr>
              <a:t>Переживание учеником ситуации успеха: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  <a:p>
            <a:pPr marL="408940"/>
            <a:r>
              <a:rPr lang="ru-RU" sz="3200" b="1" i="1" dirty="0">
                <a:solidFill>
                  <a:srgbClr val="17365D"/>
                </a:solidFill>
              </a:rPr>
              <a:t> </a:t>
            </a:r>
            <a:endParaRPr lang="ru-RU" sz="2800" dirty="0"/>
          </a:p>
          <a:p>
            <a:pPr marL="342900" lvl="0" indent="-342900">
              <a:buFont typeface="Symbol"/>
              <a:buChar char=""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повышает мотивацию учения и развивает познавательные интересы, позволяет ученику почувствовать удовлетворение от учебной деятельности;</a:t>
            </a:r>
          </a:p>
          <a:p>
            <a:pPr marL="342900" lvl="0" indent="-342900">
              <a:buFont typeface="Symbol"/>
              <a:buChar char=""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стимулирует к высокой результативности труда;</a:t>
            </a:r>
          </a:p>
          <a:p>
            <a:pPr marL="342900" lvl="0" indent="-342900">
              <a:buFont typeface="Symbol"/>
              <a:buChar char=""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корректирует личностные особенности такие, как тревожность, неуверенность, самооценку;</a:t>
            </a:r>
          </a:p>
          <a:p>
            <a:pPr marL="342900" lvl="0" indent="-342900">
              <a:buFont typeface="Symbol"/>
              <a:buChar char=""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развивает инициативность,  активность;</a:t>
            </a:r>
          </a:p>
          <a:p>
            <a:pPr marL="342900" lvl="0" indent="-342900">
              <a:buFont typeface="Symbol"/>
              <a:buChar char=""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развивает коммуникативные способности;</a:t>
            </a:r>
          </a:p>
          <a:p>
            <a:pPr marL="342900" lvl="0" indent="-342900">
              <a:buFont typeface="Symbol"/>
              <a:buChar char=""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поддерживает в классе благоприятный психологический климат</a:t>
            </a:r>
            <a:endParaRPr lang="ru-RU" sz="2400" dirty="0">
              <a:solidFill>
                <a:schemeClr val="bg2">
                  <a:lumMod val="2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2301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95536" y="1040160"/>
            <a:ext cx="8352928" cy="5472608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Условия, способствующие созданию </a:t>
            </a:r>
          </a:p>
          <a:p>
            <a:pPr algn="ctr"/>
            <a:r>
              <a:rPr lang="ru-RU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ситуации успеха   </a:t>
            </a:r>
          </a:p>
        </p:txBody>
      </p:sp>
    </p:spTree>
    <p:extLst>
      <p:ext uri="{BB962C8B-B14F-4D97-AF65-F5344CB8AC3E}">
        <p14:creationId xmlns:p14="http://schemas.microsoft.com/office/powerpoint/2010/main" xmlns="" val="346359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64712" y="620688"/>
            <a:ext cx="8352928" cy="5896680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Соответствие материала по сложности и типу класса;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400" b="1" dirty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</a:t>
            </a:r>
            <a:r>
              <a:rPr lang="ru-RU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рименение уровневого деления учащихся;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Учет психофизического развития каждого ученика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Ориентация на зону «ближайшего» и «дальнего» развития каждого ученика;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Оптимальный темп урока;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 </a:t>
            </a:r>
            <a:r>
              <a:rPr lang="ru-RU" sz="2400" b="1" dirty="0" err="1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Межпредметные</a:t>
            </a:r>
            <a:r>
              <a:rPr lang="ru-RU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связи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Опора на знания учащихся;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ru-RU" sz="2400" b="1" dirty="0" smtClean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Выбор действия в соответствии с возможностями ученика;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Индивидуальные задания для слабых и сильных учащихся;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ru-RU" sz="2400" b="1" dirty="0" smtClean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457200" indent="-457200" algn="just">
              <a:buFont typeface="Arial" pitchFamily="34" charset="0"/>
              <a:buChar char="•"/>
            </a:pPr>
            <a:endParaRPr lang="ru-RU" sz="2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691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95536" y="1062848"/>
            <a:ext cx="8352928" cy="5472608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Arial" pitchFamily="34" charset="0"/>
              <a:buChar char="•"/>
            </a:pPr>
            <a:endParaRPr lang="ru-RU" sz="2400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213009"/>
            <a:ext cx="8352928" cy="50167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Этапы создания  ситуации успеха:</a:t>
            </a:r>
          </a:p>
          <a:p>
            <a:pPr algn="ctr"/>
            <a:endParaRPr lang="ru-RU" sz="36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571500" indent="-571500" algn="just">
              <a:buFont typeface="Arial" pitchFamily="34" charset="0"/>
              <a:buChar char="•"/>
            </a:pPr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Мотивационно-целевой;</a:t>
            </a:r>
          </a:p>
          <a:p>
            <a:pPr marL="571500" indent="-571500" algn="just">
              <a:buFont typeface="Arial" pitchFamily="34" charset="0"/>
              <a:buChar char="•"/>
            </a:pPr>
            <a:endParaRPr lang="ru-RU" sz="4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571500" indent="-571500" algn="just">
              <a:buFont typeface="Arial" pitchFamily="34" charset="0"/>
              <a:buChar char="•"/>
            </a:pPr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Организационный;</a:t>
            </a:r>
          </a:p>
          <a:p>
            <a:pPr marL="571500" indent="-571500" algn="just">
              <a:buFont typeface="Arial" pitchFamily="34" charset="0"/>
              <a:buChar char="•"/>
            </a:pPr>
            <a:endParaRPr lang="ru-RU" sz="4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571500" indent="-571500" algn="just">
              <a:buFont typeface="Arial" pitchFamily="34" charset="0"/>
              <a:buChar char="•"/>
            </a:pPr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Итоговый</a:t>
            </a:r>
          </a:p>
          <a:p>
            <a:pPr algn="ctr"/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496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06976" y="764704"/>
            <a:ext cx="8352928" cy="5832648"/>
          </a:xfrm>
          <a:prstGeom prst="roundRect">
            <a:avLst/>
          </a:prstGeom>
          <a:ln w="571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082480"/>
            <a:ext cx="8352928" cy="62478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Мотивационный этап  </a:t>
            </a:r>
          </a:p>
          <a:p>
            <a:pPr algn="ctr"/>
            <a:endParaRPr lang="ru-RU" sz="4000" b="1" dirty="0">
              <a:ln w="1905"/>
              <a:solidFill>
                <a:schemeClr val="bg2">
                  <a:lumMod val="2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ru-RU" sz="2400" b="1" dirty="0" smtClean="0">
                <a:ln w="1905"/>
                <a:solidFill>
                  <a:schemeClr val="bg2">
                    <a:lumMod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Создание проблемной ситуации</a:t>
            </a:r>
          </a:p>
          <a:p>
            <a:pPr marL="571500" indent="-571500" algn="just">
              <a:buFont typeface="Arial" pitchFamily="34" charset="0"/>
              <a:buChar char="•"/>
            </a:pPr>
            <a:r>
              <a:rPr lang="ru-RU" sz="2400" b="1" dirty="0" smtClean="0">
                <a:ln w="1905"/>
                <a:solidFill>
                  <a:schemeClr val="bg2">
                    <a:lumMod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Привлечение занимательного материала</a:t>
            </a:r>
          </a:p>
          <a:p>
            <a:pPr marL="571500" indent="-571500" algn="just">
              <a:buFont typeface="Arial" pitchFamily="34" charset="0"/>
              <a:buChar char="•"/>
            </a:pPr>
            <a:r>
              <a:rPr lang="ru-RU" sz="2400" b="1" dirty="0" smtClean="0">
                <a:ln w="1905"/>
                <a:solidFill>
                  <a:schemeClr val="bg2">
                    <a:lumMod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Применение наглядных средств обучения</a:t>
            </a:r>
          </a:p>
          <a:p>
            <a:pPr marL="571500" indent="-571500" algn="just">
              <a:buFont typeface="Arial" pitchFamily="34" charset="0"/>
              <a:buChar char="•"/>
            </a:pPr>
            <a:r>
              <a:rPr lang="ru-RU" sz="2400" b="1" dirty="0" smtClean="0">
                <a:ln w="1905"/>
                <a:solidFill>
                  <a:schemeClr val="bg2">
                    <a:lumMod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Использование неожиданной, противоречивой информации</a:t>
            </a:r>
          </a:p>
          <a:p>
            <a:pPr marL="571500" indent="-571500" algn="just">
              <a:buFont typeface="Arial" pitchFamily="34" charset="0"/>
              <a:buChar char="•"/>
            </a:pPr>
            <a:r>
              <a:rPr lang="ru-RU" sz="2400" b="1" dirty="0" smtClean="0">
                <a:ln w="1905"/>
                <a:solidFill>
                  <a:schemeClr val="bg2">
                    <a:lumMod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Эмоциональная насыщенность содержания</a:t>
            </a:r>
          </a:p>
          <a:p>
            <a:pPr marL="571500" indent="-571500" algn="just">
              <a:buFont typeface="Arial" pitchFamily="34" charset="0"/>
              <a:buChar char="•"/>
            </a:pPr>
            <a:r>
              <a:rPr lang="ru-RU" sz="2400" b="1" dirty="0" smtClean="0">
                <a:ln w="1905"/>
                <a:solidFill>
                  <a:schemeClr val="bg2">
                    <a:lumMod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Эмоциональная зарядка</a:t>
            </a:r>
          </a:p>
          <a:p>
            <a:pPr marL="571500" indent="-571500" algn="just">
              <a:buFont typeface="Arial" pitchFamily="34" charset="0"/>
              <a:buChar char="•"/>
            </a:pPr>
            <a:r>
              <a:rPr lang="ru-RU" sz="2400" b="1" dirty="0" smtClean="0">
                <a:ln w="1905"/>
                <a:solidFill>
                  <a:schemeClr val="bg2">
                    <a:lumMod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Соревновательные и игровые моменты</a:t>
            </a:r>
          </a:p>
          <a:p>
            <a:pPr marL="571500" indent="-571500" algn="just">
              <a:buFont typeface="Arial" pitchFamily="34" charset="0"/>
              <a:buChar char="•"/>
            </a:pPr>
            <a:r>
              <a:rPr lang="ru-RU" sz="2400" b="1" dirty="0" smtClean="0">
                <a:ln w="1905"/>
                <a:solidFill>
                  <a:schemeClr val="bg2">
                    <a:lumMod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Разъяснение и постановка цели деятельности</a:t>
            </a:r>
          </a:p>
          <a:p>
            <a:pPr marL="571500" indent="-571500" algn="just">
              <a:buFont typeface="Arial" pitchFamily="34" charset="0"/>
              <a:buChar char="•"/>
            </a:pPr>
            <a:r>
              <a:rPr lang="ru-RU" sz="2400" b="1" dirty="0" smtClean="0">
                <a:ln w="1905"/>
                <a:solidFill>
                  <a:schemeClr val="bg2">
                    <a:lumMod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Разработка плана действий</a:t>
            </a:r>
          </a:p>
          <a:p>
            <a:pPr algn="ctr"/>
            <a:endParaRPr lang="ru-RU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ru-RU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14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95536" y="1040160"/>
            <a:ext cx="8352928" cy="5472608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ln w="1905"/>
                <a:solidFill>
                  <a:schemeClr val="bg2">
                    <a:lumMod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Индивидуальный и </a:t>
            </a:r>
          </a:p>
          <a:p>
            <a:pPr algn="ctr"/>
            <a:r>
              <a:rPr lang="ru-RU" sz="6600" b="1" dirty="0" smtClean="0">
                <a:ln w="1905"/>
                <a:solidFill>
                  <a:schemeClr val="bg2">
                    <a:lumMod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Дифференцированный подход  </a:t>
            </a:r>
          </a:p>
        </p:txBody>
      </p:sp>
    </p:spTree>
    <p:extLst>
      <p:ext uri="{BB962C8B-B14F-4D97-AF65-F5344CB8AC3E}">
        <p14:creationId xmlns:p14="http://schemas.microsoft.com/office/powerpoint/2010/main" xmlns="" val="16603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1050</TotalTime>
  <Words>266</Words>
  <Application>Microsoft Office PowerPoint</Application>
  <PresentationFormat>Экран (4:3)</PresentationFormat>
  <Paragraphs>101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</dc:creator>
  <cp:lastModifiedBy>Лиля</cp:lastModifiedBy>
  <cp:revision>87</cp:revision>
  <dcterms:created xsi:type="dcterms:W3CDTF">2012-12-23T11:12:29Z</dcterms:created>
  <dcterms:modified xsi:type="dcterms:W3CDTF">2018-04-22T21:53:35Z</dcterms:modified>
</cp:coreProperties>
</file>