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96" y="-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D58EC1-7CA6-41F5-95F3-4AD4C9D6A82E}" type="datetimeFigureOut">
              <a:rPr lang="ru-RU" smtClean="0"/>
              <a:pPr/>
              <a:t>12.10.2022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D133A4-03A1-459F-A959-144D5865304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Презентация открытого урока по музыке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D133A4-03A1-459F-A959-144D5865304A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FFD7C-1F07-411C-8DE3-DCA181F6FA89}" type="datetimeFigureOut">
              <a:rPr lang="ru-RU" smtClean="0"/>
              <a:pPr/>
              <a:t>12.10.2022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7DA42-D24F-4B14-B0F5-0E94AAADB5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FFD7C-1F07-411C-8DE3-DCA181F6FA89}" type="datetimeFigureOut">
              <a:rPr lang="ru-RU" smtClean="0"/>
              <a:pPr/>
              <a:t>12.10.2022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7DA42-D24F-4B14-B0F5-0E94AAADB5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FFD7C-1F07-411C-8DE3-DCA181F6FA89}" type="datetimeFigureOut">
              <a:rPr lang="ru-RU" smtClean="0"/>
              <a:pPr/>
              <a:t>12.10.2022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7DA42-D24F-4B14-B0F5-0E94AAADB5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FFD7C-1F07-411C-8DE3-DCA181F6FA89}" type="datetimeFigureOut">
              <a:rPr lang="ru-RU" smtClean="0"/>
              <a:pPr/>
              <a:t>12.10.2022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7DA42-D24F-4B14-B0F5-0E94AAADB5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FFD7C-1F07-411C-8DE3-DCA181F6FA89}" type="datetimeFigureOut">
              <a:rPr lang="ru-RU" smtClean="0"/>
              <a:pPr/>
              <a:t>12.10.2022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7DA42-D24F-4B14-B0F5-0E94AAADB5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FFD7C-1F07-411C-8DE3-DCA181F6FA89}" type="datetimeFigureOut">
              <a:rPr lang="ru-RU" smtClean="0"/>
              <a:pPr/>
              <a:t>12.10.2022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7DA42-D24F-4B14-B0F5-0E94AAADB5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FFD7C-1F07-411C-8DE3-DCA181F6FA89}" type="datetimeFigureOut">
              <a:rPr lang="ru-RU" smtClean="0"/>
              <a:pPr/>
              <a:t>12.10.2022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7DA42-D24F-4B14-B0F5-0E94AAADB5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FFD7C-1F07-411C-8DE3-DCA181F6FA89}" type="datetimeFigureOut">
              <a:rPr lang="ru-RU" smtClean="0"/>
              <a:pPr/>
              <a:t>12.10.2022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7DA42-D24F-4B14-B0F5-0E94AAADB5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FFD7C-1F07-411C-8DE3-DCA181F6FA89}" type="datetimeFigureOut">
              <a:rPr lang="ru-RU" smtClean="0"/>
              <a:pPr/>
              <a:t>12.10.2022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7DA42-D24F-4B14-B0F5-0E94AAADB5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FFD7C-1F07-411C-8DE3-DCA181F6FA89}" type="datetimeFigureOut">
              <a:rPr lang="ru-RU" smtClean="0"/>
              <a:pPr/>
              <a:t>12.10.2022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7DA42-D24F-4B14-B0F5-0E94AAADB5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FFD7C-1F07-411C-8DE3-DCA181F6FA89}" type="datetimeFigureOut">
              <a:rPr lang="ru-RU" smtClean="0"/>
              <a:pPr/>
              <a:t>12.10.2022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7DA42-D24F-4B14-B0F5-0E94AAADB5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AFFD7C-1F07-411C-8DE3-DCA181F6FA89}" type="datetimeFigureOut">
              <a:rPr lang="ru-RU" smtClean="0"/>
              <a:pPr/>
              <a:t>12.10.2022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E7DA42-D24F-4B14-B0F5-0E94AAADB54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МУНИЦИПАЛЬНОЕ БЮДЖЕТНОЕ ОБЩЕОБРАЗОВАТЕЛЬНОЕ УЧРЕЖДЕНИЕ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«МЕЛЬНИЧНОВСКАЯ СРЕДНЯЯ ШКОЛА»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БЕЛОГОРСКОГО РАЙОНА РЕСПУБЛИКИ КРЫМ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28728" y="1500175"/>
            <a:ext cx="5857916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Презентация открытого урока по музыке</a:t>
            </a:r>
            <a:endParaRPr lang="ru-RU" sz="28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sp>
        <p:nvSpPr>
          <p:cNvPr id="1026" name="WordArt 2"/>
          <p:cNvSpPr>
            <a:spLocks noChangeArrowheads="1" noChangeShapeType="1" noTextEdit="1"/>
          </p:cNvSpPr>
          <p:nvPr/>
        </p:nvSpPr>
        <p:spPr bwMode="auto">
          <a:xfrm>
            <a:off x="142844" y="2857496"/>
            <a:ext cx="1214446" cy="50006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1800" i="1" kern="10" spc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F0"/>
                </a:solidFill>
                <a:effectLst>
                  <a:outerShdw dist="35921" dir="2700000" algn="ctr" rotWithShape="0">
                    <a:srgbClr val="808080">
                      <a:alpha val="80000"/>
                    </a:srgbClr>
                  </a:outerShdw>
                </a:effectLst>
                <a:latin typeface="Arial Black"/>
              </a:rPr>
              <a:t>Тема : </a:t>
            </a:r>
            <a:endParaRPr lang="ru-RU" sz="1800" i="1" kern="10" spc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B0F0"/>
              </a:solidFill>
              <a:effectLst>
                <a:outerShdw dist="35921" dir="2700000" algn="ctr" rotWithShape="0">
                  <a:srgbClr val="808080">
                    <a:alpha val="80000"/>
                  </a:srgbClr>
                </a:outerShdw>
              </a:effectLst>
              <a:latin typeface="Arial Black"/>
            </a:endParaRPr>
          </a:p>
        </p:txBody>
      </p:sp>
      <p:sp>
        <p:nvSpPr>
          <p:cNvPr id="1027" name="WordArt 3"/>
          <p:cNvSpPr>
            <a:spLocks noChangeArrowheads="1" noChangeShapeType="1" noTextEdit="1"/>
          </p:cNvSpPr>
          <p:nvPr/>
        </p:nvSpPr>
        <p:spPr bwMode="auto">
          <a:xfrm>
            <a:off x="1428729" y="2714620"/>
            <a:ext cx="7072362" cy="57150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1600" i="1" kern="10" spc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70C0"/>
                </a:solidFill>
                <a:effectLst>
                  <a:outerShdw dist="35921" dir="2700000" algn="ctr" rotWithShape="0">
                    <a:srgbClr val="808080">
                      <a:alpha val="80000"/>
                    </a:srgbClr>
                  </a:outerShdw>
                </a:effectLst>
                <a:latin typeface="Arial Black"/>
              </a:rPr>
              <a:t>Календарно- обрядовые песни народов Крыма.</a:t>
            </a:r>
            <a:endParaRPr lang="ru-RU" sz="1600" i="1" kern="10" spc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70C0"/>
              </a:solidFill>
              <a:effectLst>
                <a:outerShdw dist="35921" dir="2700000" algn="ctr" rotWithShape="0">
                  <a:srgbClr val="808080">
                    <a:alpha val="80000"/>
                  </a:srgbClr>
                </a:outerShdw>
              </a:effectLst>
              <a:latin typeface="Arial Black"/>
            </a:endParaRPr>
          </a:p>
        </p:txBody>
      </p:sp>
      <p:sp>
        <p:nvSpPr>
          <p:cNvPr id="1028" name="WordArt 4"/>
          <p:cNvSpPr>
            <a:spLocks noChangeArrowheads="1" noChangeShapeType="1" noTextEdit="1"/>
          </p:cNvSpPr>
          <p:nvPr/>
        </p:nvSpPr>
        <p:spPr bwMode="auto">
          <a:xfrm>
            <a:off x="1285852" y="3500439"/>
            <a:ext cx="7286676" cy="57150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1600" i="1" kern="10" spc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F0"/>
                </a:solidFill>
                <a:effectLst>
                  <a:outerShdw dist="35921" dir="2700000" algn="ctr" rotWithShape="0">
                    <a:srgbClr val="808080">
                      <a:alpha val="80000"/>
                    </a:srgbClr>
                  </a:outerShdw>
                </a:effectLst>
                <a:latin typeface="Arial Black"/>
              </a:rPr>
              <a:t>"Где песня поётся, там счастливо живётся".</a:t>
            </a:r>
            <a:endParaRPr lang="ru-RU" sz="1600" i="1" kern="10" spc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B0F0"/>
              </a:solidFill>
              <a:effectLst>
                <a:outerShdw dist="35921" dir="2700000" algn="ctr" rotWithShape="0">
                  <a:srgbClr val="808080">
                    <a:alpha val="80000"/>
                  </a:srgbClr>
                </a:outerShdw>
              </a:effectLst>
              <a:latin typeface="Arial Black"/>
            </a:endParaRPr>
          </a:p>
        </p:txBody>
      </p:sp>
      <p:sp>
        <p:nvSpPr>
          <p:cNvPr id="1029" name="WordArt 5"/>
          <p:cNvSpPr>
            <a:spLocks noChangeArrowheads="1" noChangeShapeType="1" noTextEdit="1"/>
          </p:cNvSpPr>
          <p:nvPr/>
        </p:nvSpPr>
        <p:spPr bwMode="auto">
          <a:xfrm>
            <a:off x="5286380" y="4429132"/>
            <a:ext cx="3500462" cy="42862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r" rtl="0"/>
            <a:r>
              <a:rPr lang="ru-RU" sz="1400" i="1" kern="10" spc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F0"/>
                </a:solidFill>
                <a:effectLst>
                  <a:outerShdw dist="35921" dir="2700000" algn="ctr" rotWithShape="0">
                    <a:srgbClr val="808080">
                      <a:alpha val="80000"/>
                    </a:srgbClr>
                  </a:outerShdw>
                </a:effectLst>
                <a:latin typeface="Arial Black"/>
              </a:rPr>
              <a:t>Учитель: Чаушева Л.М.</a:t>
            </a:r>
            <a:endParaRPr lang="ru-RU" sz="1400" i="1" kern="10" spc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B0F0"/>
              </a:solidFill>
              <a:effectLst>
                <a:outerShdw dist="35921" dir="2700000" algn="ctr" rotWithShape="0">
                  <a:srgbClr val="808080">
                    <a:alpha val="80000"/>
                  </a:srgbClr>
                </a:outerShdw>
              </a:effectLst>
              <a:latin typeface="Arial Black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0" name="WordArt 6"/>
          <p:cNvSpPr>
            <a:spLocks noChangeArrowheads="1" noChangeShapeType="1" noTextEdit="1"/>
          </p:cNvSpPr>
          <p:nvPr/>
        </p:nvSpPr>
        <p:spPr bwMode="auto">
          <a:xfrm>
            <a:off x="2214546" y="6215082"/>
            <a:ext cx="4214842" cy="28575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1400" i="1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>
                  <a:outerShdw dist="35921" dir="2700000" algn="ctr" rotWithShape="0">
                    <a:srgbClr val="808080">
                      <a:alpha val="80000"/>
                    </a:srgbClr>
                  </a:outerShdw>
                </a:effectLst>
                <a:latin typeface="Arial Black"/>
              </a:rPr>
              <a:t>с.Мельничное 2022 г.</a:t>
            </a:r>
            <a:endParaRPr lang="ru-RU" sz="1400" i="1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  <a:effectLst>
                <a:outerShdw dist="35921" dir="2700000" algn="ctr" rotWithShape="0">
                  <a:srgbClr val="808080">
                    <a:alpha val="80000"/>
                  </a:srgbClr>
                </a:outerShdw>
              </a:effectLst>
              <a:latin typeface="Arial Black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0" y="0"/>
            <a:ext cx="9144000" cy="2677656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sng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Эпиграфом </a:t>
            </a:r>
            <a:r>
              <a:rPr kumimoji="0" lang="ru-RU" sz="2400" b="0" i="0" u="sng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 нашему уроку послужит фрагмент стихотворения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Геннадия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Дергачёва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Есть у песни у народной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Родословная своя-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ней напев звучит природный,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родные всё слова.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1" name="Picture 3" descr="https://i02.fotocdn.net/s126/ed2a0db13f5bbf3d/public_pin_l/287499061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2738450"/>
            <a:ext cx="6858048" cy="41195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642907" y="928670"/>
          <a:ext cx="7715307" cy="5072093"/>
        </p:xfrm>
        <a:graphic>
          <a:graphicData uri="http://schemas.openxmlformats.org/drawingml/2006/table">
            <a:tbl>
              <a:tblPr/>
              <a:tblGrid>
                <a:gridCol w="512929"/>
                <a:gridCol w="512929"/>
                <a:gridCol w="512929"/>
                <a:gridCol w="512929"/>
                <a:gridCol w="512929"/>
                <a:gridCol w="512929"/>
                <a:gridCol w="534301"/>
                <a:gridCol w="512929"/>
                <a:gridCol w="512929"/>
                <a:gridCol w="512929"/>
                <a:gridCol w="512929"/>
                <a:gridCol w="512929"/>
                <a:gridCol w="512929"/>
                <a:gridCol w="512929"/>
                <a:gridCol w="512929"/>
              </a:tblGrid>
              <a:tr h="3901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765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025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901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765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Л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025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901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765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Е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025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901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765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Г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025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901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765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Е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025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901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765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Ф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025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765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Н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025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901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765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025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765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765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К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025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765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О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765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Л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765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Я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765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Д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765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К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765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А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901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765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С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025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765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Л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025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765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А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025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901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765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К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025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765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Ь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025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901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765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765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Ч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025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765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А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765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С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765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Т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765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У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765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Ш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765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К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765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А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901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765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З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025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765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Л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025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01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765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К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025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765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765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П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025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765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О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765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С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765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Л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765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О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765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В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765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И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765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Ц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765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А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01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765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А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025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765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Р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025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0" y="0"/>
            <a:ext cx="8159926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dirty="0">
              <a:solidFill>
                <a:srgbClr val="00206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Фольклор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устное народное творчество.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Самая важная его черта- то, что фольклор является искусством народного слова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Фольклор – устное народное творчество. Самая важная его черта- то, что фольклор является искусством народного слова.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Фольклор – устное народное творчество. Самая важная его черта- то, что фольклор является искусством народного слова.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9461" name="Picture 5" descr="https://dahar.ru/wp-content/uploads/c/4/5/c45d53ab4c8c0fe34790aa9bbb2ab283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00174"/>
            <a:ext cx="4714876" cy="3071834"/>
          </a:xfrm>
          <a:prstGeom prst="rect">
            <a:avLst/>
          </a:prstGeom>
          <a:noFill/>
        </p:spPr>
      </p:pic>
      <p:pic>
        <p:nvPicPr>
          <p:cNvPr id="19465" name="Picture 9" descr="https://upload.wikimedia.org/wikipedia/commons/d/db/%D0%93%D1%80%D0%B8%D0%B3%D0%BE%D1%80%D1%8C%D0%B5%D0%B2_%D0%A5%D0%BE%D1%80%D0%BE%D0%B2%D0%BE%D0%B4_191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6249" y="3786190"/>
            <a:ext cx="4857752" cy="307181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4" name="Picture 4" descr="https://avatars.mds.yandex.net/i?id=c26cac57769a6f4ea9414aac0dde04fb_l-5875954-images-thumbs&amp;ref=rim&amp;n=13&amp;w=612&amp;h=6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2285992"/>
            <a:ext cx="6215106" cy="4143405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357158" y="285728"/>
            <a:ext cx="850112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 свете много народностей – русские, немцы, греки, болгары, словаки, татары. И у каждого народа свои песни.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s://kancelar53.ru/export/img/647ade93-e2f5-11e6-9697-00259064415f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428868"/>
            <a:ext cx="2905125" cy="4286280"/>
          </a:xfrm>
          <a:prstGeom prst="rect">
            <a:avLst/>
          </a:prstGeom>
          <a:noFill/>
        </p:spPr>
      </p:pic>
      <p:pic>
        <p:nvPicPr>
          <p:cNvPr id="21508" name="Picture 4" descr="https://images.vfl.ru/ii/1634007455/8c2c6473/3622039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28926" y="2022362"/>
            <a:ext cx="3420434" cy="4835638"/>
          </a:xfrm>
          <a:prstGeom prst="rect">
            <a:avLst/>
          </a:prstGeom>
          <a:noFill/>
        </p:spPr>
      </p:pic>
      <p:pic>
        <p:nvPicPr>
          <p:cNvPr id="21510" name="Picture 6" descr="https://thumbs.dreamstime.com/b/%D0%BF%D0%BE%D1%80%D1%82%D1%80%D0%B5%D1%82-%D0%B0%D0%BD%D0%B8%D0%BC%D0%B0%D1%86%D0%B8%D0%B8-%D1%81%D0%B5%D0%BC%D1%8C%D0%B8-%D0%B2-%D0%BE-%D0%B5%D0%B6-%D0%B0%D1%85-%D1%80%D0%B5%D0%B2%D0%BD%D0%B5%D0%B9-%D0%B3%D1%80%D0%B5%D1%86%D0%B8%D0%B8-8861074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86512" y="1428736"/>
            <a:ext cx="2857488" cy="5000660"/>
          </a:xfrm>
          <a:prstGeom prst="rect">
            <a:avLst/>
          </a:prstGeom>
          <a:noFill/>
        </p:spPr>
      </p:pic>
      <p:sp>
        <p:nvSpPr>
          <p:cNvPr id="21511" name="Rectangle 7"/>
          <p:cNvSpPr>
            <a:spLocks noChangeArrowheads="1"/>
          </p:cNvSpPr>
          <p:nvPr/>
        </p:nvSpPr>
        <p:spPr bwMode="auto">
          <a:xfrm>
            <a:off x="1357290" y="0"/>
            <a:ext cx="614366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алендарно – обрядовыми песни</a:t>
            </a:r>
            <a:r>
              <a:rPr kumimoji="0" lang="ru-RU" sz="2000" b="1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: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русских, крымских татар и греков.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0" y="0"/>
            <a:ext cx="9144000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Древние славяне, были язычниками  и поклонялись многим богам, которые в их сознании  были связаны с силами природы- солнцем, ветром, дождём…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их честь древние славнее совершали обряды, которые сопровождались пением, плясками, игрой на музыкальных инструментах.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Календарно-обрядовые песни получили свое названия из-за связи с распорядком полевых работ по годовому циклу.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Люди считали, что если все обрядовые песни и действия не будут исполнены, то в доме можно не ждать счастья, урожай не созреет, а в семье согласия не будет. Поэтому точное исполнение обряда – дело для народа очень серьезное.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2531" name="Picture 3" descr="https://kartinkin.net/uploads/posts/2022-03/1647379617_4-kartinkin-net-p-russkie-narodnie-tantsi-kartinki-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4429132"/>
            <a:ext cx="3429024" cy="2428868"/>
          </a:xfrm>
          <a:prstGeom prst="rect">
            <a:avLst/>
          </a:prstGeom>
          <a:noFill/>
        </p:spPr>
      </p:pic>
      <p:pic>
        <p:nvPicPr>
          <p:cNvPr id="22533" name="Picture 5" descr="https://fsd.multiurok.ru/html/2021/12/14/s_61b87104e5f63/phpnLri9E__Issledovatelskaya-rabota_html_5e872c6bdbd9792f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7" y="4143380"/>
            <a:ext cx="4429124" cy="27146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0" y="0"/>
            <a:ext cx="914400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Рождественские песни</a:t>
            </a:r>
            <a:b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Рождественские праздники являлись значимыми днями для многих людей. Они продолжались с 24.12 по 6.01. Это время зимнего солнцестояния, которое разделяло календарные циклы между собой.</a:t>
            </a:r>
            <a:b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сочельник (24.12) крестьяне приходили к соседям в гости и исполняли своеобразные песни-заклинания. Их называли колядками. Колядующие пели хозяевам домов песни, в которых были пожелания им здоровья, благополучия, счастья, добра и богатства. Колядки имели «заклинательный», магический характер.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555" name="Picture 3" descr="https://fsd.multiurok.ru/html/2018/06/17/s_5b2653ad77c76/img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3357562"/>
            <a:ext cx="6286544" cy="35004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Масленичные песни</a:t>
            </a:r>
            <a:br>
              <a:rPr lang="ru-RU" sz="20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После Рождества наступала Масленица. Это был очень веселый и радостный праздник. Он играл важную роль в жизни русского народа. Обрядовые песни, исполняемые на Масленицу, помогали солнышку продвинуться по кругу. Тем самым люди прогоняли зиму и весело встречали весну.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Солнце и огонь – являлись главными символами этого праздника.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Проводы зимы сопровождались играми, народными забавами, шутками и смехом. Считали, что если обряд совершен неверно, то обильного урожая в будущий год можно не ждать. А также можно заметить, у календарно-обрядовых песен довольно простая форма. Они легко запоминаются. Песни построены на повторах.</a:t>
            </a:r>
          </a:p>
        </p:txBody>
      </p:sp>
      <p:pic>
        <p:nvPicPr>
          <p:cNvPr id="24578" name="Picture 2" descr="https://fsd.multiurok.ru/html/2019/01/26/s_5c4c9bc79ebb2/img1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3214686"/>
            <a:ext cx="6429420" cy="35004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s://xn--80ajpednr2d9a4a.xn--p1ai/800/600/https/afishanovgorod.ru/wp-content/uploads/2021/03/maslenica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2852"/>
            <a:ext cx="9001156" cy="64294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shareslide.ru/img/thumbs/4ae2080023967bbbf33909f9b9f3ddc4-800x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572528" cy="650083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0" y="0"/>
            <a:ext cx="9144000" cy="6463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Следующую народность ,с которой мы сейчас познакомимся это Болгары.</a:t>
            </a:r>
            <a:r>
              <a:rPr kumimoji="0" lang="ru-RU" b="0" i="0" u="sng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b="0" i="0" u="sng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b="0" i="0" u="sng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b="0" i="0" u="sng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Появление болгар в Крыму относится к началу XIX в. 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Местами компактного проживания болгар были колония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Кишлав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село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Кабурчак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(Белогорский район), село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Желябовка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(Нижнегорского района) , Коктебель, г. Старый Крым.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Народ, попавший в благоприятные условия для экономического развития ощущал потребность в известном культурном общении. Болгары сохраняли свои национальные особенности, оставаясь теми, какими были их предки, сохраняя уклад жизни, обычаи, традиции, песни.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Баба Марта.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 народным представлениям, год делился на два сезона: лето и зима. Еще в далеком прошлом болгары праздновали первое марта как день прихода весны. Они радовались пробуждению природы и началу полевых работ. В праздник все собирались, чтобы посмотреть как горит соломенное чучело, а вместе с ним исчезнет и зло, которое накопилось за зиму. Сохранился обряд перепрыгивания через костер.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Изготавливали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мартеницы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(украшение, амулет из шерсти или ниток, которое повязывают в первый день марта, чтобы в течение года быть здоровыми, счастливыми... )скрученные из нитей и дарили друг другу с пожеланиями здоровья, счастья и добра. На Бабу Марту подростки ходили по селу с искусно сделанными бумажными или деревянными птицами, прикрепленными к шесту. Заходили в каждый дом и пели обрядовые песни, а их угощали сладостями.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s://theslide.ru/img/thumbs/ac6fba43f2cabe845b68368542362837-800x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s://fs.znanio.ru/d5af0e/47/bc/5cb4eb369755903485c18604f1f361123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s://moemisto.ua/img/cache/event_huge/event/0002/55/239c485658748a4998c0f4653b00aedeb4c1f1b4.jpeg?hash=2018-01-31-01-05-5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071678"/>
            <a:ext cx="5000628" cy="4786322"/>
          </a:xfrm>
          <a:prstGeom prst="rect">
            <a:avLst/>
          </a:prstGeom>
          <a:noFill/>
        </p:spPr>
      </p:pic>
      <p:pic>
        <p:nvPicPr>
          <p:cNvPr id="29700" name="Picture 4" descr="https://img.gazeta.ru/files3/529/6100529/upload-AP642433702988_5-pic4_zoom-1000x1000-8623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4942" y="2214554"/>
            <a:ext cx="4143404" cy="4643446"/>
          </a:xfrm>
          <a:prstGeom prst="rect">
            <a:avLst/>
          </a:prstGeom>
          <a:noFill/>
        </p:spPr>
      </p:pic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857224" y="142852"/>
            <a:ext cx="6858048" cy="46166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"Праздник Трифон зарезан»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0" y="0"/>
            <a:ext cx="8429652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весеннем цикле календарных праздников просматривается производственно-магическая основа. Традиционным весенним праздником у болгар с весьма разнообразными обычаями являлся Трифонов день. Он посвящен виноградной лозе. Считается, что Святой Трифон покровительствует виноградарству и виноделию. В его день происходила ритуальная обрезка лозы. Из срезанных прутьев делали венки и вешали на свои амбары. Считалось, что так сохранялось плодородие в доме. С Трифонова дня у болгар начинался цикл весенних праздников. В народе говорили: «Трифонов день – предвестник весны».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24" name="Picture 4" descr="https://varyadavydova.com/wp-content/uploads/trifon-zarezan-20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00827" y="3786191"/>
            <a:ext cx="2643174" cy="307181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357158" y="415946"/>
            <a:ext cx="650085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sng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Праздник «НАВРЕЗ»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1748" name="Picture 4" descr="https://mir-s3-cdn-cf.behance.net/project_modules/1400_opt_1/25ac1c93282611.5e7334f85d7c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14422"/>
            <a:ext cx="9144000" cy="56435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714348" y="357166"/>
            <a:ext cx="8429652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Наврез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древний праздник земледельцев. У крымских татар этот праздник, как и у всех тюркских народов, приходится на День весеннего равноденствия - 21 марта, т.е. в день вхождения Солнца в созвездие Овна, что само по себе является остаточным явлением языческого календаря. В переводе с иранского языка «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наврез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 - «новый день». Отмечается как начало нового хозяйственного года и весны.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Символика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Наврез-байрама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веточки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наврез-чичеги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которые должны придавать силу и здоровье всем, кого они коснуться, а недуг и невезение забрать на себя. По окончании обрядового действия подростки уносят эти веточки к водоёму и пускают их по воде.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 началом темноты мальчики собираются группами по 3-7 человек. Один из них наряжается козой, другие надевают приготовленные маски. По окончании обрядового действия подростки уносят эти веточки к водоёму и пускают их по воде. Мальчики группами переходят от одного двора к другому и поют традиционную песню «Сары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эчким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»Рыжая коза.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0" y="0"/>
            <a:ext cx="9144000" cy="409342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sng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Встреча нового года.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день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Навреза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пожилые люди после утреннего намаза посещают кладбище, где приводят в порядок могилы, читают поминальные молитвы, в которых каются за прегрешения, содеянные в прошедшем году, затем поминают души умерших родственников, просят Бога о хорошем урожае, умножении стада. В день праздника готовят суп из курицы с лапшой; считается хорошей приметой, если лапша "убежит" из кастрюли значит, год будет урожайным. В этот день девочки и мальчики одеты в праздничные наряды зеленого цвета, олицетворяющего пробуждение природы.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sng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Первая борозда.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Наврез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является первым месяцем начала полевых работ. Мужчины выходили в поле. Самый уважаемый старец, прочитав молитву, проводил первую борозду и бросал в землю первую горсть семян будущего урожая.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1785918" y="285728"/>
            <a:ext cx="478634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sng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Хыдырлез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4819" name="Picture 3" descr="https://cdn-crimea-news.com/img/20210502/ee81a6567bef2d01167dc8e11dda079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928670"/>
            <a:ext cx="8643998" cy="59293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1"/>
          <p:cNvSpPr>
            <a:spLocks noChangeArrowheads="1"/>
          </p:cNvSpPr>
          <p:nvPr/>
        </p:nvSpPr>
        <p:spPr bwMode="auto">
          <a:xfrm>
            <a:off x="214282" y="0"/>
            <a:ext cx="8929718" cy="618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 традиции его праздновали в день, когда на зерновых появлялся первый колос. Это время называют «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тепреч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».  Название праздника образовалось из двух имен мусульманских святых: 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Хыдыр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Ильяс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 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Хыдыр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– проповедник защищает людей при несчастных случаях, от злых духов. Святой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Ильяс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управляет громом, источниками воды, оберегает скот. 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Хыдыр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появляется с Востока, а 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Ильяс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– с Запада.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День встречи их на данной местности (первая неделя мая) и есть начало праздника.</a:t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 мусульманской мифологии 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Хыдыр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одевается в одежды зеленого цвета, а 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Ильяс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– в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голубые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Накануне хозяйки затевают тщательную уборку по всему дому, так как, по поверью, грязный дом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Хыдырлез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не посещает. 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Неотъемлемая часть праздника - это спуск с горки заранее испеченных хлебцев. Если хлебец упадет лицевой стороной вверх, то будет хороший урожай, а если наоборот, то год будет неурожайный. Мужчины состязаются в борьбе -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куреш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На этом празднике парни и девушки знакомятся друг с другом, происходят смотрины невест, их выбор. Всеобщее веселье завершается обязательным исполнением общего танца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хоран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групповой танец, образующий круг 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Культура народа сохранится, если каждый будет изучать и бережно хранить национальные традиции. А хранить традиции нужно начинать с собственной семьи. В первую очередь говорить на родном языке. Изучать историю своей семьи, собирая сведения о своих предках, сохранять память о них в сердцах будущих поколений. Без языка не будет народа, забудется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крымскотатарская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культура, без нее забудется прошлое. А без прошлого не будет будущего у моего народ.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https://fsd.multiurok.ru/html/2020/02/13/s_5e456fba617f6/img1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500042"/>
            <a:ext cx="8786874" cy="62150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585</Words>
  <Application>Microsoft Office PowerPoint</Application>
  <PresentationFormat>Экран (4:3)</PresentationFormat>
  <Paragraphs>100</Paragraphs>
  <Slides>22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2</cp:revision>
  <dcterms:created xsi:type="dcterms:W3CDTF">2022-10-12T17:44:52Z</dcterms:created>
  <dcterms:modified xsi:type="dcterms:W3CDTF">2022-10-12T18:49:53Z</dcterms:modified>
</cp:coreProperties>
</file>