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73" r:id="rId8"/>
    <p:sldId id="266" r:id="rId9"/>
    <p:sldId id="267" r:id="rId10"/>
    <p:sldId id="282" r:id="rId11"/>
    <p:sldId id="275" r:id="rId12"/>
    <p:sldId id="277" r:id="rId13"/>
    <p:sldId id="265" r:id="rId14"/>
    <p:sldId id="274" r:id="rId15"/>
    <p:sldId id="283" r:id="rId16"/>
    <p:sldId id="276" r:id="rId17"/>
    <p:sldId id="278" r:id="rId18"/>
    <p:sldId id="280" r:id="rId19"/>
    <p:sldId id="281" r:id="rId20"/>
    <p:sldId id="28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12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82C42B-E806-4F4E-BF7E-43C93F562E8E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FD1747-7102-47DC-BE5A-3D95CCCCEF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82C42B-E806-4F4E-BF7E-43C93F562E8E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FD1747-7102-47DC-BE5A-3D95CCCCEF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82C42B-E806-4F4E-BF7E-43C93F562E8E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FD1747-7102-47DC-BE5A-3D95CCCCEF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82C42B-E806-4F4E-BF7E-43C93F562E8E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FD1747-7102-47DC-BE5A-3D95CCCCEF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82C42B-E806-4F4E-BF7E-43C93F562E8E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FD1747-7102-47DC-BE5A-3D95CCCCEF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82C42B-E806-4F4E-BF7E-43C93F562E8E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FD1747-7102-47DC-BE5A-3D95CCCCEF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82C42B-E806-4F4E-BF7E-43C93F562E8E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FD1747-7102-47DC-BE5A-3D95CCCCEF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82C42B-E806-4F4E-BF7E-43C93F562E8E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FD1747-7102-47DC-BE5A-3D95CCCCEF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82C42B-E806-4F4E-BF7E-43C93F562E8E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FD1747-7102-47DC-BE5A-3D95CCCCEF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82C42B-E806-4F4E-BF7E-43C93F562E8E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FD1747-7102-47DC-BE5A-3D95CCCCEF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82C42B-E806-4F4E-BF7E-43C93F562E8E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FD1747-7102-47DC-BE5A-3D95CCCCEF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382C42B-E806-4F4E-BF7E-43C93F562E8E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0FD1747-7102-47DC-BE5A-3D95CCCCEFE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skaz-pushkina.ru/kadr/rr57.jpg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skaz-pushkina.ru/kadr/rr75.jpg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b="1" i="1" dirty="0"/>
              <a:t>Имя существительное-хлеб языка</a:t>
            </a:r>
            <a:r>
              <a:rPr lang="ru-RU" b="1" i="1" dirty="0" smtClean="0"/>
              <a:t>.</a:t>
            </a:r>
            <a:r>
              <a:rPr lang="ru-RU" dirty="0" smtClean="0"/>
              <a:t>                                                                                                                                                                       </a:t>
            </a:r>
            <a:r>
              <a:rPr lang="ru-RU" b="1" i="1" dirty="0" smtClean="0"/>
              <a:t>Л</a:t>
            </a:r>
            <a:r>
              <a:rPr lang="ru-RU" b="1" i="1" dirty="0"/>
              <a:t>. Успенский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smtClean="0"/>
              <a:t>МБОУ </a:t>
            </a:r>
            <a:r>
              <a:rPr lang="ru-RU" sz="2400" dirty="0" smtClean="0"/>
              <a:t>« </a:t>
            </a:r>
            <a:r>
              <a:rPr lang="ru-RU" sz="2400" dirty="0" err="1" smtClean="0"/>
              <a:t>Мельничновская</a:t>
            </a:r>
            <a:r>
              <a:rPr lang="ru-RU" sz="2400" dirty="0" smtClean="0"/>
              <a:t> средняя школа» Белогорского района Республики Крым»</a:t>
            </a:r>
          </a:p>
          <a:p>
            <a:pPr algn="ctr"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Русский язык</a:t>
            </a:r>
          </a:p>
          <a:p>
            <a:pPr>
              <a:buNone/>
            </a:pPr>
            <a:r>
              <a:rPr lang="ru-RU" sz="2400" dirty="0" smtClean="0"/>
              <a:t>5 класс</a:t>
            </a:r>
          </a:p>
          <a:p>
            <a:pPr>
              <a:buNone/>
            </a:pPr>
            <a:r>
              <a:rPr lang="ru-RU" sz="2400" dirty="0" smtClean="0"/>
              <a:t>Учитель </a:t>
            </a:r>
            <a:r>
              <a:rPr lang="ru-RU" sz="2400" dirty="0" err="1" smtClean="0"/>
              <a:t>Теслина</a:t>
            </a:r>
            <a:r>
              <a:rPr lang="ru-RU" sz="2400" dirty="0" smtClean="0"/>
              <a:t> Татьяна Павловна</a:t>
            </a:r>
            <a:endParaRPr lang="ru-RU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Найди неверное утверждение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А) Имя существительное – часть речи, которая обозначает предмет. </a:t>
            </a:r>
            <a:endParaRPr lang="ru-RU" dirty="0" smtClean="0"/>
          </a:p>
          <a:p>
            <a:r>
              <a:rPr lang="ru-RU" b="1" dirty="0" smtClean="0"/>
              <a:t> Б) Имена существительные изменяются по родам.</a:t>
            </a:r>
            <a:endParaRPr lang="ru-RU" dirty="0" smtClean="0"/>
          </a:p>
          <a:p>
            <a:r>
              <a:rPr lang="ru-RU" b="1" dirty="0" smtClean="0"/>
              <a:t>В) Собственные имена существительные пишутся с большой буквы. </a:t>
            </a:r>
            <a:endParaRPr lang="ru-RU" dirty="0"/>
          </a:p>
        </p:txBody>
      </p:sp>
      <p:pic>
        <p:nvPicPr>
          <p:cNvPr id="5" name="Содержимое 4" descr="Сказки Пушкина. Царедворцев за мужем посылает...">
            <a:hlinkClick r:id="rId2" tooltip="&quot;Сказка о рыбаке и рыбке. Иллюстрации&quot;"/>
          </p:cNvPr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714356"/>
            <a:ext cx="3930650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 изменяется имя существительное?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3600" b="1" dirty="0" smtClean="0"/>
              <a:t>А) Спрягается</a:t>
            </a:r>
            <a:endParaRPr lang="ru-RU" sz="3600" dirty="0" smtClean="0"/>
          </a:p>
          <a:p>
            <a:r>
              <a:rPr lang="ru-RU" sz="3600" b="1" dirty="0" smtClean="0"/>
              <a:t>Б) Склоняется</a:t>
            </a:r>
            <a:endParaRPr lang="ru-RU" sz="3600" dirty="0" smtClean="0"/>
          </a:p>
          <a:p>
            <a:r>
              <a:rPr lang="ru-RU" sz="3600" b="1" dirty="0" smtClean="0"/>
              <a:t>В) Не изменяется</a:t>
            </a:r>
            <a:r>
              <a:rPr lang="ru-RU" b="1" dirty="0" smtClean="0"/>
              <a:t> </a:t>
            </a:r>
            <a:endParaRPr lang="ru-RU" dirty="0"/>
          </a:p>
        </p:txBody>
      </p:sp>
      <p:pic>
        <p:nvPicPr>
          <p:cNvPr id="5" name="Содержимое 4" descr="http://img0.liveinternet.ru/images/attach/c/9/105/493/105493844_4387736_n1.jpg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1000108"/>
            <a:ext cx="3840163" cy="3857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Укажите существительное 1  склонения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А) В</a:t>
            </a:r>
            <a:r>
              <a:rPr lang="en-US" sz="3600" b="1" dirty="0" smtClean="0"/>
              <a:t>  </a:t>
            </a:r>
            <a:r>
              <a:rPr lang="ru-RU" sz="3600" b="1" dirty="0" smtClean="0"/>
              <a:t> избе  </a:t>
            </a:r>
          </a:p>
          <a:p>
            <a:pPr>
              <a:buNone/>
            </a:pPr>
            <a:r>
              <a:rPr lang="ru-RU" sz="3600" b="1" dirty="0" smtClean="0"/>
              <a:t>  Б) У  моря</a:t>
            </a:r>
            <a:endParaRPr lang="ru-RU" sz="3600" dirty="0" smtClean="0"/>
          </a:p>
          <a:p>
            <a:r>
              <a:rPr lang="ru-RU" sz="3600" b="1" dirty="0" smtClean="0"/>
              <a:t>В) На  крыльце  </a:t>
            </a:r>
            <a:endParaRPr lang="en-US" sz="3600" b="1" dirty="0" smtClean="0"/>
          </a:p>
          <a:p>
            <a:pPr>
              <a:buNone/>
            </a:pPr>
            <a:r>
              <a:rPr lang="en-US" sz="3600" b="1" dirty="0" smtClean="0"/>
              <a:t> </a:t>
            </a:r>
            <a:r>
              <a:rPr lang="ru-RU" sz="3600" b="1" dirty="0" smtClean="0"/>
              <a:t> Г) На берегу</a:t>
            </a:r>
            <a:endParaRPr lang="ru-RU" sz="3600" dirty="0"/>
          </a:p>
        </p:txBody>
      </p:sp>
      <p:pic>
        <p:nvPicPr>
          <p:cNvPr id="5" name="Содержимое 4" descr="А.С.Пушкин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928670"/>
            <a:ext cx="4035427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4" descr="А.С.Пушкин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928670"/>
            <a:ext cx="4187827" cy="4010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  Найди  существительное общего рода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b="1" dirty="0" smtClean="0"/>
              <a:t>А) Старуха сидит под окошком,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   На чем свет мужа ругает: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   « Дурачина ты, простофиля!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   Выпросил , простофиля, избу!..»</a:t>
            </a:r>
            <a:endParaRPr lang="ru-RU" dirty="0" smtClean="0"/>
          </a:p>
          <a:p>
            <a:r>
              <a:rPr lang="ru-RU" b="1" dirty="0" smtClean="0"/>
              <a:t>Б)  А народ – то над ним  насмеялся: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   « Поделом тебе, старый невежа!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   Впредь тебе, невежа, наука: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Не садись не в свои сани!»  (объяснить значение фразеологизма)</a:t>
            </a:r>
            <a:endParaRPr lang="ru-RU" dirty="0"/>
          </a:p>
        </p:txBody>
      </p:sp>
      <p:pic>
        <p:nvPicPr>
          <p:cNvPr id="7" name="Содержимое 6" descr="http://media9.fast-torrent.ru/media/files/s3/bn/tp/skazka-o-ryibake-i-ryibke.jpg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24" y="928670"/>
            <a:ext cx="4216402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/>
              <a:t>Повторим название падежей и падежные вопросы. </a:t>
            </a:r>
            <a:r>
              <a:rPr lang="ru-RU" sz="2400" dirty="0" smtClean="0"/>
              <a:t> Игра «Кто быстрее». </a:t>
            </a:r>
            <a:endParaRPr lang="ru-RU" sz="24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1 ряд – душегрейка  </a:t>
            </a:r>
            <a:endParaRPr lang="en-US" sz="3600" b="1" dirty="0" smtClean="0"/>
          </a:p>
          <a:p>
            <a:r>
              <a:rPr lang="ru-RU" sz="3600" b="1" dirty="0" smtClean="0"/>
              <a:t>2 ряд – дворянка</a:t>
            </a:r>
            <a:endParaRPr lang="en-US" sz="3600" b="1" dirty="0" smtClean="0"/>
          </a:p>
          <a:p>
            <a:r>
              <a:rPr lang="ru-RU" sz="3600" b="1" dirty="0" smtClean="0"/>
              <a:t>3 ряд – владычица</a:t>
            </a:r>
            <a:endParaRPr lang="ru-RU" sz="3600" dirty="0"/>
          </a:p>
        </p:txBody>
      </p:sp>
      <p:pic>
        <p:nvPicPr>
          <p:cNvPr id="5" name="Содержимое 4" descr="http://s017.radikal.ru/i441/1210/87/aaea098c9671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714356"/>
            <a:ext cx="4146552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Найди обращение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i="1" dirty="0" smtClean="0"/>
              <a:t>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i="1" dirty="0" smtClean="0"/>
              <a:t>ОТПУСТИЛ ОН РЫБКУ ЗОЛОТУЮ</a:t>
            </a:r>
            <a:endParaRPr lang="ru-RU" dirty="0" smtClean="0"/>
          </a:p>
          <a:p>
            <a:pPr>
              <a:buNone/>
            </a:pPr>
            <a:r>
              <a:rPr lang="ru-RU" b="1" i="1" dirty="0" smtClean="0"/>
              <a:t>  И СКАЗАЛ ЕЙ ЛАСКОВОЕ СЛОВО:</a:t>
            </a:r>
            <a:endParaRPr lang="ru-RU" dirty="0" smtClean="0"/>
          </a:p>
          <a:p>
            <a:r>
              <a:rPr lang="ru-RU" b="1" i="1" dirty="0" smtClean="0"/>
              <a:t>БОГ С ТОБОЙ ,</a:t>
            </a:r>
          </a:p>
          <a:p>
            <a:pPr>
              <a:buNone/>
            </a:pPr>
            <a:r>
              <a:rPr lang="ru-RU" b="1" i="1" dirty="0" smtClean="0"/>
              <a:t>  ЗОЛОТАЯ РЫБКА!</a:t>
            </a:r>
            <a:endParaRPr lang="ru-RU" dirty="0" smtClean="0"/>
          </a:p>
          <a:p>
            <a:pPr>
              <a:buNone/>
            </a:pPr>
            <a:r>
              <a:rPr lang="ru-RU" b="1" i="1" dirty="0" smtClean="0"/>
              <a:t>  ТВОЕГО МНЕ ОТКУПА  НЕ НАДО;</a:t>
            </a:r>
            <a:endParaRPr lang="ru-RU" dirty="0" smtClean="0"/>
          </a:p>
          <a:p>
            <a:pPr>
              <a:buNone/>
            </a:pPr>
            <a:r>
              <a:rPr lang="ru-RU" b="1" i="1" dirty="0" smtClean="0"/>
              <a:t>  СТУПАЙ СЕБЕ В СИНЕЕ МОРЕ.</a:t>
            </a:r>
            <a:endParaRPr lang="ru-RU" dirty="0" smtClean="0"/>
          </a:p>
          <a:p>
            <a:pPr>
              <a:buNone/>
            </a:pPr>
            <a:r>
              <a:rPr lang="ru-RU" b="1" i="1" dirty="0" smtClean="0"/>
              <a:t>   ГУЛЯЙ ТАМ СЕБЕ  НА ПРОСТОРЕ  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4" descr="http://vseskazki.su/images/skazka-o-rybake-i-rybk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642918"/>
            <a:ext cx="4000528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Стал он кликать золотую рыбку.</a:t>
            </a:r>
            <a:endParaRPr lang="ru-RU" dirty="0"/>
          </a:p>
        </p:txBody>
      </p:sp>
      <p:pic>
        <p:nvPicPr>
          <p:cNvPr id="7" name="Содержимое 6" descr="http://1love.at.ua/3/skazka.o.rybake.i.rybke.0-26-13.71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500042"/>
            <a:ext cx="6929485" cy="4473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Ничего не сказала рыбка,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Лишь хвостом по воде плеснула.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Ей старик с поклоном отвечает:</a:t>
            </a:r>
          </a:p>
          <a:p>
            <a:r>
              <a:rPr lang="ru-RU" b="1" i="1" dirty="0" smtClean="0"/>
              <a:t> Смилуйся, государыня рыбка!</a:t>
            </a:r>
            <a:endParaRPr lang="ru-RU" dirty="0" smtClean="0"/>
          </a:p>
          <a:p>
            <a:r>
              <a:rPr lang="ru-RU" b="1" i="1" dirty="0" smtClean="0"/>
              <a:t>Что мне делать с проклятою бабой?</a:t>
            </a:r>
            <a:endParaRPr lang="ru-RU" dirty="0" smtClean="0"/>
          </a:p>
          <a:p>
            <a:r>
              <a:rPr lang="ru-RU" b="1" i="1" dirty="0" smtClean="0"/>
              <a:t>Уж не хочет быть она царицей,</a:t>
            </a:r>
            <a:endParaRPr lang="ru-RU" dirty="0" smtClean="0"/>
          </a:p>
          <a:p>
            <a:r>
              <a:rPr lang="ru-RU" b="1" i="1" dirty="0" smtClean="0"/>
              <a:t>Хочет быть владычицей морскою;</a:t>
            </a:r>
            <a:endParaRPr lang="ru-RU" dirty="0" smtClean="0"/>
          </a:p>
          <a:p>
            <a:r>
              <a:rPr lang="ru-RU" b="1" i="1" dirty="0" smtClean="0"/>
              <a:t>Чтобы жить ей в </a:t>
            </a:r>
            <a:r>
              <a:rPr lang="ru-RU" b="1" i="1" dirty="0" err="1" smtClean="0"/>
              <a:t>Окияне</a:t>
            </a:r>
            <a:r>
              <a:rPr lang="ru-RU" b="1" i="1" dirty="0" smtClean="0"/>
              <a:t> море,</a:t>
            </a:r>
            <a:endParaRPr lang="ru-RU" dirty="0" smtClean="0"/>
          </a:p>
          <a:p>
            <a:r>
              <a:rPr lang="ru-RU" b="1" i="1" dirty="0" smtClean="0"/>
              <a:t>Чтобы ты сама ей служила</a:t>
            </a:r>
            <a:endParaRPr lang="ru-RU" dirty="0" smtClean="0"/>
          </a:p>
          <a:p>
            <a:r>
              <a:rPr lang="ru-RU" b="1" i="1" dirty="0" smtClean="0"/>
              <a:t>И была бы у ней на посылках. </a:t>
            </a:r>
            <a:r>
              <a:rPr lang="ru-RU" dirty="0" smtClean="0"/>
              <a:t>—</a:t>
            </a:r>
          </a:p>
          <a:p>
            <a:endParaRPr lang="ru-RU" dirty="0"/>
          </a:p>
        </p:txBody>
      </p:sp>
      <p:pic>
        <p:nvPicPr>
          <p:cNvPr id="5" name="Содержимое 4" descr="Сказки Пушкина. Смилуйся, государыня рыбка!">
            <a:hlinkClick r:id="rId2" tooltip="&quot;Сказка о рыбаке и рыбке. Иллюстрации&quot;"/>
          </p:cNvPr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714356"/>
            <a:ext cx="4329114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ефлексия 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785794"/>
            <a:ext cx="7381884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Оцените свою работу на уроке.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i="1" dirty="0" smtClean="0"/>
              <a:t> - Кому бы вы сегодня на уроке сделали комплимент и сказали молодец?</a:t>
            </a:r>
            <a:endParaRPr lang="ru-RU" dirty="0" smtClean="0"/>
          </a:p>
          <a:p>
            <a:r>
              <a:rPr lang="ru-RU" b="1" i="1" dirty="0" smtClean="0"/>
              <a:t>- Я думаю, что комплимент можно сказать и всему классу за дружную работу.</a:t>
            </a:r>
            <a:endParaRPr lang="ru-RU" dirty="0" smtClean="0"/>
          </a:p>
          <a:p>
            <a:r>
              <a:rPr lang="ru-RU" b="1" i="1" dirty="0" smtClean="0"/>
              <a:t>-Мне было интересно с вами работать.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http://www.1c-interes.ru/upload/resize_src/a1/a1ad2549dea4d166a4aab7bfe338c9a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2143117"/>
            <a:ext cx="785818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www.1c-interes.ru/upload/resize_src/a1/a1ad2549dea4d166a4aab7bfe338c9a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2000240"/>
            <a:ext cx="3071834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Имя существительное как часть речи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К.Г. Паустовский утверждал: «Нет ничего такого в жизни и в нашем сознании, что нельзя было бы передать русским словом: звучание музыки, блеск красок, игру света, шум и тень садов, неясность сна, тяжкое громыхание грозы, детский шепот и шорох морского гравия».</a:t>
            </a:r>
          </a:p>
          <a:p>
            <a:r>
              <a:rPr lang="ru-RU" dirty="0" smtClean="0"/>
              <a:t>Эти слова К.Г. Паустовского прежде всего относятся к именам существительным, так как в русском языке на каждые 100 слов приходится 40 имен существительных.</a:t>
            </a:r>
          </a:p>
          <a:p>
            <a:endParaRPr lang="ru-RU" dirty="0" smtClean="0"/>
          </a:p>
          <a:p>
            <a:r>
              <a:rPr lang="ru-RU" dirty="0" smtClean="0"/>
              <a:t>Эпиграф – изречение, краткая цитата, предпосланная произведению или его части и характеризующая их основную идею.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Написать сочинение – миниатюру:</a:t>
            </a:r>
          </a:p>
          <a:p>
            <a:pPr>
              <a:buNone/>
            </a:pPr>
            <a:r>
              <a:rPr lang="ru-RU" sz="3600" smtClean="0"/>
              <a:t> « </a:t>
            </a:r>
            <a:r>
              <a:rPr lang="ru-RU" sz="3600" dirty="0" smtClean="0"/>
              <a:t>Для чего нам  нужны имена  существительные»</a:t>
            </a:r>
            <a:endParaRPr lang="ru-RU" sz="3600" dirty="0"/>
          </a:p>
        </p:txBody>
      </p:sp>
      <p:pic>
        <p:nvPicPr>
          <p:cNvPr id="5" name="Содержимое 4" descr="А.С.Пушкин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928670"/>
            <a:ext cx="4035427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4" descr="А.С.Пушкин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928670"/>
            <a:ext cx="4187827" cy="4010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Имя существительное как часть речи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Цели урока:</a:t>
            </a:r>
            <a:r>
              <a:rPr lang="ru-RU" dirty="0" smtClean="0">
                <a:solidFill>
                  <a:srgbClr val="FF0000"/>
                </a:solidFill>
              </a:rPr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>
                <a:solidFill>
                  <a:srgbClr val="FF0000"/>
                </a:solidFill>
              </a:rPr>
              <a:t>Учебно-познавательные: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закрепить  и обобщить  сведения об имени существительном                      </a:t>
            </a:r>
            <a:r>
              <a:rPr lang="ru-RU" b="1" i="1" dirty="0" smtClean="0">
                <a:solidFill>
                  <a:srgbClr val="FF0000"/>
                </a:solidFill>
              </a:rPr>
              <a:t>Интеллектуально-развивающие: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развивать мышление, умение сравнивать, классифицировать, развитие  самооценки. </a:t>
            </a:r>
            <a:br>
              <a:rPr lang="ru-RU" dirty="0" smtClean="0"/>
            </a:br>
            <a:r>
              <a:rPr lang="ru-RU" b="1" i="1" dirty="0" smtClean="0">
                <a:solidFill>
                  <a:srgbClr val="FF0000"/>
                </a:solidFill>
              </a:rPr>
              <a:t>Воспитательные: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воспитывать интерес к предмету, коммуникативные способности, культуру поведения, формировать  навыки сотрудничества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Имя существительное как  часть речи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Формы учебной деятельности:</a:t>
            </a: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 учебное сотрудничество,  индивидуальная и совместная учебная работа,  </a:t>
            </a:r>
            <a:r>
              <a:rPr lang="ru-RU" dirty="0" err="1" smtClean="0"/>
              <a:t>учебно</a:t>
            </a:r>
            <a:r>
              <a:rPr lang="ru-RU" dirty="0" smtClean="0"/>
              <a:t>–исследовательская деятельность,  контрольно – оценочная и рефлексивная деятельность.</a:t>
            </a:r>
            <a:br>
              <a:rPr lang="ru-RU" dirty="0" smtClean="0"/>
            </a:br>
            <a:r>
              <a:rPr lang="ru-RU" b="1" i="1" dirty="0" smtClean="0">
                <a:solidFill>
                  <a:srgbClr val="FF0000"/>
                </a:solidFill>
              </a:rPr>
              <a:t>Тип урока: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комбинированный. </a:t>
            </a:r>
            <a:br>
              <a:rPr lang="ru-RU" dirty="0" smtClean="0"/>
            </a:br>
            <a:r>
              <a:rPr lang="ru-RU" b="1" i="1" dirty="0" smtClean="0">
                <a:solidFill>
                  <a:srgbClr val="FF0000"/>
                </a:solidFill>
              </a:rPr>
              <a:t>Технология:</a:t>
            </a:r>
            <a:r>
              <a:rPr lang="ru-RU" dirty="0" smtClean="0"/>
              <a:t> элементы технологии развивающего, проблемного, игрового, ИКТ. 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Имя существительное как часть речи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i="1" dirty="0" smtClean="0"/>
              <a:t>Методы и приемы, способствующие успешному формированию УУД:</a:t>
            </a:r>
            <a:r>
              <a:rPr lang="ru-RU" dirty="0" smtClean="0"/>
              <a:t> </a:t>
            </a:r>
            <a:br>
              <a:rPr lang="ru-RU" dirty="0" smtClean="0"/>
            </a:br>
            <a:r>
              <a:rPr lang="ru-RU" b="1" dirty="0" smtClean="0"/>
              <a:t>· Прием рефлексивной деятельности </a:t>
            </a:r>
            <a:br>
              <a:rPr lang="ru-RU" b="1" dirty="0" smtClean="0"/>
            </a:br>
            <a:r>
              <a:rPr lang="ru-RU" b="1" dirty="0" smtClean="0"/>
              <a:t>· Метод конкретизации целей обучения </a:t>
            </a:r>
            <a:br>
              <a:rPr lang="ru-RU" b="1" dirty="0" smtClean="0"/>
            </a:br>
            <a:r>
              <a:rPr lang="ru-RU" b="1" dirty="0" smtClean="0"/>
              <a:t>· Метод открытого обсуждения  знаний </a:t>
            </a:r>
            <a:br>
              <a:rPr lang="ru-RU" b="1" dirty="0" smtClean="0"/>
            </a:br>
            <a:r>
              <a:rPr lang="ru-RU" b="1" dirty="0" smtClean="0"/>
              <a:t>· Метод решения и обсуждения проблемных задач и ситуаций, соразмерных опыту школьников</a:t>
            </a: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 уроке русского языка</a:t>
            </a:r>
            <a:endParaRPr lang="ru-RU" dirty="0"/>
          </a:p>
        </p:txBody>
      </p:sp>
      <p:pic>
        <p:nvPicPr>
          <p:cNvPr id="5" name="Содержимое 4" descr="http://itd3.mycdn.me/image?t=21&amp;bid=814769089010&amp;id=814769089010&amp;plc=WEB&amp;tkn=*PkBxzBTl8RfIZTftKJalFZBKxBU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714348" y="1071546"/>
            <a:ext cx="4000528" cy="4357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Результаты:</a:t>
            </a:r>
          </a:p>
          <a:p>
            <a:pPr>
              <a:buNone/>
            </a:pPr>
            <a:r>
              <a:rPr lang="ru-RU" dirty="0" smtClean="0"/>
              <a:t>  теоретик и практик – вот те роли, которые позволили ученику перейти от уровня </a:t>
            </a:r>
            <a:r>
              <a:rPr lang="ru-RU" dirty="0" smtClean="0">
                <a:solidFill>
                  <a:srgbClr val="FF0000"/>
                </a:solidFill>
              </a:rPr>
              <a:t>«я — ученик» </a:t>
            </a:r>
            <a:r>
              <a:rPr lang="ru-RU" dirty="0" smtClean="0"/>
              <a:t>к уровню </a:t>
            </a:r>
            <a:r>
              <a:rPr lang="ru-RU" dirty="0" smtClean="0">
                <a:solidFill>
                  <a:srgbClr val="FF0000"/>
                </a:solidFill>
              </a:rPr>
              <a:t>«я – исследователь».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Посчитайте, сколько существительных в записанных вами  предложениях и назовите их.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 Жил старик со своею старухой</a:t>
            </a:r>
          </a:p>
          <a:p>
            <a:r>
              <a:rPr lang="ru-RU" dirty="0" smtClean="0"/>
              <a:t>У самого синего моря;</a:t>
            </a:r>
          </a:p>
          <a:p>
            <a:r>
              <a:rPr lang="ru-RU" dirty="0" smtClean="0"/>
              <a:t>Они жили в ветхой землянке</a:t>
            </a:r>
          </a:p>
          <a:p>
            <a:r>
              <a:rPr lang="ru-RU" dirty="0" smtClean="0"/>
              <a:t>Ровно тридцать лет и три года.</a:t>
            </a:r>
          </a:p>
          <a:p>
            <a:r>
              <a:rPr lang="ru-RU" dirty="0" smtClean="0"/>
              <a:t>Старик ловил неводом рыбу, старуха пряла свою пряжу.</a:t>
            </a:r>
            <a:endParaRPr lang="en-US" dirty="0" smtClean="0"/>
          </a:p>
          <a:p>
            <a:r>
              <a:rPr lang="en-US" dirty="0" smtClean="0"/>
              <a:t>       </a:t>
            </a:r>
            <a:r>
              <a:rPr lang="ru-RU" dirty="0" smtClean="0"/>
              <a:t> ( А.С. Пушкин)</a:t>
            </a:r>
            <a:endParaRPr lang="ru-RU" dirty="0"/>
          </a:p>
        </p:txBody>
      </p:sp>
      <p:pic>
        <p:nvPicPr>
          <p:cNvPr id="5" name="Содержимое 4" descr="http://img1.liveinternet.ru/images/attach/c/10/111/582/111582425_large_4883260_112411651377427171057.jpg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24" y="857232"/>
            <a:ext cx="4043362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Найди лишнее слово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b="1" i="1" dirty="0" smtClean="0"/>
              <a:t>Корыто, море, боярин  </a:t>
            </a:r>
            <a:endParaRPr lang="ru-RU" dirty="0" smtClean="0"/>
          </a:p>
          <a:p>
            <a:pPr lvl="0"/>
            <a:r>
              <a:rPr lang="ru-RU" b="1" i="1" dirty="0" smtClean="0"/>
              <a:t>Старик, невод, старуха </a:t>
            </a:r>
            <a:endParaRPr lang="ru-RU" dirty="0" smtClean="0"/>
          </a:p>
          <a:p>
            <a:pPr lvl="0"/>
            <a:r>
              <a:rPr lang="ru-RU" b="1" i="1" dirty="0" smtClean="0"/>
              <a:t>Москва, город, Пушкин </a:t>
            </a:r>
            <a:endParaRPr lang="ru-RU" dirty="0" smtClean="0"/>
          </a:p>
          <a:p>
            <a:pPr lvl="0"/>
            <a:r>
              <a:rPr lang="ru-RU" b="1" i="1" dirty="0" smtClean="0"/>
              <a:t>Царица, жемчуг </a:t>
            </a:r>
          </a:p>
          <a:p>
            <a:pPr lvl="0">
              <a:buNone/>
            </a:pPr>
            <a:r>
              <a:rPr lang="ru-RU" b="1" i="1" dirty="0" smtClean="0"/>
              <a:t>   дворянка, </a:t>
            </a:r>
            <a:endParaRPr lang="ru-RU" dirty="0" smtClean="0"/>
          </a:p>
          <a:p>
            <a:pPr lvl="0"/>
            <a:r>
              <a:rPr lang="ru-RU" b="1" i="1" dirty="0" smtClean="0"/>
              <a:t>Пряник, топорики, рыбка </a:t>
            </a:r>
            <a:endParaRPr lang="ru-RU" dirty="0"/>
          </a:p>
        </p:txBody>
      </p:sp>
      <p:pic>
        <p:nvPicPr>
          <p:cNvPr id="5" name="Содержимое 4" descr="http://s018.radikal.ru/i505/1202/1a/8841ecd70e61.jpg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428604"/>
            <a:ext cx="28575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4" descr="http://s018.radikal.ru/i505/1202/1a/8841ecd70e61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500042"/>
            <a:ext cx="28575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Содержимое 4" descr="http://s018.radikal.ru/i505/1202/1a/8841ecd70e61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571480"/>
            <a:ext cx="3643338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Найди лишнее слово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b="1" i="1" dirty="0" smtClean="0"/>
              <a:t>Корыто, море  (род)</a:t>
            </a:r>
            <a:endParaRPr lang="ru-RU" dirty="0" smtClean="0"/>
          </a:p>
          <a:p>
            <a:pPr lvl="0"/>
            <a:r>
              <a:rPr lang="ru-RU" b="1" i="1" dirty="0" smtClean="0"/>
              <a:t>Старик, старуха (</a:t>
            </a:r>
            <a:r>
              <a:rPr lang="ru-RU" b="1" i="1" dirty="0" err="1" smtClean="0"/>
              <a:t>одуш</a:t>
            </a:r>
            <a:r>
              <a:rPr lang="ru-RU" b="1" i="1" dirty="0" smtClean="0"/>
              <a:t>.)</a:t>
            </a:r>
            <a:endParaRPr lang="ru-RU" dirty="0" smtClean="0"/>
          </a:p>
          <a:p>
            <a:pPr lvl="0"/>
            <a:r>
              <a:rPr lang="ru-RU" b="1" i="1" dirty="0" smtClean="0"/>
              <a:t>Москва,  Пушкин  (собств.)</a:t>
            </a:r>
            <a:endParaRPr lang="ru-RU" dirty="0" smtClean="0"/>
          </a:p>
          <a:p>
            <a:pPr lvl="0"/>
            <a:r>
              <a:rPr lang="ru-RU" b="1" i="1" dirty="0" err="1" smtClean="0"/>
              <a:t>Царица,дворянка</a:t>
            </a:r>
            <a:r>
              <a:rPr lang="ru-RU" b="1" i="1" dirty="0" smtClean="0"/>
              <a:t>(склонение)</a:t>
            </a:r>
            <a:endParaRPr lang="ru-RU" dirty="0" smtClean="0"/>
          </a:p>
          <a:p>
            <a:pPr lvl="0"/>
            <a:r>
              <a:rPr lang="ru-RU" b="1" i="1" dirty="0" smtClean="0"/>
              <a:t>Пряник,  рыбка (число)</a:t>
            </a:r>
            <a:endParaRPr lang="ru-RU" dirty="0"/>
          </a:p>
        </p:txBody>
      </p:sp>
      <p:pic>
        <p:nvPicPr>
          <p:cNvPr id="5" name="Содержимое 4" descr="http://s018.radikal.ru/i505/1202/1a/8841ecd70e61.jpg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857232"/>
            <a:ext cx="3578225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217</TotalTime>
  <Words>508</Words>
  <Application>Microsoft Office PowerPoint</Application>
  <PresentationFormat>Экран (4:3)</PresentationFormat>
  <Paragraphs>94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Аспект</vt:lpstr>
      <vt:lpstr>Имя существительное-хлеб языка.                                                                                                                                                                       Л. Успенский</vt:lpstr>
      <vt:lpstr>Имя существительное как часть речи</vt:lpstr>
      <vt:lpstr>Имя существительное как часть речи</vt:lpstr>
      <vt:lpstr>Имя существительное как  часть речи</vt:lpstr>
      <vt:lpstr>Имя существительное как часть речи</vt:lpstr>
      <vt:lpstr>На уроке русского языка</vt:lpstr>
      <vt:lpstr>Посчитайте, сколько существительных в записанных вами  предложениях и назовите их.</vt:lpstr>
      <vt:lpstr>Найди лишнее слово </vt:lpstr>
      <vt:lpstr>Найди лишнее слово</vt:lpstr>
      <vt:lpstr>Найди неверное утверждение</vt:lpstr>
      <vt:lpstr>Как изменяется имя существительное?</vt:lpstr>
      <vt:lpstr>Укажите существительное 1  склонения</vt:lpstr>
      <vt:lpstr>  Найди  существительное общего рода</vt:lpstr>
      <vt:lpstr> Повторим название падежей и падежные вопросы.  Игра «Кто быстрее». </vt:lpstr>
      <vt:lpstr>Найди обращение</vt:lpstr>
      <vt:lpstr>Стал он кликать золотую рыбку.</vt:lpstr>
      <vt:lpstr>Ничего не сказала рыбка, Лишь хвостом по воде плеснула.</vt:lpstr>
      <vt:lpstr>Слайд 18</vt:lpstr>
      <vt:lpstr>Оцените свою работу на уроке.</vt:lpstr>
      <vt:lpstr>Домашнее задание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Имя существительное-хлеб языка.                                                                                                                                                                   Л. Успенский</dc:title>
  <dc:creator>Helen</dc:creator>
  <cp:lastModifiedBy>User</cp:lastModifiedBy>
  <cp:revision>154</cp:revision>
  <dcterms:created xsi:type="dcterms:W3CDTF">2016-01-23T19:02:17Z</dcterms:created>
  <dcterms:modified xsi:type="dcterms:W3CDTF">2018-12-07T17:54:10Z</dcterms:modified>
</cp:coreProperties>
</file>