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60" r:id="rId4"/>
    <p:sldId id="265" r:id="rId5"/>
    <p:sldId id="267" r:id="rId6"/>
    <p:sldId id="285" r:id="rId7"/>
    <p:sldId id="269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0" r:id="rId16"/>
    <p:sldId id="271" r:id="rId17"/>
    <p:sldId id="279" r:id="rId18"/>
    <p:sldId id="280" r:id="rId19"/>
    <p:sldId id="281" r:id="rId20"/>
    <p:sldId id="266" r:id="rId21"/>
    <p:sldId id="258" r:id="rId22"/>
    <p:sldId id="28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801" userDrawn="1">
          <p15:clr>
            <a:srgbClr val="A4A3A4"/>
          </p15:clr>
        </p15:guide>
        <p15:guide id="3" pos="3817" userDrawn="1">
          <p15:clr>
            <a:srgbClr val="A4A3A4"/>
          </p15:clr>
        </p15:guide>
        <p15:guide id="4" orient="horz" pos="32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63D1"/>
    <a:srgbClr val="4364D1"/>
    <a:srgbClr val="226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 autoAdjust="0"/>
    <p:restoredTop sz="94660"/>
  </p:normalViewPr>
  <p:slideViewPr>
    <p:cSldViewPr snapToGrid="0">
      <p:cViewPr varScale="1">
        <p:scale>
          <a:sx n="61" d="100"/>
          <a:sy n="61" d="100"/>
        </p:scale>
        <p:origin x="216" y="72"/>
      </p:cViewPr>
      <p:guideLst>
        <p:guide orient="horz" pos="2160"/>
        <p:guide pos="801"/>
        <p:guide pos="3817"/>
        <p:guide orient="horz" pos="32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6C9E7E-5905-46C8-97B0-430B16D5493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932413-A3D2-40C5-9628-A266A7500150}">
      <dgm:prSet/>
      <dgm:spPr/>
      <dgm:t>
        <a:bodyPr/>
        <a:lstStyle/>
        <a:p>
          <a:pPr algn="ctr"/>
          <a:r>
            <a:rPr lang="ru-RU" dirty="0"/>
            <a:t>Нарушения речи обучающихся с ОВЗ</a:t>
          </a:r>
        </a:p>
      </dgm:t>
    </dgm:pt>
    <dgm:pt modelId="{5403A43C-C020-41F2-AF02-A70E7738A64D}" type="parTrans" cxnId="{2824161B-5D50-4B52-9DE2-49D40139BE8D}">
      <dgm:prSet/>
      <dgm:spPr/>
      <dgm:t>
        <a:bodyPr/>
        <a:lstStyle/>
        <a:p>
          <a:endParaRPr lang="ru-RU"/>
        </a:p>
      </dgm:t>
    </dgm:pt>
    <dgm:pt modelId="{F11141DF-EBC9-4AB4-97D1-0901BE2E47C1}" type="sibTrans" cxnId="{2824161B-5D50-4B52-9DE2-49D40139BE8D}">
      <dgm:prSet/>
      <dgm:spPr/>
      <dgm:t>
        <a:bodyPr/>
        <a:lstStyle/>
        <a:p>
          <a:endParaRPr lang="ru-RU"/>
        </a:p>
      </dgm:t>
    </dgm:pt>
    <dgm:pt modelId="{F24C53D3-B022-41DB-997D-166BF4834E76}" type="pres">
      <dgm:prSet presAssocID="{D76C9E7E-5905-46C8-97B0-430B16D54937}" presName="linear" presStyleCnt="0">
        <dgm:presLayoutVars>
          <dgm:animLvl val="lvl"/>
          <dgm:resizeHandles val="exact"/>
        </dgm:presLayoutVars>
      </dgm:prSet>
      <dgm:spPr/>
    </dgm:pt>
    <dgm:pt modelId="{CC89EB95-6C90-4C35-BD31-AEFEE7DAF292}" type="pres">
      <dgm:prSet presAssocID="{4A932413-A3D2-40C5-9628-A266A7500150}" presName="parentText" presStyleLbl="node1" presStyleIdx="0" presStyleCnt="1" custLinFactNeighborX="-8456" custLinFactNeighborY="-18900">
        <dgm:presLayoutVars>
          <dgm:chMax val="0"/>
          <dgm:bulletEnabled val="1"/>
        </dgm:presLayoutVars>
      </dgm:prSet>
      <dgm:spPr/>
    </dgm:pt>
  </dgm:ptLst>
  <dgm:cxnLst>
    <dgm:cxn modelId="{82432918-6E8D-4580-8742-B631AACC7F46}" type="presOf" srcId="{4A932413-A3D2-40C5-9628-A266A7500150}" destId="{CC89EB95-6C90-4C35-BD31-AEFEE7DAF292}" srcOrd="0" destOrd="0" presId="urn:microsoft.com/office/officeart/2005/8/layout/vList2"/>
    <dgm:cxn modelId="{2824161B-5D50-4B52-9DE2-49D40139BE8D}" srcId="{D76C9E7E-5905-46C8-97B0-430B16D54937}" destId="{4A932413-A3D2-40C5-9628-A266A7500150}" srcOrd="0" destOrd="0" parTransId="{5403A43C-C020-41F2-AF02-A70E7738A64D}" sibTransId="{F11141DF-EBC9-4AB4-97D1-0901BE2E47C1}"/>
    <dgm:cxn modelId="{B47F2EC5-5DCE-4660-B249-512A6B91C4D9}" type="presOf" srcId="{D76C9E7E-5905-46C8-97B0-430B16D54937}" destId="{F24C53D3-B022-41DB-997D-166BF4834E76}" srcOrd="0" destOrd="0" presId="urn:microsoft.com/office/officeart/2005/8/layout/vList2"/>
    <dgm:cxn modelId="{149DDF92-A456-4943-A0D1-8FE552839FCC}" type="presParOf" srcId="{F24C53D3-B022-41DB-997D-166BF4834E76}" destId="{CC89EB95-6C90-4C35-BD31-AEFEE7DAF29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25CDC2-720B-4E42-914A-2460CF930FB6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E609D7-DC1B-43E1-A653-80DD3795A1DE}">
      <dgm:prSet custT="1"/>
      <dgm:spPr/>
      <dgm:t>
        <a:bodyPr/>
        <a:lstStyle/>
        <a:p>
          <a:r>
            <a:rPr lang="ru-RU" sz="2400" dirty="0"/>
            <a:t>нарушение  звукопроизношения</a:t>
          </a:r>
        </a:p>
      </dgm:t>
    </dgm:pt>
    <dgm:pt modelId="{5BBBE36F-D62C-483B-8CFD-A167127A0A9B}" type="parTrans" cxnId="{49B4D7D3-029B-4547-9E2B-9F23410D1EB5}">
      <dgm:prSet/>
      <dgm:spPr/>
      <dgm:t>
        <a:bodyPr/>
        <a:lstStyle/>
        <a:p>
          <a:endParaRPr lang="ru-RU"/>
        </a:p>
      </dgm:t>
    </dgm:pt>
    <dgm:pt modelId="{6ABA8BA8-D3DB-47E0-BCE8-49DD945EF1C1}" type="sibTrans" cxnId="{49B4D7D3-029B-4547-9E2B-9F23410D1EB5}">
      <dgm:prSet/>
      <dgm:spPr/>
      <dgm:t>
        <a:bodyPr/>
        <a:lstStyle/>
        <a:p>
          <a:endParaRPr lang="ru-RU"/>
        </a:p>
      </dgm:t>
    </dgm:pt>
    <dgm:pt modelId="{6BDD7B01-827F-4564-8CD8-8BC78F9D26A2}">
      <dgm:prSet custT="1"/>
      <dgm:spPr/>
      <dgm:t>
        <a:bodyPr/>
        <a:lstStyle/>
        <a:p>
          <a:endParaRPr lang="ru-RU" sz="1600" dirty="0"/>
        </a:p>
      </dgm:t>
    </dgm:pt>
    <dgm:pt modelId="{F9E99D98-79E9-40B4-8D48-D7A47F4BC443}" type="parTrans" cxnId="{D7DFE718-E49D-47A2-86AB-C171D54FE3C1}">
      <dgm:prSet/>
      <dgm:spPr/>
      <dgm:t>
        <a:bodyPr/>
        <a:lstStyle/>
        <a:p>
          <a:endParaRPr lang="ru-RU"/>
        </a:p>
      </dgm:t>
    </dgm:pt>
    <dgm:pt modelId="{9CA854A2-F028-418F-8C88-F79C9722F186}" type="sibTrans" cxnId="{D7DFE718-E49D-47A2-86AB-C171D54FE3C1}">
      <dgm:prSet/>
      <dgm:spPr/>
      <dgm:t>
        <a:bodyPr/>
        <a:lstStyle/>
        <a:p>
          <a:endParaRPr lang="ru-RU"/>
        </a:p>
      </dgm:t>
    </dgm:pt>
    <dgm:pt modelId="{0039F601-9189-4813-B185-FBF338ADB1FC}">
      <dgm:prSet custT="1"/>
      <dgm:spPr/>
      <dgm:t>
        <a:bodyPr/>
        <a:lstStyle/>
        <a:p>
          <a:r>
            <a:rPr lang="ru-RU" sz="2400" dirty="0"/>
            <a:t>неправильный  подбор  слов</a:t>
          </a:r>
        </a:p>
      </dgm:t>
    </dgm:pt>
    <dgm:pt modelId="{3AD61B38-E2FD-4D04-AE33-CD27EFFBCE4B}" type="parTrans" cxnId="{6A214679-2554-4C17-A5E9-E49B22741579}">
      <dgm:prSet/>
      <dgm:spPr/>
      <dgm:t>
        <a:bodyPr/>
        <a:lstStyle/>
        <a:p>
          <a:endParaRPr lang="ru-RU"/>
        </a:p>
      </dgm:t>
    </dgm:pt>
    <dgm:pt modelId="{45F3DDAE-9FE4-490A-BF14-39EAD8E989C3}" type="sibTrans" cxnId="{6A214679-2554-4C17-A5E9-E49B22741579}">
      <dgm:prSet/>
      <dgm:spPr/>
      <dgm:t>
        <a:bodyPr/>
        <a:lstStyle/>
        <a:p>
          <a:endParaRPr lang="ru-RU"/>
        </a:p>
      </dgm:t>
    </dgm:pt>
    <dgm:pt modelId="{B60B5663-A189-466E-8326-9AE7EEDA9D49}">
      <dgm:prSet custT="1"/>
      <dgm:spPr/>
      <dgm:t>
        <a:bodyPr/>
        <a:lstStyle/>
        <a:p>
          <a:r>
            <a:rPr lang="ru-RU" sz="2400" dirty="0"/>
            <a:t>нарушение  связи  слов  (согласование, управление)</a:t>
          </a:r>
        </a:p>
      </dgm:t>
    </dgm:pt>
    <dgm:pt modelId="{8A1D3C7E-049B-421F-A887-224A8C386A1F}" type="parTrans" cxnId="{29708856-445F-44AF-843E-1559281482B5}">
      <dgm:prSet/>
      <dgm:spPr/>
      <dgm:t>
        <a:bodyPr/>
        <a:lstStyle/>
        <a:p>
          <a:endParaRPr lang="ru-RU"/>
        </a:p>
      </dgm:t>
    </dgm:pt>
    <dgm:pt modelId="{97FF6140-3412-4390-9663-452963736F4D}" type="sibTrans" cxnId="{29708856-445F-44AF-843E-1559281482B5}">
      <dgm:prSet/>
      <dgm:spPr/>
      <dgm:t>
        <a:bodyPr/>
        <a:lstStyle/>
        <a:p>
          <a:endParaRPr lang="ru-RU"/>
        </a:p>
      </dgm:t>
    </dgm:pt>
    <dgm:pt modelId="{BD0878AE-7543-401D-8B67-80EB3AD80683}">
      <dgm:prSet custT="1"/>
      <dgm:spPr/>
      <dgm:t>
        <a:bodyPr/>
        <a:lstStyle/>
        <a:p>
          <a:r>
            <a:rPr lang="ru-RU" sz="2400" dirty="0"/>
            <a:t>нарушение лексико-синтаксического отношения между членами предложения</a:t>
          </a:r>
        </a:p>
      </dgm:t>
    </dgm:pt>
    <dgm:pt modelId="{26E338E8-7CDE-4AB9-9FEF-8D12F41912E1}" type="parTrans" cxnId="{0511111E-7FED-42EC-BC99-22CFD7A05511}">
      <dgm:prSet/>
      <dgm:spPr/>
      <dgm:t>
        <a:bodyPr/>
        <a:lstStyle/>
        <a:p>
          <a:endParaRPr lang="ru-RU"/>
        </a:p>
      </dgm:t>
    </dgm:pt>
    <dgm:pt modelId="{B35AF698-94D7-4BD1-A16D-ACB69BAF4D2B}" type="sibTrans" cxnId="{0511111E-7FED-42EC-BC99-22CFD7A05511}">
      <dgm:prSet/>
      <dgm:spPr/>
      <dgm:t>
        <a:bodyPr/>
        <a:lstStyle/>
        <a:p>
          <a:endParaRPr lang="ru-RU"/>
        </a:p>
      </dgm:t>
    </dgm:pt>
    <dgm:pt modelId="{D30CBB95-9D85-4F80-954E-8F0DEF627716}">
      <dgm:prSet custT="1"/>
      <dgm:spPr/>
      <dgm:t>
        <a:bodyPr/>
        <a:lstStyle/>
        <a:p>
          <a:endParaRPr lang="ru-RU" sz="2400" dirty="0"/>
        </a:p>
      </dgm:t>
    </dgm:pt>
    <dgm:pt modelId="{49E54621-5A23-4F6F-B306-B54D13CCFBFB}" type="parTrans" cxnId="{F6991307-20C8-4FC6-B726-D8E5F61C2D14}">
      <dgm:prSet/>
      <dgm:spPr/>
      <dgm:t>
        <a:bodyPr/>
        <a:lstStyle/>
        <a:p>
          <a:endParaRPr lang="ru-RU"/>
        </a:p>
      </dgm:t>
    </dgm:pt>
    <dgm:pt modelId="{FB583DF9-E481-46FC-B852-EAD51C822D9D}" type="sibTrans" cxnId="{F6991307-20C8-4FC6-B726-D8E5F61C2D14}">
      <dgm:prSet/>
      <dgm:spPr/>
      <dgm:t>
        <a:bodyPr/>
        <a:lstStyle/>
        <a:p>
          <a:endParaRPr lang="ru-RU"/>
        </a:p>
      </dgm:t>
    </dgm:pt>
    <dgm:pt modelId="{79309645-0587-4E49-9E1B-BDD90040B27B}" type="pres">
      <dgm:prSet presAssocID="{7325CDC2-720B-4E42-914A-2460CF930FB6}" presName="matrix" presStyleCnt="0">
        <dgm:presLayoutVars>
          <dgm:chMax val="1"/>
          <dgm:dir/>
          <dgm:resizeHandles val="exact"/>
        </dgm:presLayoutVars>
      </dgm:prSet>
      <dgm:spPr/>
    </dgm:pt>
    <dgm:pt modelId="{3882EA2F-FF8C-41A3-85DA-7E87D3B5733E}" type="pres">
      <dgm:prSet presAssocID="{7325CDC2-720B-4E42-914A-2460CF930FB6}" presName="diamond" presStyleLbl="bgShp" presStyleIdx="0" presStyleCnt="1"/>
      <dgm:spPr/>
    </dgm:pt>
    <dgm:pt modelId="{6ED6DA8D-D101-4928-9626-FFAB3FB8DA0A}" type="pres">
      <dgm:prSet presAssocID="{7325CDC2-720B-4E42-914A-2460CF930FB6}" presName="quad1" presStyleLbl="node1" presStyleIdx="0" presStyleCnt="4" custScaleX="101594" custScaleY="104937">
        <dgm:presLayoutVars>
          <dgm:chMax val="0"/>
          <dgm:chPref val="0"/>
          <dgm:bulletEnabled val="1"/>
        </dgm:presLayoutVars>
      </dgm:prSet>
      <dgm:spPr/>
    </dgm:pt>
    <dgm:pt modelId="{EAAA69BA-FC68-4C50-8698-A6BB496061DB}" type="pres">
      <dgm:prSet presAssocID="{7325CDC2-720B-4E42-914A-2460CF930FB6}" presName="quad2" presStyleLbl="node1" presStyleIdx="1" presStyleCnt="4" custScaleX="100169" custScaleY="105205" custLinFactNeighborY="1021">
        <dgm:presLayoutVars>
          <dgm:chMax val="0"/>
          <dgm:chPref val="0"/>
          <dgm:bulletEnabled val="1"/>
        </dgm:presLayoutVars>
      </dgm:prSet>
      <dgm:spPr/>
    </dgm:pt>
    <dgm:pt modelId="{747F5B96-2962-4114-BEA9-48DFA13990C4}" type="pres">
      <dgm:prSet presAssocID="{7325CDC2-720B-4E42-914A-2460CF930FB6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9CAFE8D-642E-4DC3-B6B1-4CFD0D63A25E}" type="pres">
      <dgm:prSet presAssocID="{7325CDC2-720B-4E42-914A-2460CF930FB6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1C1BC05-BC75-49EB-9CA9-795CF2E72186}" type="presOf" srcId="{0039F601-9189-4813-B185-FBF338ADB1FC}" destId="{EAAA69BA-FC68-4C50-8698-A6BB496061DB}" srcOrd="0" destOrd="0" presId="urn:microsoft.com/office/officeart/2005/8/layout/matrix3"/>
    <dgm:cxn modelId="{F6991307-20C8-4FC6-B726-D8E5F61C2D14}" srcId="{7325CDC2-720B-4E42-914A-2460CF930FB6}" destId="{D30CBB95-9D85-4F80-954E-8F0DEF627716}" srcOrd="4" destOrd="0" parTransId="{49E54621-5A23-4F6F-B306-B54D13CCFBFB}" sibTransId="{FB583DF9-E481-46FC-B852-EAD51C822D9D}"/>
    <dgm:cxn modelId="{58EB660F-6202-4899-B9D3-9E1E4A4072C1}" type="presOf" srcId="{B60B5663-A189-466E-8326-9AE7EEDA9D49}" destId="{747F5B96-2962-4114-BEA9-48DFA13990C4}" srcOrd="0" destOrd="0" presId="urn:microsoft.com/office/officeart/2005/8/layout/matrix3"/>
    <dgm:cxn modelId="{D7DFE718-E49D-47A2-86AB-C171D54FE3C1}" srcId="{7325CDC2-720B-4E42-914A-2460CF930FB6}" destId="{6BDD7B01-827F-4564-8CD8-8BC78F9D26A2}" srcOrd="5" destOrd="0" parTransId="{F9E99D98-79E9-40B4-8D48-D7A47F4BC443}" sibTransId="{9CA854A2-F028-418F-8C88-F79C9722F186}"/>
    <dgm:cxn modelId="{0511111E-7FED-42EC-BC99-22CFD7A05511}" srcId="{7325CDC2-720B-4E42-914A-2460CF930FB6}" destId="{BD0878AE-7543-401D-8B67-80EB3AD80683}" srcOrd="3" destOrd="0" parTransId="{26E338E8-7CDE-4AB9-9FEF-8D12F41912E1}" sibTransId="{B35AF698-94D7-4BD1-A16D-ACB69BAF4D2B}"/>
    <dgm:cxn modelId="{29708856-445F-44AF-843E-1559281482B5}" srcId="{7325CDC2-720B-4E42-914A-2460CF930FB6}" destId="{B60B5663-A189-466E-8326-9AE7EEDA9D49}" srcOrd="2" destOrd="0" parTransId="{8A1D3C7E-049B-421F-A887-224A8C386A1F}" sibTransId="{97FF6140-3412-4390-9663-452963736F4D}"/>
    <dgm:cxn modelId="{6A214679-2554-4C17-A5E9-E49B22741579}" srcId="{7325CDC2-720B-4E42-914A-2460CF930FB6}" destId="{0039F601-9189-4813-B185-FBF338ADB1FC}" srcOrd="1" destOrd="0" parTransId="{3AD61B38-E2FD-4D04-AE33-CD27EFFBCE4B}" sibTransId="{45F3DDAE-9FE4-490A-BF14-39EAD8E989C3}"/>
    <dgm:cxn modelId="{14C2449B-EA98-45DE-9458-BA92D6F07F13}" type="presOf" srcId="{0BE609D7-DC1B-43E1-A653-80DD3795A1DE}" destId="{6ED6DA8D-D101-4928-9626-FFAB3FB8DA0A}" srcOrd="0" destOrd="0" presId="urn:microsoft.com/office/officeart/2005/8/layout/matrix3"/>
    <dgm:cxn modelId="{2ECBD3A4-EFF3-4EA4-A547-8F3F527400B2}" type="presOf" srcId="{BD0878AE-7543-401D-8B67-80EB3AD80683}" destId="{09CAFE8D-642E-4DC3-B6B1-4CFD0D63A25E}" srcOrd="0" destOrd="0" presId="urn:microsoft.com/office/officeart/2005/8/layout/matrix3"/>
    <dgm:cxn modelId="{C6F097C1-C469-40E8-8914-6F989FB64C2F}" type="presOf" srcId="{7325CDC2-720B-4E42-914A-2460CF930FB6}" destId="{79309645-0587-4E49-9E1B-BDD90040B27B}" srcOrd="0" destOrd="0" presId="urn:microsoft.com/office/officeart/2005/8/layout/matrix3"/>
    <dgm:cxn modelId="{49B4D7D3-029B-4547-9E2B-9F23410D1EB5}" srcId="{7325CDC2-720B-4E42-914A-2460CF930FB6}" destId="{0BE609D7-DC1B-43E1-A653-80DD3795A1DE}" srcOrd="0" destOrd="0" parTransId="{5BBBE36F-D62C-483B-8CFD-A167127A0A9B}" sibTransId="{6ABA8BA8-D3DB-47E0-BCE8-49DD945EF1C1}"/>
    <dgm:cxn modelId="{D79883BD-0768-4A0F-A773-83353DE5C447}" type="presParOf" srcId="{79309645-0587-4E49-9E1B-BDD90040B27B}" destId="{3882EA2F-FF8C-41A3-85DA-7E87D3B5733E}" srcOrd="0" destOrd="0" presId="urn:microsoft.com/office/officeart/2005/8/layout/matrix3"/>
    <dgm:cxn modelId="{60B6DFE6-1FF8-4978-9D6A-CB49DE3068D0}" type="presParOf" srcId="{79309645-0587-4E49-9E1B-BDD90040B27B}" destId="{6ED6DA8D-D101-4928-9626-FFAB3FB8DA0A}" srcOrd="1" destOrd="0" presId="urn:microsoft.com/office/officeart/2005/8/layout/matrix3"/>
    <dgm:cxn modelId="{5DB1687D-BFC0-47C3-9130-A0F0EB1CAA0D}" type="presParOf" srcId="{79309645-0587-4E49-9E1B-BDD90040B27B}" destId="{EAAA69BA-FC68-4C50-8698-A6BB496061DB}" srcOrd="2" destOrd="0" presId="urn:microsoft.com/office/officeart/2005/8/layout/matrix3"/>
    <dgm:cxn modelId="{320872D6-66F1-4D5B-A653-40DCBA46C692}" type="presParOf" srcId="{79309645-0587-4E49-9E1B-BDD90040B27B}" destId="{747F5B96-2962-4114-BEA9-48DFA13990C4}" srcOrd="3" destOrd="0" presId="urn:microsoft.com/office/officeart/2005/8/layout/matrix3"/>
    <dgm:cxn modelId="{EA8B3074-B51F-4470-9FA2-6BC4E041EC67}" type="presParOf" srcId="{79309645-0587-4E49-9E1B-BDD90040B27B}" destId="{09CAFE8D-642E-4DC3-B6B1-4CFD0D63A25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6C9E7E-5905-46C8-97B0-430B16D5493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A932413-A3D2-40C5-9628-A266A7500150}">
      <dgm:prSet/>
      <dgm:spPr/>
      <dgm:t>
        <a:bodyPr/>
        <a:lstStyle/>
        <a:p>
          <a:pPr algn="ctr"/>
          <a:r>
            <a:rPr lang="ru-RU" dirty="0"/>
            <a:t>Использование кругов Луллия способствует:</a:t>
          </a:r>
        </a:p>
      </dgm:t>
    </dgm:pt>
    <dgm:pt modelId="{5403A43C-C020-41F2-AF02-A70E7738A64D}" type="parTrans" cxnId="{2824161B-5D50-4B52-9DE2-49D40139BE8D}">
      <dgm:prSet/>
      <dgm:spPr/>
      <dgm:t>
        <a:bodyPr/>
        <a:lstStyle/>
        <a:p>
          <a:endParaRPr lang="ru-RU"/>
        </a:p>
      </dgm:t>
    </dgm:pt>
    <dgm:pt modelId="{F11141DF-EBC9-4AB4-97D1-0901BE2E47C1}" type="sibTrans" cxnId="{2824161B-5D50-4B52-9DE2-49D40139BE8D}">
      <dgm:prSet/>
      <dgm:spPr/>
      <dgm:t>
        <a:bodyPr/>
        <a:lstStyle/>
        <a:p>
          <a:endParaRPr lang="ru-RU"/>
        </a:p>
      </dgm:t>
    </dgm:pt>
    <dgm:pt modelId="{F24C53D3-B022-41DB-997D-166BF4834E76}" type="pres">
      <dgm:prSet presAssocID="{D76C9E7E-5905-46C8-97B0-430B16D54937}" presName="linear" presStyleCnt="0">
        <dgm:presLayoutVars>
          <dgm:animLvl val="lvl"/>
          <dgm:resizeHandles val="exact"/>
        </dgm:presLayoutVars>
      </dgm:prSet>
      <dgm:spPr/>
    </dgm:pt>
    <dgm:pt modelId="{CC89EB95-6C90-4C35-BD31-AEFEE7DAF292}" type="pres">
      <dgm:prSet presAssocID="{4A932413-A3D2-40C5-9628-A266A7500150}" presName="parentText" presStyleLbl="node1" presStyleIdx="0" presStyleCnt="1" custLinFactNeighborX="-8456" custLinFactNeighborY="-18900">
        <dgm:presLayoutVars>
          <dgm:chMax val="0"/>
          <dgm:bulletEnabled val="1"/>
        </dgm:presLayoutVars>
      </dgm:prSet>
      <dgm:spPr/>
    </dgm:pt>
  </dgm:ptLst>
  <dgm:cxnLst>
    <dgm:cxn modelId="{82432918-6E8D-4580-8742-B631AACC7F46}" type="presOf" srcId="{4A932413-A3D2-40C5-9628-A266A7500150}" destId="{CC89EB95-6C90-4C35-BD31-AEFEE7DAF292}" srcOrd="0" destOrd="0" presId="urn:microsoft.com/office/officeart/2005/8/layout/vList2"/>
    <dgm:cxn modelId="{2824161B-5D50-4B52-9DE2-49D40139BE8D}" srcId="{D76C9E7E-5905-46C8-97B0-430B16D54937}" destId="{4A932413-A3D2-40C5-9628-A266A7500150}" srcOrd="0" destOrd="0" parTransId="{5403A43C-C020-41F2-AF02-A70E7738A64D}" sibTransId="{F11141DF-EBC9-4AB4-97D1-0901BE2E47C1}"/>
    <dgm:cxn modelId="{B47F2EC5-5DCE-4660-B249-512A6B91C4D9}" type="presOf" srcId="{D76C9E7E-5905-46C8-97B0-430B16D54937}" destId="{F24C53D3-B022-41DB-997D-166BF4834E76}" srcOrd="0" destOrd="0" presId="urn:microsoft.com/office/officeart/2005/8/layout/vList2"/>
    <dgm:cxn modelId="{149DDF92-A456-4943-A0D1-8FE552839FCC}" type="presParOf" srcId="{F24C53D3-B022-41DB-997D-166BF4834E76}" destId="{CC89EB95-6C90-4C35-BD31-AEFEE7DAF29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25CDC2-720B-4E42-914A-2460CF930FB6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E609D7-DC1B-43E1-A653-80DD3795A1DE}">
      <dgm:prSet custT="1"/>
      <dgm:spPr/>
      <dgm:t>
        <a:bodyPr/>
        <a:lstStyle/>
        <a:p>
          <a:r>
            <a:rPr lang="ru-RU" sz="2400" dirty="0"/>
            <a:t>развитию  </a:t>
          </a:r>
          <a:r>
            <a:rPr lang="ru-RU" sz="2300" dirty="0"/>
            <a:t>фонематического</a:t>
          </a:r>
          <a:r>
            <a:rPr lang="ru-RU" sz="2400" dirty="0"/>
            <a:t> слуха  и  звукового  анализа; </a:t>
          </a:r>
        </a:p>
      </dgm:t>
    </dgm:pt>
    <dgm:pt modelId="{5BBBE36F-D62C-483B-8CFD-A167127A0A9B}" type="parTrans" cxnId="{49B4D7D3-029B-4547-9E2B-9F23410D1EB5}">
      <dgm:prSet/>
      <dgm:spPr/>
      <dgm:t>
        <a:bodyPr/>
        <a:lstStyle/>
        <a:p>
          <a:endParaRPr lang="ru-RU"/>
        </a:p>
      </dgm:t>
    </dgm:pt>
    <dgm:pt modelId="{6ABA8BA8-D3DB-47E0-BCE8-49DD945EF1C1}" type="sibTrans" cxnId="{49B4D7D3-029B-4547-9E2B-9F23410D1EB5}">
      <dgm:prSet/>
      <dgm:spPr/>
      <dgm:t>
        <a:bodyPr/>
        <a:lstStyle/>
        <a:p>
          <a:endParaRPr lang="ru-RU"/>
        </a:p>
      </dgm:t>
    </dgm:pt>
    <dgm:pt modelId="{593AD7B2-2A7E-4451-8176-298613F2542D}">
      <dgm:prSet custT="1"/>
      <dgm:spPr/>
      <dgm:t>
        <a:bodyPr/>
        <a:lstStyle/>
        <a:p>
          <a:r>
            <a:rPr lang="ru-RU" sz="2400" dirty="0"/>
            <a:t>обогащению  и  активизации  словарного  запаса;</a:t>
          </a:r>
        </a:p>
      </dgm:t>
    </dgm:pt>
    <dgm:pt modelId="{2BE28FF7-83C9-47BE-AE47-D87322B95843}" type="parTrans" cxnId="{DF7E282E-4936-47F5-BA25-8899D8276190}">
      <dgm:prSet/>
      <dgm:spPr/>
      <dgm:t>
        <a:bodyPr/>
        <a:lstStyle/>
        <a:p>
          <a:endParaRPr lang="ru-RU"/>
        </a:p>
      </dgm:t>
    </dgm:pt>
    <dgm:pt modelId="{ED49AA97-9456-4CA7-9CA2-24F332C6E7B0}" type="sibTrans" cxnId="{DF7E282E-4936-47F5-BA25-8899D8276190}">
      <dgm:prSet/>
      <dgm:spPr/>
      <dgm:t>
        <a:bodyPr/>
        <a:lstStyle/>
        <a:p>
          <a:endParaRPr lang="ru-RU"/>
        </a:p>
      </dgm:t>
    </dgm:pt>
    <dgm:pt modelId="{AD4CECBD-3CD1-43D7-8A8F-B8C29A9985FE}">
      <dgm:prSet/>
      <dgm:spPr/>
      <dgm:t>
        <a:bodyPr/>
        <a:lstStyle/>
        <a:p>
          <a:r>
            <a:rPr lang="ru-RU" dirty="0"/>
            <a:t>уточнению  представлений  и понятий  о  предметах  окружающей действительности;</a:t>
          </a:r>
        </a:p>
      </dgm:t>
    </dgm:pt>
    <dgm:pt modelId="{4B143B5D-C0D5-4B2F-AB54-47E1FA9F4D1B}" type="parTrans" cxnId="{12C8469A-6ED9-478C-B8B0-A450015EB3BC}">
      <dgm:prSet/>
      <dgm:spPr/>
      <dgm:t>
        <a:bodyPr/>
        <a:lstStyle/>
        <a:p>
          <a:endParaRPr lang="ru-RU"/>
        </a:p>
      </dgm:t>
    </dgm:pt>
    <dgm:pt modelId="{BBDE791D-E2EE-47C8-8BA4-78B496EBA3AE}" type="sibTrans" cxnId="{12C8469A-6ED9-478C-B8B0-A450015EB3BC}">
      <dgm:prSet/>
      <dgm:spPr/>
      <dgm:t>
        <a:bodyPr/>
        <a:lstStyle/>
        <a:p>
          <a:endParaRPr lang="ru-RU"/>
        </a:p>
      </dgm:t>
    </dgm:pt>
    <dgm:pt modelId="{52CC1578-8632-400F-8F70-26E4AA774A40}">
      <dgm:prSet custT="1"/>
      <dgm:spPr/>
      <dgm:t>
        <a:bodyPr/>
        <a:lstStyle/>
        <a:p>
          <a:r>
            <a:rPr lang="ru-RU" sz="1800" dirty="0"/>
            <a:t>последовательному формированию умения устанавливать лексико-синтаксические отношения между членами в предложении</a:t>
          </a:r>
          <a:r>
            <a:rPr lang="ru-RU" sz="1600" dirty="0"/>
            <a:t>.</a:t>
          </a:r>
        </a:p>
      </dgm:t>
    </dgm:pt>
    <dgm:pt modelId="{553ED184-D5A5-48F0-A848-FEDBC8B2C40D}" type="parTrans" cxnId="{E1A42843-2F43-4313-8EF1-018DE7208311}">
      <dgm:prSet/>
      <dgm:spPr/>
      <dgm:t>
        <a:bodyPr/>
        <a:lstStyle/>
        <a:p>
          <a:endParaRPr lang="ru-RU"/>
        </a:p>
      </dgm:t>
    </dgm:pt>
    <dgm:pt modelId="{63189AD5-2E6C-46FE-BAA4-5DE277EDF4C6}" type="sibTrans" cxnId="{E1A42843-2F43-4313-8EF1-018DE7208311}">
      <dgm:prSet/>
      <dgm:spPr/>
      <dgm:t>
        <a:bodyPr/>
        <a:lstStyle/>
        <a:p>
          <a:endParaRPr lang="ru-RU"/>
        </a:p>
      </dgm:t>
    </dgm:pt>
    <dgm:pt modelId="{79309645-0587-4E49-9E1B-BDD90040B27B}" type="pres">
      <dgm:prSet presAssocID="{7325CDC2-720B-4E42-914A-2460CF930FB6}" presName="matrix" presStyleCnt="0">
        <dgm:presLayoutVars>
          <dgm:chMax val="1"/>
          <dgm:dir/>
          <dgm:resizeHandles val="exact"/>
        </dgm:presLayoutVars>
      </dgm:prSet>
      <dgm:spPr/>
    </dgm:pt>
    <dgm:pt modelId="{3882EA2F-FF8C-41A3-85DA-7E87D3B5733E}" type="pres">
      <dgm:prSet presAssocID="{7325CDC2-720B-4E42-914A-2460CF930FB6}" presName="diamond" presStyleLbl="bgShp" presStyleIdx="0" presStyleCnt="1"/>
      <dgm:spPr/>
    </dgm:pt>
    <dgm:pt modelId="{6ED6DA8D-D101-4928-9626-FFAB3FB8DA0A}" type="pres">
      <dgm:prSet presAssocID="{7325CDC2-720B-4E42-914A-2460CF930FB6}" presName="quad1" presStyleLbl="node1" presStyleIdx="0" presStyleCnt="4" custScaleX="101594" custScaleY="104937">
        <dgm:presLayoutVars>
          <dgm:chMax val="0"/>
          <dgm:chPref val="0"/>
          <dgm:bulletEnabled val="1"/>
        </dgm:presLayoutVars>
      </dgm:prSet>
      <dgm:spPr/>
    </dgm:pt>
    <dgm:pt modelId="{EAAA69BA-FC68-4C50-8698-A6BB496061DB}" type="pres">
      <dgm:prSet presAssocID="{7325CDC2-720B-4E42-914A-2460CF930FB6}" presName="quad2" presStyleLbl="node1" presStyleIdx="1" presStyleCnt="4" custLinFactNeighborY="1021">
        <dgm:presLayoutVars>
          <dgm:chMax val="0"/>
          <dgm:chPref val="0"/>
          <dgm:bulletEnabled val="1"/>
        </dgm:presLayoutVars>
      </dgm:prSet>
      <dgm:spPr/>
    </dgm:pt>
    <dgm:pt modelId="{747F5B96-2962-4114-BEA9-48DFA13990C4}" type="pres">
      <dgm:prSet presAssocID="{7325CDC2-720B-4E42-914A-2460CF930FB6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9CAFE8D-642E-4DC3-B6B1-4CFD0D63A25E}" type="pres">
      <dgm:prSet presAssocID="{7325CDC2-720B-4E42-914A-2460CF930FB6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F7E282E-4936-47F5-BA25-8899D8276190}" srcId="{7325CDC2-720B-4E42-914A-2460CF930FB6}" destId="{593AD7B2-2A7E-4451-8176-298613F2542D}" srcOrd="1" destOrd="0" parTransId="{2BE28FF7-83C9-47BE-AE47-D87322B95843}" sibTransId="{ED49AA97-9456-4CA7-9CA2-24F332C6E7B0}"/>
    <dgm:cxn modelId="{C4EAD33F-2B43-4396-A432-3C9423BAC09C}" type="presOf" srcId="{52CC1578-8632-400F-8F70-26E4AA774A40}" destId="{09CAFE8D-642E-4DC3-B6B1-4CFD0D63A25E}" srcOrd="0" destOrd="0" presId="urn:microsoft.com/office/officeart/2005/8/layout/matrix3"/>
    <dgm:cxn modelId="{E1A42843-2F43-4313-8EF1-018DE7208311}" srcId="{7325CDC2-720B-4E42-914A-2460CF930FB6}" destId="{52CC1578-8632-400F-8F70-26E4AA774A40}" srcOrd="3" destOrd="0" parTransId="{553ED184-D5A5-48F0-A848-FEDBC8B2C40D}" sibTransId="{63189AD5-2E6C-46FE-BAA4-5DE277EDF4C6}"/>
    <dgm:cxn modelId="{3FF8389A-8BA7-48E4-BFFD-F59616428A51}" type="presOf" srcId="{593AD7B2-2A7E-4451-8176-298613F2542D}" destId="{EAAA69BA-FC68-4C50-8698-A6BB496061DB}" srcOrd="0" destOrd="0" presId="urn:microsoft.com/office/officeart/2005/8/layout/matrix3"/>
    <dgm:cxn modelId="{12C8469A-6ED9-478C-B8B0-A450015EB3BC}" srcId="{7325CDC2-720B-4E42-914A-2460CF930FB6}" destId="{AD4CECBD-3CD1-43D7-8A8F-B8C29A9985FE}" srcOrd="2" destOrd="0" parTransId="{4B143B5D-C0D5-4B2F-AB54-47E1FA9F4D1B}" sibTransId="{BBDE791D-E2EE-47C8-8BA4-78B496EBA3AE}"/>
    <dgm:cxn modelId="{14C2449B-EA98-45DE-9458-BA92D6F07F13}" type="presOf" srcId="{0BE609D7-DC1B-43E1-A653-80DD3795A1DE}" destId="{6ED6DA8D-D101-4928-9626-FFAB3FB8DA0A}" srcOrd="0" destOrd="0" presId="urn:microsoft.com/office/officeart/2005/8/layout/matrix3"/>
    <dgm:cxn modelId="{C6F097C1-C469-40E8-8914-6F989FB64C2F}" type="presOf" srcId="{7325CDC2-720B-4E42-914A-2460CF930FB6}" destId="{79309645-0587-4E49-9E1B-BDD90040B27B}" srcOrd="0" destOrd="0" presId="urn:microsoft.com/office/officeart/2005/8/layout/matrix3"/>
    <dgm:cxn modelId="{49B4D7D3-029B-4547-9E2B-9F23410D1EB5}" srcId="{7325CDC2-720B-4E42-914A-2460CF930FB6}" destId="{0BE609D7-DC1B-43E1-A653-80DD3795A1DE}" srcOrd="0" destOrd="0" parTransId="{5BBBE36F-D62C-483B-8CFD-A167127A0A9B}" sibTransId="{6ABA8BA8-D3DB-47E0-BCE8-49DD945EF1C1}"/>
    <dgm:cxn modelId="{F171EEF0-AE5A-430B-8E38-4B54BB90641F}" type="presOf" srcId="{AD4CECBD-3CD1-43D7-8A8F-B8C29A9985FE}" destId="{747F5B96-2962-4114-BEA9-48DFA13990C4}" srcOrd="0" destOrd="0" presId="urn:microsoft.com/office/officeart/2005/8/layout/matrix3"/>
    <dgm:cxn modelId="{D79883BD-0768-4A0F-A773-83353DE5C447}" type="presParOf" srcId="{79309645-0587-4E49-9E1B-BDD90040B27B}" destId="{3882EA2F-FF8C-41A3-85DA-7E87D3B5733E}" srcOrd="0" destOrd="0" presId="urn:microsoft.com/office/officeart/2005/8/layout/matrix3"/>
    <dgm:cxn modelId="{60B6DFE6-1FF8-4978-9D6A-CB49DE3068D0}" type="presParOf" srcId="{79309645-0587-4E49-9E1B-BDD90040B27B}" destId="{6ED6DA8D-D101-4928-9626-FFAB3FB8DA0A}" srcOrd="1" destOrd="0" presId="urn:microsoft.com/office/officeart/2005/8/layout/matrix3"/>
    <dgm:cxn modelId="{5DB1687D-BFC0-47C3-9130-A0F0EB1CAA0D}" type="presParOf" srcId="{79309645-0587-4E49-9E1B-BDD90040B27B}" destId="{EAAA69BA-FC68-4C50-8698-A6BB496061DB}" srcOrd="2" destOrd="0" presId="urn:microsoft.com/office/officeart/2005/8/layout/matrix3"/>
    <dgm:cxn modelId="{320872D6-66F1-4D5B-A653-40DCBA46C692}" type="presParOf" srcId="{79309645-0587-4E49-9E1B-BDD90040B27B}" destId="{747F5B96-2962-4114-BEA9-48DFA13990C4}" srcOrd="3" destOrd="0" presId="urn:microsoft.com/office/officeart/2005/8/layout/matrix3"/>
    <dgm:cxn modelId="{EA8B3074-B51F-4470-9FA2-6BC4E041EC67}" type="presParOf" srcId="{79309645-0587-4E49-9E1B-BDD90040B27B}" destId="{09CAFE8D-642E-4DC3-B6B1-4CFD0D63A25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89EB95-6C90-4C35-BD31-AEFEE7DAF292}">
      <dsp:nvSpPr>
        <dsp:cNvPr id="0" name=""/>
        <dsp:cNvSpPr/>
      </dsp:nvSpPr>
      <dsp:spPr>
        <a:xfrm>
          <a:off x="0" y="0"/>
          <a:ext cx="4648200" cy="15514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kern="1200" dirty="0"/>
            <a:t>Нарушения речи обучающихся с ОВЗ</a:t>
          </a:r>
        </a:p>
      </dsp:txBody>
      <dsp:txXfrm>
        <a:off x="75734" y="75734"/>
        <a:ext cx="4496732" cy="13999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82EA2F-FF8C-41A3-85DA-7E87D3B5733E}">
      <dsp:nvSpPr>
        <dsp:cNvPr id="0" name=""/>
        <dsp:cNvSpPr/>
      </dsp:nvSpPr>
      <dsp:spPr>
        <a:xfrm>
          <a:off x="123671" y="0"/>
          <a:ext cx="6784568" cy="6784568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D6DA8D-D101-4928-9626-FFAB3FB8DA0A}">
      <dsp:nvSpPr>
        <dsp:cNvPr id="0" name=""/>
        <dsp:cNvSpPr/>
      </dsp:nvSpPr>
      <dsp:spPr>
        <a:xfrm>
          <a:off x="747116" y="579217"/>
          <a:ext cx="2688158" cy="27766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нарушение  звукопроизношения</a:t>
          </a:r>
        </a:p>
      </dsp:txBody>
      <dsp:txXfrm>
        <a:off x="878341" y="710442"/>
        <a:ext cx="2425708" cy="2514163"/>
      </dsp:txXfrm>
    </dsp:sp>
    <dsp:sp modelId="{EAAA69BA-FC68-4C50-8698-A6BB496061DB}">
      <dsp:nvSpPr>
        <dsp:cNvPr id="0" name=""/>
        <dsp:cNvSpPr/>
      </dsp:nvSpPr>
      <dsp:spPr>
        <a:xfrm>
          <a:off x="3615487" y="602687"/>
          <a:ext cx="2650453" cy="27837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неправильный  подбор  слов</a:t>
          </a:r>
        </a:p>
      </dsp:txBody>
      <dsp:txXfrm>
        <a:off x="3744871" y="732071"/>
        <a:ext cx="2391685" cy="2524936"/>
      </dsp:txXfrm>
    </dsp:sp>
    <dsp:sp modelId="{747F5B96-2962-4114-BEA9-48DFA13990C4}">
      <dsp:nvSpPr>
        <dsp:cNvPr id="0" name=""/>
        <dsp:cNvSpPr/>
      </dsp:nvSpPr>
      <dsp:spPr>
        <a:xfrm>
          <a:off x="768204" y="3494052"/>
          <a:ext cx="2645981" cy="26459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нарушение  связи  слов  (согласование, управление)</a:t>
          </a:r>
        </a:p>
      </dsp:txBody>
      <dsp:txXfrm>
        <a:off x="897370" y="3623218"/>
        <a:ext cx="2387649" cy="2387649"/>
      </dsp:txXfrm>
    </dsp:sp>
    <dsp:sp modelId="{09CAFE8D-642E-4DC3-B6B1-4CFD0D63A25E}">
      <dsp:nvSpPr>
        <dsp:cNvPr id="0" name=""/>
        <dsp:cNvSpPr/>
      </dsp:nvSpPr>
      <dsp:spPr>
        <a:xfrm>
          <a:off x="3617723" y="3494052"/>
          <a:ext cx="2645981" cy="26459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нарушение лексико-синтаксического отношения между членами предложения</a:t>
          </a:r>
        </a:p>
      </dsp:txBody>
      <dsp:txXfrm>
        <a:off x="3746889" y="3623218"/>
        <a:ext cx="2387649" cy="23876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89EB95-6C90-4C35-BD31-AEFEE7DAF292}">
      <dsp:nvSpPr>
        <dsp:cNvPr id="0" name=""/>
        <dsp:cNvSpPr/>
      </dsp:nvSpPr>
      <dsp:spPr>
        <a:xfrm>
          <a:off x="0" y="0"/>
          <a:ext cx="4648200" cy="20896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/>
            <a:t>Использование кругов Луллия способствует:</a:t>
          </a:r>
        </a:p>
      </dsp:txBody>
      <dsp:txXfrm>
        <a:off x="102007" y="102007"/>
        <a:ext cx="4444186" cy="18856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82EA2F-FF8C-41A3-85DA-7E87D3B5733E}">
      <dsp:nvSpPr>
        <dsp:cNvPr id="0" name=""/>
        <dsp:cNvSpPr/>
      </dsp:nvSpPr>
      <dsp:spPr>
        <a:xfrm>
          <a:off x="123671" y="0"/>
          <a:ext cx="6784568" cy="6784568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D6DA8D-D101-4928-9626-FFAB3FB8DA0A}">
      <dsp:nvSpPr>
        <dsp:cNvPr id="0" name=""/>
        <dsp:cNvSpPr/>
      </dsp:nvSpPr>
      <dsp:spPr>
        <a:xfrm>
          <a:off x="747116" y="579217"/>
          <a:ext cx="2688158" cy="27766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развитию  </a:t>
          </a:r>
          <a:r>
            <a:rPr lang="ru-RU" sz="2300" kern="1200" dirty="0"/>
            <a:t>фонематического</a:t>
          </a:r>
          <a:r>
            <a:rPr lang="ru-RU" sz="2400" kern="1200" dirty="0"/>
            <a:t> слуха  и  звукового  анализа; </a:t>
          </a:r>
        </a:p>
      </dsp:txBody>
      <dsp:txXfrm>
        <a:off x="878341" y="710442"/>
        <a:ext cx="2425708" cy="2514163"/>
      </dsp:txXfrm>
    </dsp:sp>
    <dsp:sp modelId="{EAAA69BA-FC68-4C50-8698-A6BB496061DB}">
      <dsp:nvSpPr>
        <dsp:cNvPr id="0" name=""/>
        <dsp:cNvSpPr/>
      </dsp:nvSpPr>
      <dsp:spPr>
        <a:xfrm>
          <a:off x="3617723" y="671549"/>
          <a:ext cx="2645981" cy="26459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обогащению  и  активизации  словарного  запаса;</a:t>
          </a:r>
        </a:p>
      </dsp:txBody>
      <dsp:txXfrm>
        <a:off x="3746889" y="800715"/>
        <a:ext cx="2387649" cy="2387649"/>
      </dsp:txXfrm>
    </dsp:sp>
    <dsp:sp modelId="{747F5B96-2962-4114-BEA9-48DFA13990C4}">
      <dsp:nvSpPr>
        <dsp:cNvPr id="0" name=""/>
        <dsp:cNvSpPr/>
      </dsp:nvSpPr>
      <dsp:spPr>
        <a:xfrm>
          <a:off x="768204" y="3494052"/>
          <a:ext cx="2645981" cy="26459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уточнению  представлений  и понятий  о  предметах  окружающей действительности;</a:t>
          </a:r>
        </a:p>
      </dsp:txBody>
      <dsp:txXfrm>
        <a:off x="897370" y="3623218"/>
        <a:ext cx="2387649" cy="2387649"/>
      </dsp:txXfrm>
    </dsp:sp>
    <dsp:sp modelId="{09CAFE8D-642E-4DC3-B6B1-4CFD0D63A25E}">
      <dsp:nvSpPr>
        <dsp:cNvPr id="0" name=""/>
        <dsp:cNvSpPr/>
      </dsp:nvSpPr>
      <dsp:spPr>
        <a:xfrm>
          <a:off x="3617723" y="3494052"/>
          <a:ext cx="2645981" cy="26459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последовательному формированию умения устанавливать лексико-синтаксические отношения между членами в предложении</a:t>
          </a:r>
          <a:r>
            <a:rPr lang="ru-RU" sz="1600" kern="1200" dirty="0"/>
            <a:t>.</a:t>
          </a:r>
        </a:p>
      </dsp:txBody>
      <dsp:txXfrm>
        <a:off x="3746889" y="3623218"/>
        <a:ext cx="2387649" cy="2387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937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13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27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480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71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221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02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311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360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99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4F94-DFCB-432D-A504-C2A6D50249FF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89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D4F94-DFCB-432D-A504-C2A6D50249FF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F145-F4B4-4AF1-8C12-937B19CA9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65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6.png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2" Type="http://schemas.openxmlformats.org/officeDocument/2006/relationships/image" Target="../media/image5.png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diagramDrawing" Target="../diagrams/drawing1.xml"/><Relationship Id="rId5" Type="http://schemas.openxmlformats.org/officeDocument/2006/relationships/image" Target="../media/image8.png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image" Target="../media/image6.png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image" Target="../media/image5.png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diagramDrawing" Target="../diagrams/drawing3.xml"/><Relationship Id="rId5" Type="http://schemas.openxmlformats.org/officeDocument/2006/relationships/image" Target="../media/image8.png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59585" y="340960"/>
            <a:ext cx="7072829" cy="1423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ПЕРВАЯ ПРАКТИЧЕСКАЯ ОНЛАЙН-КОНФЕРЕНЦИЯ ФОРУМА КЛАССНЫХ РУКОВОДИТЕЛЕЙ </a:t>
            </a:r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066" y="325396"/>
            <a:ext cx="3810844" cy="6750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8328" y="5209165"/>
            <a:ext cx="6008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БЫТКО НАТАЛЬЯ НИКОЛАЕВНА</a:t>
            </a:r>
          </a:p>
          <a:p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учитель-логопед, учитель-дефектолог</a:t>
            </a:r>
          </a:p>
          <a:p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МБОУ «Ялтинская специальная (коррекционная) школа»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97EEAF44-6B3A-5DA5-FA28-0AD466444FBC}"/>
              </a:ext>
            </a:extLst>
          </p:cNvPr>
          <p:cNvSpPr/>
          <p:nvPr/>
        </p:nvSpPr>
        <p:spPr>
          <a:xfrm>
            <a:off x="319489" y="2572390"/>
            <a:ext cx="3062690" cy="284700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ФОТО</a:t>
            </a:r>
          </a:p>
          <a:p>
            <a:pPr algn="ctr"/>
            <a:r>
              <a:rPr lang="ru-RU" dirty="0"/>
              <a:t>УЧАСТНИКА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255348-D8B6-C56C-3018-4872565F6DA9}"/>
              </a:ext>
            </a:extLst>
          </p:cNvPr>
          <p:cNvSpPr txBox="1"/>
          <p:nvPr/>
        </p:nvSpPr>
        <p:spPr>
          <a:xfrm>
            <a:off x="3467658" y="1978441"/>
            <a:ext cx="56551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ПРАКТИЧЕСКИЙ КЕЙС</a:t>
            </a:r>
          </a:p>
          <a:p>
            <a:pPr algn="ctr"/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altLang="ru-RU" sz="3200" b="1" i="1" dirty="0">
                <a:solidFill>
                  <a:schemeClr val="bg1"/>
                </a:solidFill>
                <a:latin typeface="Arial" panose="020B0604020202020204" pitchFamily="34" charset="0"/>
              </a:rPr>
              <a:t>Использование пособия </a:t>
            </a:r>
          </a:p>
          <a:p>
            <a:pPr algn="ctr">
              <a:spcBef>
                <a:spcPct val="0"/>
              </a:spcBef>
            </a:pPr>
            <a:r>
              <a:rPr lang="ru-RU" altLang="ru-RU" sz="3200" b="1" i="1" dirty="0">
                <a:solidFill>
                  <a:schemeClr val="bg1"/>
                </a:solidFill>
                <a:latin typeface="Arial" panose="020B0604020202020204" pitchFamily="34" charset="0"/>
              </a:rPr>
              <a:t>«Круги Луллия» в работе учителя-логопеда</a:t>
            </a: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5C3CA7-2C38-C44C-E1F0-FAA6D650B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845" y="122985"/>
            <a:ext cx="3542512" cy="13051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17DC05-A66F-4FE4-8A65-4057A351C4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2" b="12804"/>
          <a:stretch/>
        </p:blipFill>
        <p:spPr>
          <a:xfrm>
            <a:off x="585638" y="2572389"/>
            <a:ext cx="2530391" cy="2847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488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084" y="6384001"/>
            <a:ext cx="2667005" cy="472441"/>
          </a:xfrm>
          <a:prstGeom prst="rect">
            <a:avLst/>
          </a:prstGeom>
        </p:spPr>
      </p:pic>
      <p:sp>
        <p:nvSpPr>
          <p:cNvPr id="12" name="Заголовок 8">
            <a:extLst>
              <a:ext uri="{FF2B5EF4-FFF2-40B4-BE49-F238E27FC236}">
                <a16:creationId xmlns:a16="http://schemas.microsoft.com/office/drawing/2014/main" id="{C076E5BE-1A00-4926-ABBE-1BF755BE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6982" y="2110660"/>
            <a:ext cx="504496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b="1" i="1" dirty="0"/>
              <a:t>4 модель:</a:t>
            </a:r>
            <a:r>
              <a:rPr lang="ru-RU" altLang="ru-RU" i="1" dirty="0"/>
              <a:t> прилагательное + существительное + глагол</a:t>
            </a:r>
            <a:br>
              <a:rPr lang="ru-RU" altLang="ru-RU" i="1" dirty="0"/>
            </a:br>
            <a:endParaRPr lang="ru-RU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38E923-4A96-416F-B235-A6FA43082EC6}"/>
              </a:ext>
            </a:extLst>
          </p:cNvPr>
          <p:cNvSpPr/>
          <p:nvPr/>
        </p:nvSpPr>
        <p:spPr>
          <a:xfrm>
            <a:off x="7574281" y="4291699"/>
            <a:ext cx="4175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accent5">
                    <a:lumMod val="75000"/>
                  </a:schemeClr>
                </a:solidFill>
              </a:rPr>
              <a:t>Красная лодка стоит.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68CF91-0313-4A1B-986D-FF479654F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51" y="218995"/>
            <a:ext cx="6471365" cy="64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1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084" y="6384001"/>
            <a:ext cx="2667005" cy="472441"/>
          </a:xfrm>
          <a:prstGeom prst="rect">
            <a:avLst/>
          </a:prstGeom>
        </p:spPr>
      </p:pic>
      <p:sp>
        <p:nvSpPr>
          <p:cNvPr id="12" name="Заголовок 8">
            <a:extLst>
              <a:ext uri="{FF2B5EF4-FFF2-40B4-BE49-F238E27FC236}">
                <a16:creationId xmlns:a16="http://schemas.microsoft.com/office/drawing/2014/main" id="{C076E5BE-1A00-4926-ABBE-1BF755BE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6982" y="2269879"/>
            <a:ext cx="504496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b="1" i="1" dirty="0"/>
              <a:t> 5 модель:</a:t>
            </a:r>
            <a:r>
              <a:rPr lang="ru-RU" altLang="ru-RU" i="1" dirty="0"/>
              <a:t> </a:t>
            </a:r>
            <a:r>
              <a:rPr lang="ru-RU" i="1" dirty="0"/>
              <a:t>прилагательное + существительное + глагол + существительное (прямое дополнение)</a:t>
            </a:r>
            <a:br>
              <a:rPr lang="ru-RU" dirty="0"/>
            </a:br>
            <a:endParaRPr lang="ru-RU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38E923-4A96-416F-B235-A6FA43082EC6}"/>
              </a:ext>
            </a:extLst>
          </p:cNvPr>
          <p:cNvSpPr/>
          <p:nvPr/>
        </p:nvSpPr>
        <p:spPr>
          <a:xfrm>
            <a:off x="7101840" y="4746139"/>
            <a:ext cx="45872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accent5">
                    <a:lumMod val="75000"/>
                  </a:schemeClr>
                </a:solidFill>
              </a:rPr>
              <a:t>Оранжевая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(рыжая) </a:t>
            </a:r>
            <a:r>
              <a:rPr lang="ru-RU" sz="4000" dirty="0">
                <a:solidFill>
                  <a:schemeClr val="accent5">
                    <a:lumMod val="75000"/>
                  </a:schemeClr>
                </a:solidFill>
              </a:rPr>
              <a:t>лиса видит курицу.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89E358-71BA-4A5D-A515-B6273CD96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51" y="174157"/>
            <a:ext cx="6562020" cy="658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6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084" y="6384001"/>
            <a:ext cx="2667005" cy="472441"/>
          </a:xfrm>
          <a:prstGeom prst="rect">
            <a:avLst/>
          </a:prstGeom>
        </p:spPr>
      </p:pic>
      <p:sp>
        <p:nvSpPr>
          <p:cNvPr id="12" name="Заголовок 8">
            <a:extLst>
              <a:ext uri="{FF2B5EF4-FFF2-40B4-BE49-F238E27FC236}">
                <a16:creationId xmlns:a16="http://schemas.microsoft.com/office/drawing/2014/main" id="{C076E5BE-1A00-4926-ABBE-1BF755BE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6982" y="790531"/>
            <a:ext cx="504496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b="1" i="1" dirty="0"/>
              <a:t> Игра</a:t>
            </a:r>
            <a:r>
              <a:rPr lang="ru-RU" altLang="ru-RU" i="1" dirty="0"/>
              <a:t> </a:t>
            </a:r>
            <a:br>
              <a:rPr lang="ru-RU" altLang="ru-RU" i="1" dirty="0"/>
            </a:br>
            <a:r>
              <a:rPr lang="ru-RU" altLang="ru-RU" b="1" i="1" dirty="0"/>
              <a:t>«Собери слово»</a:t>
            </a:r>
            <a:r>
              <a:rPr lang="ru-RU" altLang="ru-RU" b="1" dirty="0"/>
              <a:t> </a:t>
            </a:r>
            <a:r>
              <a:rPr lang="ru-RU" altLang="ru-RU" i="1" dirty="0"/>
              <a:t>(односложное)</a:t>
            </a:r>
            <a:endParaRPr lang="ru-RU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340D65-AD79-47A2-9F70-C750F1B77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51" y="210814"/>
            <a:ext cx="6464306" cy="646430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9485DA-C252-418D-8238-BBA8A1C39067}"/>
              </a:ext>
            </a:extLst>
          </p:cNvPr>
          <p:cNvSpPr/>
          <p:nvPr/>
        </p:nvSpPr>
        <p:spPr>
          <a:xfrm>
            <a:off x="6663593" y="2518434"/>
            <a:ext cx="552840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Усовершенствуется работа со схемами,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пары, построение ряда,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речи, чтение.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развивает мышление, логику, зрительное сопоставление, мелкую моторику.</a:t>
            </a:r>
          </a:p>
        </p:txBody>
      </p:sp>
    </p:spTree>
    <p:extLst>
      <p:ext uri="{BB962C8B-B14F-4D97-AF65-F5344CB8AC3E}">
        <p14:creationId xmlns:p14="http://schemas.microsoft.com/office/powerpoint/2010/main" val="249175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084" y="6384001"/>
            <a:ext cx="2667005" cy="472441"/>
          </a:xfrm>
          <a:prstGeom prst="rect">
            <a:avLst/>
          </a:prstGeom>
        </p:spPr>
      </p:pic>
      <p:sp>
        <p:nvSpPr>
          <p:cNvPr id="12" name="Заголовок 8">
            <a:extLst>
              <a:ext uri="{FF2B5EF4-FFF2-40B4-BE49-F238E27FC236}">
                <a16:creationId xmlns:a16="http://schemas.microsoft.com/office/drawing/2014/main" id="{C076E5BE-1A00-4926-ABBE-1BF755BE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6982" y="2515696"/>
            <a:ext cx="504496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b="1" i="1" dirty="0"/>
              <a:t> Игра</a:t>
            </a:r>
            <a:r>
              <a:rPr lang="ru-RU" altLang="ru-RU" i="1" dirty="0"/>
              <a:t> </a:t>
            </a:r>
            <a:br>
              <a:rPr lang="ru-RU" altLang="ru-RU" i="1" dirty="0"/>
            </a:br>
            <a:r>
              <a:rPr lang="ru-RU" altLang="ru-RU" b="1" i="1" dirty="0"/>
              <a:t>«Собери слово»</a:t>
            </a:r>
            <a:r>
              <a:rPr lang="ru-RU" altLang="ru-RU" b="1" dirty="0"/>
              <a:t> </a:t>
            </a:r>
            <a:r>
              <a:rPr lang="ru-RU" altLang="ru-RU" i="1" dirty="0"/>
              <a:t>(двусложное)</a:t>
            </a:r>
            <a:endParaRPr lang="ru-RU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4355A0-81ED-49F1-ADD2-CEA7525A9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51" y="210814"/>
            <a:ext cx="6518475" cy="652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23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084" y="6384001"/>
            <a:ext cx="2667005" cy="472441"/>
          </a:xfrm>
          <a:prstGeom prst="rect">
            <a:avLst/>
          </a:prstGeom>
        </p:spPr>
      </p:pic>
      <p:sp>
        <p:nvSpPr>
          <p:cNvPr id="12" name="Заголовок 8">
            <a:extLst>
              <a:ext uri="{FF2B5EF4-FFF2-40B4-BE49-F238E27FC236}">
                <a16:creationId xmlns:a16="http://schemas.microsoft.com/office/drawing/2014/main" id="{C076E5BE-1A00-4926-ABBE-1BF755BE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631" y="2376677"/>
            <a:ext cx="504496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b="1" i="1" dirty="0"/>
              <a:t> Игра</a:t>
            </a:r>
            <a:r>
              <a:rPr lang="ru-RU" altLang="ru-RU" i="1" dirty="0"/>
              <a:t> </a:t>
            </a:r>
            <a:br>
              <a:rPr lang="ru-RU" altLang="ru-RU" i="1" dirty="0"/>
            </a:br>
            <a:r>
              <a:rPr lang="ru-RU" altLang="ru-RU" b="1" i="1" dirty="0"/>
              <a:t>«Собери слово»</a:t>
            </a:r>
            <a:r>
              <a:rPr lang="ru-RU" altLang="ru-RU" b="1" dirty="0"/>
              <a:t> </a:t>
            </a:r>
            <a:r>
              <a:rPr lang="ru-RU" altLang="ru-RU" i="1" dirty="0"/>
              <a:t>(трехсложное)</a:t>
            </a: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CA4B80-BF18-40C5-9CD4-8461A857A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02" y="94980"/>
            <a:ext cx="6610620" cy="661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28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084" y="6384001"/>
            <a:ext cx="2667005" cy="472441"/>
          </a:xfrm>
          <a:prstGeom prst="rect">
            <a:avLst/>
          </a:prstGeom>
        </p:spPr>
      </p:pic>
      <p:sp>
        <p:nvSpPr>
          <p:cNvPr id="12" name="Заголовок 8">
            <a:extLst>
              <a:ext uri="{FF2B5EF4-FFF2-40B4-BE49-F238E27FC236}">
                <a16:creationId xmlns:a16="http://schemas.microsoft.com/office/drawing/2014/main" id="{C076E5BE-1A00-4926-ABBE-1BF755BE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1" y="2515409"/>
            <a:ext cx="5181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b="1" i="1" dirty="0"/>
              <a:t>Игра</a:t>
            </a:r>
            <a:r>
              <a:rPr lang="ru-RU" altLang="ru-RU" i="1" dirty="0"/>
              <a:t> </a:t>
            </a:r>
            <a:br>
              <a:rPr lang="ru-RU" altLang="ru-RU" i="1" dirty="0"/>
            </a:br>
            <a:r>
              <a:rPr lang="ru-RU" altLang="ru-RU" b="1" i="1" dirty="0"/>
              <a:t>«Признаки предмета»</a:t>
            </a:r>
            <a:endParaRPr lang="ru-RU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23A683-597D-4BD0-8BCE-8627FFC10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88" y="203084"/>
            <a:ext cx="6653358" cy="665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84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084" y="6384001"/>
            <a:ext cx="2667005" cy="472441"/>
          </a:xfrm>
          <a:prstGeom prst="rect">
            <a:avLst/>
          </a:prstGeom>
        </p:spPr>
      </p:pic>
      <p:sp>
        <p:nvSpPr>
          <p:cNvPr id="12" name="Заголовок 8">
            <a:extLst>
              <a:ext uri="{FF2B5EF4-FFF2-40B4-BE49-F238E27FC236}">
                <a16:creationId xmlns:a16="http://schemas.microsoft.com/office/drawing/2014/main" id="{C076E5BE-1A00-4926-ABBE-1BF755BE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600" y="2393489"/>
            <a:ext cx="504496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b="1" i="1" dirty="0"/>
              <a:t>Игра «Занимательный счет»</a:t>
            </a:r>
            <a:endParaRPr lang="ru-RU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50F2ED-C333-493C-9115-6BA19C1B2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90" y="223007"/>
            <a:ext cx="6497833" cy="649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65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084" y="6384001"/>
            <a:ext cx="2667005" cy="472441"/>
          </a:xfrm>
          <a:prstGeom prst="rect">
            <a:avLst/>
          </a:prstGeom>
        </p:spPr>
      </p:pic>
      <p:sp>
        <p:nvSpPr>
          <p:cNvPr id="12" name="Заголовок 8">
            <a:extLst>
              <a:ext uri="{FF2B5EF4-FFF2-40B4-BE49-F238E27FC236}">
                <a16:creationId xmlns:a16="http://schemas.microsoft.com/office/drawing/2014/main" id="{C076E5BE-1A00-4926-ABBE-1BF755BE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600" y="2393489"/>
            <a:ext cx="504496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b="1" i="1" dirty="0"/>
              <a:t>Игра «Занимательный счет»</a:t>
            </a: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BC5C1D-E7C0-419C-B862-0F0F28CBD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61" y="162042"/>
            <a:ext cx="6567253" cy="657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45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084" y="6384001"/>
            <a:ext cx="2667005" cy="472441"/>
          </a:xfrm>
          <a:prstGeom prst="rect">
            <a:avLst/>
          </a:prstGeom>
        </p:spPr>
      </p:pic>
      <p:sp>
        <p:nvSpPr>
          <p:cNvPr id="12" name="Заголовок 8">
            <a:extLst>
              <a:ext uri="{FF2B5EF4-FFF2-40B4-BE49-F238E27FC236}">
                <a16:creationId xmlns:a16="http://schemas.microsoft.com/office/drawing/2014/main" id="{C076E5BE-1A00-4926-ABBE-1BF755BE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600" y="2393489"/>
            <a:ext cx="504496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b="1" i="1" dirty="0"/>
              <a:t>Игра «Занимательный счет»</a:t>
            </a:r>
            <a:endParaRPr lang="ru-RU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207093-EB94-4682-9A3B-A7E32458E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61" y="162042"/>
            <a:ext cx="6567253" cy="657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73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84" y="237778"/>
            <a:ext cx="2667005" cy="472441"/>
          </a:xfrm>
          <a:prstGeom prst="rect">
            <a:avLst/>
          </a:prstGeom>
        </p:spPr>
      </p:pic>
      <p:sp>
        <p:nvSpPr>
          <p:cNvPr id="12" name="Заголовок 8">
            <a:extLst>
              <a:ext uri="{FF2B5EF4-FFF2-40B4-BE49-F238E27FC236}">
                <a16:creationId xmlns:a16="http://schemas.microsoft.com/office/drawing/2014/main" id="{C076E5BE-1A00-4926-ABBE-1BF755BE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0080" y="2675589"/>
            <a:ext cx="504496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b="1" i="1" dirty="0"/>
              <a:t>Игра </a:t>
            </a:r>
            <a:br>
              <a:rPr lang="ru-RU" altLang="ru-RU" b="1" i="1" dirty="0"/>
            </a:br>
            <a:r>
              <a:rPr lang="ru-RU" altLang="ru-RU" b="1" i="1" dirty="0"/>
              <a:t>«Какое это животное?»</a:t>
            </a: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D3C145-5B9D-4C2F-BBEA-C2F8613DF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30" y="1158240"/>
            <a:ext cx="8113270" cy="550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12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"/>
            <a:ext cx="12192000" cy="68574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15" y="73173"/>
            <a:ext cx="7394463" cy="9448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" y="4525155"/>
            <a:ext cx="5361443" cy="23347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2" name="Объект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" y="421739"/>
            <a:ext cx="2667005" cy="472441"/>
          </a:xfr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29A583B3-C0D4-49EC-96A8-E0AB1029A4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5874096"/>
              </p:ext>
            </p:extLst>
          </p:nvPr>
        </p:nvGraphicFramePr>
        <p:xfrm>
          <a:off x="321493" y="2332845"/>
          <a:ext cx="4648200" cy="2123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B305D94-5AA1-4B60-9661-62F1BB1BD8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075252"/>
              </p:ext>
            </p:extLst>
          </p:nvPr>
        </p:nvGraphicFramePr>
        <p:xfrm>
          <a:off x="5342970" y="73173"/>
          <a:ext cx="7031910" cy="6784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863511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" y="421739"/>
            <a:ext cx="2667005" cy="47244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7FAEF93-FBDA-6E6D-6613-E6D67C1823BA}"/>
              </a:ext>
            </a:extLst>
          </p:cNvPr>
          <p:cNvSpPr/>
          <p:nvPr/>
        </p:nvSpPr>
        <p:spPr>
          <a:xfrm>
            <a:off x="6659880" y="3017518"/>
            <a:ext cx="5355244" cy="1979382"/>
          </a:xfrm>
          <a:prstGeom prst="rect">
            <a:avLst/>
          </a:prstGeom>
          <a:solidFill>
            <a:srgbClr val="4364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«Ребенок – Ребенок»</a:t>
            </a:r>
          </a:p>
          <a:p>
            <a:pPr algn="ctr"/>
            <a:r>
              <a:rPr lang="ru-RU" sz="4400" dirty="0"/>
              <a:t>«Педагог – Ребенок»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84E73B-8808-4ED6-951C-417516B5A5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5" t="12052" r="5684" b="1849"/>
          <a:stretch/>
        </p:blipFill>
        <p:spPr>
          <a:xfrm>
            <a:off x="457200" y="1143000"/>
            <a:ext cx="4495800" cy="42569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0096A8-2919-44DB-B4B8-01768760C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696" y="3605039"/>
            <a:ext cx="3192184" cy="319218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5123716-2D18-42AF-91D5-212869AAADC3}"/>
              </a:ext>
            </a:extLst>
          </p:cNvPr>
          <p:cNvSpPr/>
          <p:nvPr/>
        </p:nvSpPr>
        <p:spPr>
          <a:xfrm>
            <a:off x="5310549" y="1234511"/>
            <a:ext cx="43418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/>
              <a:t>Система жетонов</a:t>
            </a:r>
          </a:p>
        </p:txBody>
      </p:sp>
    </p:spTree>
    <p:extLst>
      <p:ext uri="{BB962C8B-B14F-4D97-AF65-F5344CB8AC3E}">
        <p14:creationId xmlns:p14="http://schemas.microsoft.com/office/powerpoint/2010/main" val="1348104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"/>
            <a:ext cx="12192000" cy="68574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15" y="73173"/>
            <a:ext cx="7394463" cy="9448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" y="4525155"/>
            <a:ext cx="5361443" cy="23347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2" name="Объект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" y="421739"/>
            <a:ext cx="2667005" cy="472441"/>
          </a:xfr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29A583B3-C0D4-49EC-96A8-E0AB1029A4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1662165"/>
              </p:ext>
            </p:extLst>
          </p:nvPr>
        </p:nvGraphicFramePr>
        <p:xfrm>
          <a:off x="321493" y="2332845"/>
          <a:ext cx="4648200" cy="2123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B305D94-5AA1-4B60-9661-62F1BB1BD8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9567653"/>
              </p:ext>
            </p:extLst>
          </p:nvPr>
        </p:nvGraphicFramePr>
        <p:xfrm>
          <a:off x="5342970" y="73173"/>
          <a:ext cx="7031910" cy="6784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40517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0"/>
            <a:ext cx="12192000" cy="69469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59585" y="340960"/>
            <a:ext cx="7072829" cy="1423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ПЕРВАЯ ПРАКТИЧЕСКАЯ ОНЛАЙН-КОНФЕРЕНЦИЯ ФОРУМА КЛАССНЫХ РУКОВОДИТЕЛЕЙ </a:t>
            </a:r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066" y="325396"/>
            <a:ext cx="3810844" cy="6750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5569" y="4757677"/>
            <a:ext cx="5824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СПАСИБО ЗА ВНИМАНИЕ!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97EEAF44-6B3A-5DA5-FA28-0AD466444FBC}"/>
              </a:ext>
            </a:extLst>
          </p:cNvPr>
          <p:cNvSpPr/>
          <p:nvPr/>
        </p:nvSpPr>
        <p:spPr>
          <a:xfrm>
            <a:off x="319489" y="2572390"/>
            <a:ext cx="3062690" cy="284700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ФОТО</a:t>
            </a:r>
          </a:p>
          <a:p>
            <a:pPr algn="ctr"/>
            <a:r>
              <a:rPr lang="ru-RU" dirty="0"/>
              <a:t>УЧАСТНИКА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255348-D8B6-C56C-3018-4872565F6DA9}"/>
              </a:ext>
            </a:extLst>
          </p:cNvPr>
          <p:cNvSpPr txBox="1"/>
          <p:nvPr/>
        </p:nvSpPr>
        <p:spPr>
          <a:xfrm>
            <a:off x="2928582" y="2353011"/>
            <a:ext cx="6703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ПРАКТИЧЕСКИЙ КЕЙС</a:t>
            </a:r>
          </a:p>
          <a:p>
            <a:pPr algn="ctr"/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altLang="ru-RU" sz="2400" b="1" i="1" dirty="0">
                <a:solidFill>
                  <a:schemeClr val="bg1"/>
                </a:solidFill>
                <a:latin typeface="Arial" panose="020B0604020202020204" pitchFamily="34" charset="0"/>
              </a:rPr>
              <a:t>Использование пособия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i="1" dirty="0">
                <a:solidFill>
                  <a:schemeClr val="bg1"/>
                </a:solidFill>
                <a:latin typeface="Arial" panose="020B0604020202020204" pitchFamily="34" charset="0"/>
              </a:rPr>
              <a:t>«Круги Луллия» в работе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i="1" dirty="0">
                <a:solidFill>
                  <a:schemeClr val="bg1"/>
                </a:solidFill>
                <a:latin typeface="Arial" panose="020B0604020202020204" pitchFamily="34" charset="0"/>
              </a:rPr>
              <a:t>учителя-логопеда</a:t>
            </a: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5C3CA7-2C38-C44C-E1F0-FAA6D650B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845" y="122985"/>
            <a:ext cx="3542512" cy="13051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17DC05-A66F-4FE4-8A65-4057A351C4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2" b="12804"/>
          <a:stretch/>
        </p:blipFill>
        <p:spPr>
          <a:xfrm>
            <a:off x="585638" y="2572389"/>
            <a:ext cx="2530391" cy="2847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98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" y="421739"/>
            <a:ext cx="2667005" cy="47244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05A350-7EB3-4474-9B78-662FD6293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78" y="1139029"/>
            <a:ext cx="4605399" cy="26537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827C32-C7C5-4E57-8281-B2AFEBB62C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7317" y="3792750"/>
            <a:ext cx="6096528" cy="293852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0008D59-40F2-43C9-8C3B-CAE525C498CD}"/>
              </a:ext>
            </a:extLst>
          </p:cNvPr>
          <p:cNvSpPr/>
          <p:nvPr/>
        </p:nvSpPr>
        <p:spPr>
          <a:xfrm>
            <a:off x="5135879" y="1353392"/>
            <a:ext cx="66109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Испанский (каталонский) богослов, писатель и алхимик. Раймунд Луллий считал, что можно путём различных комбинаций уже известных понятий выводить новые истины. </a:t>
            </a:r>
          </a:p>
        </p:txBody>
      </p:sp>
    </p:spTree>
    <p:extLst>
      <p:ext uri="{BB962C8B-B14F-4D97-AF65-F5344CB8AC3E}">
        <p14:creationId xmlns:p14="http://schemas.microsoft.com/office/powerpoint/2010/main" val="2136222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" y="421739"/>
            <a:ext cx="2667005" cy="472441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D605C918-10CF-491C-8380-6FC655408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0" y="657959"/>
            <a:ext cx="10683062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Виды кругов Луллия</a:t>
            </a: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1CCD41-0E89-4DCF-A76C-4282281BC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65" y="1658983"/>
            <a:ext cx="3628969" cy="23736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A4A8C8-0349-40F7-B82C-DA29EAE040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2776" y="1707566"/>
            <a:ext cx="2560542" cy="26397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7C9348-E227-48D9-81CA-0F2CBEC2F5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554" y="3049883"/>
            <a:ext cx="4200210" cy="31501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0BC663-8B75-45DF-8134-A4D0CCE3F1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1266" y="4244006"/>
            <a:ext cx="3628969" cy="261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62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084" y="6384001"/>
            <a:ext cx="2667005" cy="4724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76923E-52C1-4B86-B5FD-57CCCB208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6" y="153200"/>
            <a:ext cx="6582305" cy="6582305"/>
          </a:xfrm>
          <a:prstGeom prst="rect">
            <a:avLst/>
          </a:prstGeom>
        </p:spPr>
      </p:pic>
      <p:sp>
        <p:nvSpPr>
          <p:cNvPr id="12" name="Заголовок 8">
            <a:extLst>
              <a:ext uri="{FF2B5EF4-FFF2-40B4-BE49-F238E27FC236}">
                <a16:creationId xmlns:a16="http://schemas.microsoft.com/office/drawing/2014/main" id="{C076E5BE-1A00-4926-ABBE-1BF755BE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033" y="2515409"/>
            <a:ext cx="5044967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Круги Луллия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89406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084" y="6384001"/>
            <a:ext cx="2667005" cy="472441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6E4FAFC7-4963-4422-A5A3-30F60CF95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001915"/>
              </p:ext>
            </p:extLst>
          </p:nvPr>
        </p:nvGraphicFramePr>
        <p:xfrm>
          <a:off x="204911" y="79017"/>
          <a:ext cx="5364553" cy="66999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8740">
                  <a:extLst>
                    <a:ext uri="{9D8B030D-6E8A-4147-A177-3AD203B41FA5}">
                      <a16:colId xmlns:a16="http://schemas.microsoft.com/office/drawing/2014/main" val="4198143221"/>
                    </a:ext>
                  </a:extLst>
                </a:gridCol>
                <a:gridCol w="2483077">
                  <a:extLst>
                    <a:ext uri="{9D8B030D-6E8A-4147-A177-3AD203B41FA5}">
                      <a16:colId xmlns:a16="http://schemas.microsoft.com/office/drawing/2014/main" val="3531362817"/>
                    </a:ext>
                  </a:extLst>
                </a:gridCol>
                <a:gridCol w="2002736">
                  <a:extLst>
                    <a:ext uri="{9D8B030D-6E8A-4147-A177-3AD203B41FA5}">
                      <a16:colId xmlns:a16="http://schemas.microsoft.com/office/drawing/2014/main" val="2966637377"/>
                    </a:ext>
                  </a:extLst>
                </a:gridCol>
              </a:tblGrid>
              <a:tr h="183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№ п/п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Структура предложения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Пример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extLst>
                  <a:ext uri="{0D108BD9-81ED-4DB2-BD59-A6C34878D82A}">
                    <a16:rowId xmlns:a16="http://schemas.microsoft.com/office/drawing/2014/main" val="335901674"/>
                  </a:ext>
                </a:extLst>
              </a:tr>
              <a:tr h="5727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 модель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Глагол + существительное (сказуемое + прямое дополнение)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Принеси тарелку.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extLst>
                  <a:ext uri="{0D108BD9-81ED-4DB2-BD59-A6C34878D82A}">
                    <a16:rowId xmlns:a16="http://schemas.microsoft.com/office/drawing/2014/main" val="3703881154"/>
                  </a:ext>
                </a:extLst>
              </a:tr>
              <a:tr h="378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 модель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Существительное + глагол (подлежащее + сказуемое)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Девочка сидит.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extLst>
                  <a:ext uri="{0D108BD9-81ED-4DB2-BD59-A6C34878D82A}">
                    <a16:rowId xmlns:a16="http://schemas.microsoft.com/office/drawing/2014/main" val="2018937067"/>
                  </a:ext>
                </a:extLst>
              </a:tr>
              <a:tr h="5727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 модель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Существительное + глагол + существительное (подлежащее + сказуемое + прямое дополнение)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Дедушка читает газету.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extLst>
                  <a:ext uri="{0D108BD9-81ED-4DB2-BD59-A6C34878D82A}">
                    <a16:rowId xmlns:a16="http://schemas.microsoft.com/office/drawing/2014/main" val="281847543"/>
                  </a:ext>
                </a:extLst>
              </a:tr>
              <a:tr h="378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 модель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Прилагательное + существительное + глагол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Маленькая птица летает.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extLst>
                  <a:ext uri="{0D108BD9-81ED-4DB2-BD59-A6C34878D82A}">
                    <a16:rowId xmlns:a16="http://schemas.microsoft.com/office/drawing/2014/main" val="2025543445"/>
                  </a:ext>
                </a:extLst>
              </a:tr>
              <a:tr h="7675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 модель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Прилагательное + существительное + глагол + существительное (прямое дополнение)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Маленькая девочка собирает пазлы.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extLst>
                  <a:ext uri="{0D108BD9-81ED-4DB2-BD59-A6C34878D82A}">
                    <a16:rowId xmlns:a16="http://schemas.microsoft.com/office/drawing/2014/main" val="1286631570"/>
                  </a:ext>
                </a:extLst>
              </a:tr>
              <a:tr h="378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 модель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Существительное + глагол + слово категории состояния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Птицы летят быстро.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extLst>
                  <a:ext uri="{0D108BD9-81ED-4DB2-BD59-A6C34878D82A}">
                    <a16:rowId xmlns:a16="http://schemas.microsoft.com/office/drawing/2014/main" val="1696062523"/>
                  </a:ext>
                </a:extLst>
              </a:tr>
              <a:tr h="378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 модель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Существительное + глагол + предлог + дополнение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Книга лежит на столе.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extLst>
                  <a:ext uri="{0D108BD9-81ED-4DB2-BD59-A6C34878D82A}">
                    <a16:rowId xmlns:a16="http://schemas.microsoft.com/office/drawing/2014/main" val="1746411979"/>
                  </a:ext>
                </a:extLst>
              </a:tr>
              <a:tr h="5727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 модель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Прилагательное + существительное + глагол + предлог + дополнение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Сильный воин скакал на коне.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extLst>
                  <a:ext uri="{0D108BD9-81ED-4DB2-BD59-A6C34878D82A}">
                    <a16:rowId xmlns:a16="http://schemas.microsoft.com/office/drawing/2014/main" val="1452097070"/>
                  </a:ext>
                </a:extLst>
              </a:tr>
              <a:tr h="7675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 модель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Существительное + глагол + глагол;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Существительное + существительное + глагол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Бабушка села вязать.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Брат девочки играет.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extLst>
                  <a:ext uri="{0D108BD9-81ED-4DB2-BD59-A6C34878D82A}">
                    <a16:rowId xmlns:a16="http://schemas.microsoft.com/office/drawing/2014/main" val="754220131"/>
                  </a:ext>
                </a:extLst>
              </a:tr>
              <a:tr h="7675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 модель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Существительное + прилагательное + «А» + существительное + прилагательное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Яблоко красное, а груша зеленая.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extLst>
                  <a:ext uri="{0D108BD9-81ED-4DB2-BD59-A6C34878D82A}">
                    <a16:rowId xmlns:a16="http://schemas.microsoft.com/office/drawing/2014/main" val="4024532624"/>
                  </a:ext>
                </a:extLst>
              </a:tr>
              <a:tr h="3780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 модель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Существительное + глагол + «И» + существительное + глагол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Мальчик спит, и девочка читает.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extLst>
                  <a:ext uri="{0D108BD9-81ED-4DB2-BD59-A6C34878D82A}">
                    <a16:rowId xmlns:a16="http://schemas.microsoft.com/office/drawing/2014/main" val="3039980788"/>
                  </a:ext>
                </a:extLst>
              </a:tr>
              <a:tr h="3780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 модель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Предложения с элементами подчинения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Я знаю, что наступила зима.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99" marR="37799" marT="0" marB="0" anchor="ctr"/>
                </a:tc>
                <a:extLst>
                  <a:ext uri="{0D108BD9-81ED-4DB2-BD59-A6C34878D82A}">
                    <a16:rowId xmlns:a16="http://schemas.microsoft.com/office/drawing/2014/main" val="700599121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93A4532-EEEB-438A-9DD0-CFE23F166B18}"/>
              </a:ext>
            </a:extLst>
          </p:cNvPr>
          <p:cNvSpPr/>
          <p:nvPr/>
        </p:nvSpPr>
        <p:spPr>
          <a:xfrm>
            <a:off x="7113635" y="2539272"/>
            <a:ext cx="40126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</a:rPr>
              <a:t>Модели фраз </a:t>
            </a:r>
          </a:p>
          <a:p>
            <a:pPr algn="ctr"/>
            <a:r>
              <a:rPr lang="ru-RU" sz="4000" dirty="0">
                <a:solidFill>
                  <a:srgbClr val="0070C0"/>
                </a:solidFill>
              </a:rPr>
              <a:t>по В. И. Балаевой</a:t>
            </a:r>
          </a:p>
        </p:txBody>
      </p:sp>
    </p:spTree>
    <p:extLst>
      <p:ext uri="{BB962C8B-B14F-4D97-AF65-F5344CB8AC3E}">
        <p14:creationId xmlns:p14="http://schemas.microsoft.com/office/powerpoint/2010/main" val="3347409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084" y="6384001"/>
            <a:ext cx="2667005" cy="472441"/>
          </a:xfrm>
          <a:prstGeom prst="rect">
            <a:avLst/>
          </a:prstGeom>
        </p:spPr>
      </p:pic>
      <p:sp>
        <p:nvSpPr>
          <p:cNvPr id="12" name="Заголовок 8">
            <a:extLst>
              <a:ext uri="{FF2B5EF4-FFF2-40B4-BE49-F238E27FC236}">
                <a16:creationId xmlns:a16="http://schemas.microsoft.com/office/drawing/2014/main" id="{C076E5BE-1A00-4926-ABBE-1BF755BE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6982" y="2110660"/>
            <a:ext cx="504496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b="1" i="1" dirty="0"/>
              <a:t>1 модель:</a:t>
            </a:r>
            <a:r>
              <a:rPr lang="ru-RU" altLang="ru-RU" i="1" dirty="0"/>
              <a:t> </a:t>
            </a:r>
            <a:br>
              <a:rPr lang="ru-RU" altLang="ru-RU" i="1" dirty="0"/>
            </a:br>
            <a:r>
              <a:rPr lang="ru-RU" altLang="ru-RU" i="1" dirty="0"/>
              <a:t>глагол + существительное </a:t>
            </a:r>
            <a:r>
              <a:rPr lang="ru-RU" altLang="ru-RU" sz="3600" i="1" dirty="0"/>
              <a:t>(сказуемое + прямое дополнение)</a:t>
            </a:r>
            <a:br>
              <a:rPr lang="ru-RU" altLang="ru-RU" i="1" dirty="0"/>
            </a:br>
            <a:endParaRPr lang="ru-RU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3C8B42-022B-4207-8947-B74823B50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911" y="139354"/>
            <a:ext cx="6571257" cy="657929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38E923-4A96-416F-B235-A6FA43082EC6}"/>
              </a:ext>
            </a:extLst>
          </p:cNvPr>
          <p:cNvSpPr/>
          <p:nvPr/>
        </p:nvSpPr>
        <p:spPr>
          <a:xfrm>
            <a:off x="7699191" y="4197472"/>
            <a:ext cx="39289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5">
                    <a:lumMod val="75000"/>
                  </a:schemeClr>
                </a:solidFill>
              </a:rPr>
              <a:t>Гладит костюм.</a:t>
            </a:r>
          </a:p>
        </p:txBody>
      </p:sp>
    </p:spTree>
    <p:extLst>
      <p:ext uri="{BB962C8B-B14F-4D97-AF65-F5344CB8AC3E}">
        <p14:creationId xmlns:p14="http://schemas.microsoft.com/office/powerpoint/2010/main" val="787970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084" y="6384001"/>
            <a:ext cx="2667005" cy="472441"/>
          </a:xfrm>
          <a:prstGeom prst="rect">
            <a:avLst/>
          </a:prstGeom>
        </p:spPr>
      </p:pic>
      <p:sp>
        <p:nvSpPr>
          <p:cNvPr id="12" name="Заголовок 8">
            <a:extLst>
              <a:ext uri="{FF2B5EF4-FFF2-40B4-BE49-F238E27FC236}">
                <a16:creationId xmlns:a16="http://schemas.microsoft.com/office/drawing/2014/main" id="{C076E5BE-1A00-4926-ABBE-1BF755BE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6982" y="2110660"/>
            <a:ext cx="504496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b="1" i="1" dirty="0"/>
              <a:t>2 модель:</a:t>
            </a:r>
            <a:r>
              <a:rPr lang="ru-RU" altLang="ru-RU" i="1" dirty="0"/>
              <a:t> существительное + глагол </a:t>
            </a:r>
            <a:r>
              <a:rPr lang="ru-RU" altLang="ru-RU" sz="3600" i="1" dirty="0"/>
              <a:t>(подлежащее + сказуемое)</a:t>
            </a:r>
            <a:br>
              <a:rPr lang="ru-RU" altLang="ru-RU" sz="3600" i="1" dirty="0"/>
            </a:br>
            <a:endParaRPr lang="ru-RU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38E923-4A96-416F-B235-A6FA43082EC6}"/>
              </a:ext>
            </a:extLst>
          </p:cNvPr>
          <p:cNvSpPr/>
          <p:nvPr/>
        </p:nvSpPr>
        <p:spPr>
          <a:xfrm>
            <a:off x="7699191" y="4197472"/>
            <a:ext cx="39289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5">
                    <a:lumMod val="75000"/>
                  </a:schemeClr>
                </a:solidFill>
              </a:rPr>
              <a:t>Девочка плывет.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05D27E-FE6C-467B-97E7-33813069C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51" y="182667"/>
            <a:ext cx="6484389" cy="649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41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1" y="1558"/>
            <a:ext cx="7394463" cy="944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7" y="6069578"/>
            <a:ext cx="3617983" cy="798578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084" y="6384001"/>
            <a:ext cx="2667005" cy="472441"/>
          </a:xfrm>
          <a:prstGeom prst="rect">
            <a:avLst/>
          </a:prstGeom>
        </p:spPr>
      </p:pic>
      <p:sp>
        <p:nvSpPr>
          <p:cNvPr id="12" name="Заголовок 8">
            <a:extLst>
              <a:ext uri="{FF2B5EF4-FFF2-40B4-BE49-F238E27FC236}">
                <a16:creationId xmlns:a16="http://schemas.microsoft.com/office/drawing/2014/main" id="{C076E5BE-1A00-4926-ABBE-1BF755BE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6982" y="2110660"/>
            <a:ext cx="504496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2268E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b="1" i="1" dirty="0"/>
              <a:t>3 модель:</a:t>
            </a:r>
            <a:r>
              <a:rPr lang="ru-RU" altLang="ru-RU" i="1" dirty="0"/>
              <a:t> существительное + глагол + существительное</a:t>
            </a:r>
            <a:r>
              <a:rPr lang="ru-RU" altLang="ru-RU" dirty="0"/>
              <a:t> </a:t>
            </a:r>
            <a:br>
              <a:rPr lang="ru-RU" altLang="ru-RU" dirty="0"/>
            </a:br>
            <a:r>
              <a:rPr lang="ru-RU" altLang="ru-RU" sz="3600" dirty="0"/>
              <a:t>(подлежащее + сказуемое + прямое дополнение)</a:t>
            </a:r>
            <a:br>
              <a:rPr lang="ru-RU" altLang="ru-RU" sz="4000" dirty="0"/>
            </a:br>
            <a:endParaRPr lang="ru-RU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38E923-4A96-416F-B235-A6FA43082EC6}"/>
              </a:ext>
            </a:extLst>
          </p:cNvPr>
          <p:cNvSpPr/>
          <p:nvPr/>
        </p:nvSpPr>
        <p:spPr>
          <a:xfrm>
            <a:off x="7574281" y="4291699"/>
            <a:ext cx="4175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accent5">
                    <a:lumMod val="75000"/>
                  </a:schemeClr>
                </a:solidFill>
              </a:rPr>
              <a:t>Мальчик обувает ботинки.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85856F-C74F-4776-9A90-2B3FD68B1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41" y="124750"/>
            <a:ext cx="6731692" cy="673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731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4717</TotalTime>
  <Words>567</Words>
  <Application>Microsoft Office PowerPoint</Application>
  <PresentationFormat>Широкоэкранный</PresentationFormat>
  <Paragraphs>100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 Виды кругов Луллия</vt:lpstr>
      <vt:lpstr> Круги Луллия</vt:lpstr>
      <vt:lpstr>Презентация PowerPoint</vt:lpstr>
      <vt:lpstr> 1 модель:  глагол + существительное (сказуемое + прямое дополнение) </vt:lpstr>
      <vt:lpstr> 2 модель: существительное + глагол (подлежащее + сказуемое) </vt:lpstr>
      <vt:lpstr> 3 модель: существительное + глагол + существительное  (подлежащее + сказуемое + прямое дополнение) </vt:lpstr>
      <vt:lpstr> 4 модель: прилагательное + существительное + глагол </vt:lpstr>
      <vt:lpstr>  5 модель: прилагательное + существительное + глагол + существительное (прямое дополнение) </vt:lpstr>
      <vt:lpstr>  Игра  «Собери слово» (односложное)</vt:lpstr>
      <vt:lpstr>  Игра  «Собери слово» (двусложное)</vt:lpstr>
      <vt:lpstr>  Игра  «Собери слово» (трехсложное)</vt:lpstr>
      <vt:lpstr> Игра  «Признаки предмета»</vt:lpstr>
      <vt:lpstr> Игра «Занимательный счет»</vt:lpstr>
      <vt:lpstr> Игра «Занимательный счет»</vt:lpstr>
      <vt:lpstr> Игра «Занимательный счет»</vt:lpstr>
      <vt:lpstr> Игра  «Какое это животное?»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admin</cp:lastModifiedBy>
  <cp:revision>45</cp:revision>
  <dcterms:created xsi:type="dcterms:W3CDTF">2023-09-18T13:34:31Z</dcterms:created>
  <dcterms:modified xsi:type="dcterms:W3CDTF">2024-09-12T17:56:14Z</dcterms:modified>
</cp:coreProperties>
</file>