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6" r:id="rId29"/>
    <p:sldId id="283" r:id="rId30"/>
    <p:sldId id="287" r:id="rId31"/>
    <p:sldId id="284" r:id="rId32"/>
    <p:sldId id="282" r:id="rId3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861049"/>
            <a:ext cx="4824535" cy="108011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 учитель-логопед МБОУ «ЯС(К)Ш» Е.И. Кухаренко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052737"/>
            <a:ext cx="7175351" cy="2376264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Методические приемы коррекции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у обучающихся с ОВЗ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0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624"/>
            <a:ext cx="9036496" cy="6696744"/>
          </a:xfrm>
        </p:spPr>
        <p:txBody>
          <a:bodyPr>
            <a:norm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формирование умения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дифференцировать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твёрдые и мягкие согласные звуки с помощью цвета и плотности кинетического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песка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24;p19" descr="C:\Users\Ксения\Desktop\Звуковая цепочка - копия\IMG_4417.JPG"/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92696"/>
            <a:ext cx="8640960" cy="57606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78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44624"/>
            <a:ext cx="9001000" cy="6696744"/>
          </a:xfrm>
        </p:spPr>
        <p:txBody>
          <a:bodyPr/>
          <a:lstStyle/>
          <a:p>
            <a:pPr lvl="0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прописывание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оптически сходных букв на песке с помощью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шпажек</a:t>
            </a: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Google Shape;218;p30" descr="C:\Users\Ксения\Desktop\1\IMG_4562.JPG"/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688" y="620688"/>
            <a:ext cx="4379312" cy="511256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" name="Google Shape;219;p30" descr="C:\Users\Ксения\Desktop\1\IMG_4567.JPG"/>
          <p:cNvPicPr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620688"/>
            <a:ext cx="4392488" cy="511256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35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624"/>
            <a:ext cx="8928992" cy="6696744"/>
          </a:xfrm>
        </p:spPr>
        <p:txBody>
          <a:bodyPr/>
          <a:lstStyle/>
          <a:p>
            <a:pPr lvl="0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выдавливание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пальцами отпечатков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букв на песке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Google Shape;210;p29" descr="C:\Users\Ксения\Desktop\1\IMG_4642.JPG"/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548680"/>
            <a:ext cx="8640960" cy="583264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19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lvl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звуковой анализ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слов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67;p24" descr="C:\Users\Ксения\Desktop\анализ - копия\IMG_4457.JPG"/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536" y="764704"/>
            <a:ext cx="8424936" cy="5688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21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96744"/>
          </a:xfrm>
        </p:spPr>
        <p:txBody>
          <a:bodyPr/>
          <a:lstStyle/>
          <a:p>
            <a:pPr lvl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деление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предложения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слова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Google Shape;139;p21" descr="C:\Users\Ксения\Desktop\предложения - копия\IMG_4524.JPG"/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476672"/>
            <a:ext cx="8856984" cy="60486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Ощупывание букв из материалов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разной фактуры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 закрытыми глазами, их узнавание, правильное расположение на столе, придумывание с ними слов.</a:t>
            </a:r>
          </a:p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Корректурные пробы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ds01.infourok.ru/uploads/ex/083f/0000083e-d385321b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686562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s-th02.getcourse.ru/fileservice/file/thumbnail/h/d93a66a87abd1f44eba67404af4a8926.jpg/s/f1200x/a/27502/sc/24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61048"/>
            <a:ext cx="686562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04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01000" cy="6624736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букв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по ассоциации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например, «П» - перекладина, «Г» - вешалка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2.infourok.ru/uploads/ex/0c58/0008bee7-a302345f/hello_html_m3634c4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2" y="476672"/>
            <a:ext cx="6733356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967335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Узнавание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наложенных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друг на друга букв.</a:t>
            </a:r>
          </a:p>
          <a:p>
            <a:pPr lvl="0" algn="just"/>
            <a:endParaRPr lang="ru-RU" sz="1600" b="1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568863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71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624"/>
            <a:ext cx="8928992" cy="6696744"/>
          </a:xfrm>
        </p:spPr>
        <p:txBody>
          <a:bodyPr/>
          <a:lstStyle/>
          <a:p>
            <a:pPr lvl="0"/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Дермалексия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/>
              <a:t>- </a:t>
            </a:r>
            <a:r>
              <a:rPr lang="ru-RU" sz="1600" b="1" dirty="0"/>
              <a:t>узнавание буквы, «написанной» на спине, на ладони, в воздухе, на столе</a:t>
            </a:r>
            <a:r>
              <a:rPr lang="ru-RU" sz="1600" b="1" dirty="0" smtClean="0"/>
              <a:t>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Чтение букв от самой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большой к самой маленькой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наоборот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/>
          </a:p>
          <a:p>
            <a:endParaRPr lang="ru-RU" dirty="0"/>
          </a:p>
        </p:txBody>
      </p:sp>
      <p:pic>
        <p:nvPicPr>
          <p:cNvPr id="4" name="Рисунок 3" descr="http://logoped18.ru/images/prochitai-slova-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672154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vk.me/c636322/v636322699/1ecb6/GRjilRaYC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5802952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12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44624"/>
            <a:ext cx="9001000" cy="676875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Чтение букв, написанных более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темным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цветом.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Закрашивание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зашумленных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букв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p.vk.me/c636322/v636322699/1ecae/Ep5K5pDCCc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91687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842493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11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624"/>
            <a:ext cx="8928992" cy="6696744"/>
          </a:xfrm>
        </p:spPr>
        <p:txBody>
          <a:bodyPr/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Отгадывание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изографов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(методика А.Ф. Братченко, Л.Ф. Сербиной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fsd.multiurok.ru/html/2018/01/27/s_5a6c072476c18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895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9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Дисграфия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это частичное нарушение процесса письма, проявляющееся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специфических стойких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повторяющихся ошибках, обусловленных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высших психических функций, участвующих в процессе письма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Вопрос об этиологии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 настоящего времени является дискуссионным.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ченые отмечают: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наследственную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предрасположенность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наследуют от родителей качественную незрелость головного мозга в его отдельных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зонах, которая проявляется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специфических задержках развития определенной функции.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патологических факторов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воздействующих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пренатальный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натальный и постнатальный период.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внутренних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факторов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(длительные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соматические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заболевания).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внешних факторов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(неправильная речь окружающих, дефицит речевых контактов, двуязычие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письма у детей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ОВЗ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проявляются в большей мере как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комплексные расстройства деятельности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а не «узко локали­зованные», отражаемые в письме нарушения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компонентов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речевой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92295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lvl="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Перекодировка»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обозначение каждой буквы определенным символом (цифрой) и прочтение «закодированных» таким образом слов.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4125"/>
              </p:ext>
            </p:extLst>
          </p:nvPr>
        </p:nvGraphicFramePr>
        <p:xfrm>
          <a:off x="467544" y="1052736"/>
          <a:ext cx="4248472" cy="5573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2232248"/>
              </a:tblGrid>
              <a:tr h="32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r>
                        <a:rPr lang="en-US" sz="1800" dirty="0">
                          <a:effectLst/>
                        </a:rPr>
                        <a:t>         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П</a:t>
                      </a:r>
                      <a:r>
                        <a:rPr lang="en-US" sz="1800">
                          <a:effectLst/>
                        </a:rPr>
                        <a:t>        □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</a:t>
                      </a:r>
                      <a:r>
                        <a:rPr lang="en-US" sz="1800" dirty="0">
                          <a:effectLst/>
                        </a:rPr>
                        <a:t>        </a:t>
                      </a:r>
                      <a:r>
                        <a:rPr lang="ru-RU" sz="1800" dirty="0">
                          <a:effectLst/>
                        </a:rPr>
                        <a:t>→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Р</a:t>
                      </a:r>
                      <a:r>
                        <a:rPr lang="en-US" sz="1800" dirty="0">
                          <a:effectLst/>
                        </a:rPr>
                        <a:t>        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</a:t>
                      </a:r>
                      <a:r>
                        <a:rPr lang="en-US" sz="1800">
                          <a:effectLst/>
                        </a:rPr>
                        <a:t>         #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</a:t>
                      </a:r>
                      <a:r>
                        <a:rPr lang="en-US" sz="1800" dirty="0">
                          <a:effectLst/>
                        </a:rPr>
                        <a:t>        V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</a:t>
                      </a:r>
                      <a:r>
                        <a:rPr lang="en-US" sz="1800">
                          <a:effectLst/>
                        </a:rPr>
                        <a:t>         </a:t>
                      </a: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Т</a:t>
                      </a:r>
                      <a:r>
                        <a:rPr lang="en-US" sz="1800" dirty="0">
                          <a:effectLst/>
                        </a:rPr>
                        <a:t>        •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</a:t>
                      </a:r>
                      <a:r>
                        <a:rPr lang="en-US" sz="1800">
                          <a:effectLst/>
                        </a:rPr>
                        <a:t>         I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У</a:t>
                      </a:r>
                      <a:r>
                        <a:rPr lang="en-US" sz="1800" dirty="0">
                          <a:effectLst/>
                        </a:rPr>
                        <a:t>        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</a:t>
                      </a:r>
                      <a:r>
                        <a:rPr lang="en-US" sz="1800">
                          <a:effectLst/>
                        </a:rPr>
                        <a:t>         </a:t>
                      </a:r>
                      <a:r>
                        <a:rPr lang="ru-RU" sz="1800">
                          <a:effectLst/>
                        </a:rPr>
                        <a:t>↓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Ф</a:t>
                      </a:r>
                      <a:r>
                        <a:rPr lang="en-US" sz="1800" dirty="0">
                          <a:effectLst/>
                        </a:rPr>
                        <a:t>        ↑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</a:t>
                      </a:r>
                      <a:r>
                        <a:rPr lang="en-US" sz="1800">
                          <a:effectLst/>
                        </a:rPr>
                        <a:t>         ◊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Х</a:t>
                      </a:r>
                      <a:r>
                        <a:rPr lang="en-US" sz="1800" dirty="0">
                          <a:effectLst/>
                        </a:rPr>
                        <a:t>        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Ж</a:t>
                      </a:r>
                      <a:r>
                        <a:rPr lang="en-US" sz="1800">
                          <a:effectLst/>
                        </a:rPr>
                        <a:t>       </a:t>
                      </a:r>
                      <a:r>
                        <a:rPr lang="ru-RU" sz="1800">
                          <a:effectLst/>
                        </a:rPr>
                        <a:t>∆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Ц</a:t>
                      </a:r>
                      <a:r>
                        <a:rPr lang="en-US" sz="1800" dirty="0">
                          <a:effectLst/>
                        </a:rPr>
                        <a:t>        =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</a:t>
                      </a:r>
                      <a:r>
                        <a:rPr lang="en-US" sz="1800">
                          <a:effectLst/>
                        </a:rPr>
                        <a:t>        ∟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Ч</a:t>
                      </a:r>
                      <a:r>
                        <a:rPr lang="en-US" sz="1800" dirty="0">
                          <a:effectLst/>
                        </a:rPr>
                        <a:t>        ʍ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 </a:t>
                      </a:r>
                      <a:r>
                        <a:rPr lang="en-US" sz="1800">
                          <a:effectLst/>
                        </a:rPr>
                        <a:t>       </a:t>
                      </a:r>
                      <a:r>
                        <a:rPr lang="ru-RU" sz="1800">
                          <a:effectLst/>
                        </a:rPr>
                        <a:t>ʘ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Ш</a:t>
                      </a:r>
                      <a:r>
                        <a:rPr lang="en-US" sz="1800" dirty="0">
                          <a:effectLst/>
                        </a:rPr>
                        <a:t>       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Й</a:t>
                      </a:r>
                      <a:r>
                        <a:rPr lang="en-US" sz="1800">
                          <a:effectLst/>
                        </a:rPr>
                        <a:t>        «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Щ</a:t>
                      </a:r>
                      <a:r>
                        <a:rPr lang="en-US" sz="1800" dirty="0">
                          <a:effectLst/>
                        </a:rPr>
                        <a:t>       ∩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</a:t>
                      </a:r>
                      <a:r>
                        <a:rPr lang="en-US" sz="1800">
                          <a:effectLst/>
                        </a:rPr>
                        <a:t>         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Ы</a:t>
                      </a:r>
                      <a:r>
                        <a:rPr lang="en-US" sz="1800" dirty="0">
                          <a:effectLst/>
                        </a:rPr>
                        <a:t>       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</a:t>
                      </a:r>
                      <a:r>
                        <a:rPr lang="en-US" sz="1800">
                          <a:effectLst/>
                        </a:rPr>
                        <a:t>        *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Ь</a:t>
                      </a:r>
                      <a:r>
                        <a:rPr lang="en-US" sz="1800" dirty="0">
                          <a:effectLst/>
                        </a:rPr>
                        <a:t>        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</a:t>
                      </a:r>
                      <a:r>
                        <a:rPr lang="en-US" sz="1800">
                          <a:effectLst/>
                        </a:rPr>
                        <a:t>        [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Ъ</a:t>
                      </a:r>
                      <a:r>
                        <a:rPr lang="en-US" sz="1800" dirty="0">
                          <a:effectLst/>
                        </a:rPr>
                        <a:t>        ˄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</a:t>
                      </a:r>
                      <a:r>
                        <a:rPr lang="en-US" sz="1800">
                          <a:effectLst/>
                        </a:rPr>
                        <a:t>         ]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Э</a:t>
                      </a:r>
                      <a:r>
                        <a:rPr lang="en-US" sz="1800" dirty="0">
                          <a:effectLst/>
                        </a:rPr>
                        <a:t>        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</a:t>
                      </a:r>
                      <a:r>
                        <a:rPr lang="en-US" sz="1800">
                          <a:effectLst/>
                        </a:rPr>
                        <a:t>        ║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Ю</a:t>
                      </a:r>
                      <a:r>
                        <a:rPr lang="en-US" sz="1800" dirty="0">
                          <a:effectLst/>
                        </a:rPr>
                        <a:t>      </a:t>
                      </a:r>
                      <a:r>
                        <a:rPr lang="ru-RU" sz="1800" dirty="0">
                          <a:effectLst/>
                        </a:rPr>
                        <a:t>←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Я</a:t>
                      </a:r>
                      <a:r>
                        <a:rPr lang="en-US" sz="1800" dirty="0">
                          <a:effectLst/>
                        </a:rPr>
                        <a:t>         </a:t>
                      </a:r>
                      <a:r>
                        <a:rPr lang="ru-RU" sz="1800" dirty="0">
                          <a:effectLst/>
                        </a:rPr>
                        <a:t>∕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96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Работа с ошибками на уровне слога.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Придумывание слов, содержащих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заданный слог в определенной позиции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(начало, середина, конец слова).</a:t>
            </a:r>
          </a:p>
          <a:p>
            <a:pPr lvl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Решение логопедических примеров (методика И.Ю. Оглоблиной)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ВОЛ – Л + ДАР – Р = ВО + ДА=ВОДА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слоговых схем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Синтезирование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слога по первым (заданным) звукам картинок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 </a:t>
            </a:r>
            <a:r>
              <a:rPr lang="ru-RU" dirty="0" smtClean="0"/>
              <a:t>	[М]</a:t>
            </a:r>
            <a:r>
              <a:rPr lang="ru-RU" dirty="0"/>
              <a:t>			</a:t>
            </a:r>
            <a:r>
              <a:rPr lang="ru-RU" dirty="0" smtClean="0"/>
              <a:t>	[</a:t>
            </a:r>
            <a:r>
              <a:rPr lang="ru-RU" dirty="0"/>
              <a:t>О]			</a:t>
            </a:r>
            <a:r>
              <a:rPr lang="ru-RU" dirty="0" smtClean="0"/>
              <a:t>МО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gifok.net/images/2015/10/18/Poppies_1_17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664296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age.freepik.com/free-vector/_23-214750263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68960"/>
            <a:ext cx="295996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379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Изменение порядка звуков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слоге (назвать получившийся слог).</a:t>
            </a:r>
          </a:p>
          <a:p>
            <a:pPr marL="45720" lvl="0" indent="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слогов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из раздаточных букв.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из слогового ряда только тех слогов, которые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начинаются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(заканчиваются) на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заданный звук.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 ошибками на уровне слова.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Отгадывание ребусов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heaclub.ru/tim/4eb01dd1888e5e84fd801267b44efbf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600069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75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116632"/>
            <a:ext cx="9001000" cy="662473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Подбор слов в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смысловой ряд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малина, смородина, крыжовник - ягодные кустарники (назвать признак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предмета или обобщающее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слово).</a:t>
            </a:r>
          </a:p>
          <a:p>
            <a:pPr lvl="0" algn="just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Деление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слов на слоги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 выделением ударного слога.</a:t>
            </a:r>
          </a:p>
          <a:p>
            <a:pPr lvl="0"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Подбор слов к </a:t>
            </a: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-слоговым схемам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родственных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слов к заданному слову.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слова по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начальным (последним)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звукам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других слов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ука,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блако,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омяк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(последним) слогам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як,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цо,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мек =малина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ello_html_m4957d2b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5292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362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79388" y="115888"/>
            <a:ext cx="8856662" cy="6742112"/>
          </a:xfrm>
        </p:spPr>
        <p:txBody>
          <a:bodyPr/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Чтение слов с помощью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ключа «Волна 1*1» или «Волна 2*2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» и запись  в тетрадь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(методика И.Е. Токарь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WScan003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712879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296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44624"/>
            <a:ext cx="9001000" cy="6768752"/>
          </a:xfrm>
        </p:spPr>
        <p:txBody>
          <a:bodyPr/>
          <a:lstStyle/>
          <a:p>
            <a:pPr lvl="0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Составление цепочки слов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отличающихся одним звуком</a:t>
            </a:r>
          </a:p>
          <a:p>
            <a:r>
              <a:rPr lang="ru-RU" u="sng" dirty="0"/>
              <a:t>з</a:t>
            </a:r>
            <a:r>
              <a:rPr lang="ru-RU" dirty="0"/>
              <a:t>айка - </a:t>
            </a:r>
            <a:r>
              <a:rPr lang="ru-RU" u="sng" dirty="0"/>
              <a:t>м</a:t>
            </a:r>
            <a:r>
              <a:rPr lang="ru-RU" dirty="0"/>
              <a:t>айка - </a:t>
            </a:r>
            <a:r>
              <a:rPr lang="ru-RU" u="sng" dirty="0"/>
              <a:t>ч</a:t>
            </a:r>
            <a:r>
              <a:rPr lang="ru-RU" dirty="0"/>
              <a:t>айка - </a:t>
            </a:r>
            <a:r>
              <a:rPr lang="ru-RU" u="sng" dirty="0"/>
              <a:t>г</a:t>
            </a:r>
            <a:r>
              <a:rPr lang="ru-RU" dirty="0"/>
              <a:t>айка - </a:t>
            </a:r>
            <a:r>
              <a:rPr lang="ru-RU" u="sng" dirty="0"/>
              <a:t>с</a:t>
            </a:r>
            <a:r>
              <a:rPr lang="ru-RU" dirty="0"/>
              <a:t>айка - </a:t>
            </a:r>
            <a:r>
              <a:rPr lang="ru-RU" u="sng" dirty="0"/>
              <a:t>л</a:t>
            </a:r>
            <a:r>
              <a:rPr lang="ru-RU" dirty="0"/>
              <a:t>айка - </a:t>
            </a:r>
            <a:r>
              <a:rPr lang="ru-RU" u="sng" dirty="0"/>
              <a:t>ш</a:t>
            </a:r>
            <a:r>
              <a:rPr lang="ru-RU" dirty="0"/>
              <a:t>айка.</a:t>
            </a:r>
          </a:p>
          <a:p>
            <a:pPr lvl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Вычленение и чтение сл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ов из буквенного ряда.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деформированными по слогам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словам.</a:t>
            </a:r>
          </a:p>
          <a:p>
            <a:pPr marL="2103120" lvl="7" indent="0">
              <a:buNone/>
            </a:pPr>
            <a:r>
              <a:rPr lang="ru-RU" sz="2400" b="1" dirty="0" smtClean="0"/>
              <a:t>ШИ-НА-МА</a:t>
            </a:r>
          </a:p>
          <a:p>
            <a:pPr marL="4572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Подбор синонимов и антонимов к заданному слову.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7"/>
            <a:endParaRPr lang="ru-RU" sz="2400" b="1" dirty="0"/>
          </a:p>
          <a:p>
            <a:endParaRPr lang="ru-RU" dirty="0"/>
          </a:p>
        </p:txBody>
      </p:sp>
      <p:pic>
        <p:nvPicPr>
          <p:cNvPr id="4" name="Рисунок 3" descr="https://fs-th02.getcourse.ru/fileservice/file/thumbnail/h/02ef4b1e2aae2343ee158bfcb17c246d.jpg/s/f1200x/a/27502/sc/3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4744"/>
            <a:ext cx="7643752" cy="2736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45603"/>
              </p:ext>
            </p:extLst>
          </p:nvPr>
        </p:nvGraphicFramePr>
        <p:xfrm>
          <a:off x="251521" y="4941168"/>
          <a:ext cx="5220271" cy="1856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835"/>
                <a:gridCol w="1818212"/>
                <a:gridCol w="201622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Слово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Синоним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Антоним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знойный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быстрый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скрытный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древний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тяжёлый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  <a:tr h="186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пустой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76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01000" cy="6552728"/>
          </a:xfrm>
        </p:spPr>
        <p:txBody>
          <a:bodyPr/>
          <a:lstStyle/>
          <a:p>
            <a:pPr lvl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«Чехарда»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(чтение слов записанных наоборот и запись прочитанного).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ьлюи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йикраж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латсаН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 ошибками на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уровне словосочетания.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Подбор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прилагательных (глаголов)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 существительным по смыслу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Vladimir\AppData\Local\Microsoft\Windows\Temporary Internet Files\Content.Word\5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7716713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097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Подбор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существительных к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прилагательным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(ЖЕЛТЫЙ, КИСЛЫЙ, ОВАЛЬНЫЙ что?) 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прилагательными, у которых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пропущены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окончания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(ШУСТР..        белка).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Подбор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существительного к заданному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глаголу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 предлогом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(прийти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…, уйти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Согласование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существительного с числительным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Работа с ошибками на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уровне предложения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предложений по схемам.</a:t>
            </a:r>
          </a:p>
          <a:p>
            <a:pPr marL="45720" lvl="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Составление предложений с заданным количеством слов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предложений из слов, данных в начальной форме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 algn="ctr">
              <a:buNone/>
            </a:pPr>
            <a:r>
              <a:rPr lang="ru-RU" sz="1900" dirty="0" smtClean="0"/>
              <a:t> </a:t>
            </a:r>
            <a:r>
              <a:rPr lang="ru-RU" sz="2000" b="1" i="1" dirty="0" smtClean="0">
                <a:latin typeface="+mj-lt"/>
              </a:rPr>
              <a:t>Я, плыть, озеро, по, глубокий.</a:t>
            </a:r>
            <a:endParaRPr lang="ru-RU" sz="2000" b="1" i="1" dirty="0"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Google Shape;139;p21" descr="C:\Users\Ксения\Desktop\предложения - копия\IMG_4524.JPG"/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2564904"/>
            <a:ext cx="8640960" cy="33582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93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44624"/>
            <a:ext cx="9073008" cy="6768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89844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lvl="0" indent="-342900" algn="just">
              <a:buFont typeface="Wingdings" pitchFamily="2" charset="2"/>
              <a:buChar char="v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Распространение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предложений с помощью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заданной части речи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(существительное, прилагательное, глагол).</a:t>
            </a:r>
          </a:p>
          <a:p>
            <a:pPr marL="388620" lvl="0" indent="-342900" algn="just">
              <a:buFont typeface="Wingdings" pitchFamily="2" charset="2"/>
              <a:buChar char="v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Работа с деформированными предложениями (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нарушен порядок слов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Осень, лес, в, уже, пришла.</a:t>
            </a:r>
          </a:p>
          <a:p>
            <a:pPr marL="388620" lvl="0" indent="-342900">
              <a:buFont typeface="Wingdings" pitchFamily="2" charset="2"/>
              <a:buChar char="v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Соединение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разорванных частей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предложений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Падает липкий				собака.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Громко лает 			      снег. </a:t>
            </a:r>
          </a:p>
          <a:p>
            <a:pPr marL="388620" lvl="0" indent="-342900">
              <a:buFont typeface="Wingdings" pitchFamily="2" charset="2"/>
              <a:buChar char="v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 исправлению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смысловых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ошибок на уровне предложения.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Дерево бодро стучало по дятлу.</a:t>
            </a:r>
          </a:p>
        </p:txBody>
      </p:sp>
    </p:spTree>
    <p:extLst>
      <p:ext uri="{BB962C8B-B14F-4D97-AF65-F5344CB8AC3E}">
        <p14:creationId xmlns:p14="http://schemas.microsoft.com/office/powerpoint/2010/main" val="3995042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624"/>
            <a:ext cx="8928992" cy="6624736"/>
          </a:xfrm>
        </p:spPr>
        <p:txBody>
          <a:bodyPr>
            <a:normAutofit/>
          </a:bodyPr>
          <a:lstStyle/>
          <a:p>
            <a:pPr algn="ctr"/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Работа с ошибками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на уровне текста.</a:t>
            </a:r>
          </a:p>
          <a:p>
            <a:pPr lvl="0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Составление рассказа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опорной схеме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сюжетной картинке,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по серии картин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по началу или концу текста, по опорным словам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avatars.mds.yandex.net/get-pdb/1902434/fbf5f553-42e3-477a-9847-2fb472fecc83/s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73797"/>
            <a:ext cx="4320480" cy="527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ua.yandex.net/i?id=da68834d1c8e3d547569906a197ed0cc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5"/>
            <a:ext cx="4608511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7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myslide.ru/documents_3/59b82f33861db3bf63e4a494292e09bb/img4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105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34925" y="115888"/>
            <a:ext cx="9001125" cy="65534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Составление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двух текстов из набора предложений.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700" i="1" dirty="0">
                <a:latin typeface="+mj-lt"/>
                <a:cs typeface="Times New Roman" pitchFamily="18" charset="0"/>
              </a:rPr>
              <a:t>     </a:t>
            </a:r>
            <a:r>
              <a:rPr lang="ru-RU" sz="1900" i="1" dirty="0">
                <a:latin typeface="+mj-lt"/>
                <a:cs typeface="Times New Roman" pitchFamily="18" charset="0"/>
              </a:rPr>
              <a:t>Солнце ярко светит. На улице жарко. Пришла зима. Завьюжило, </a:t>
            </a:r>
            <a:r>
              <a:rPr lang="ru-RU" sz="1900" i="1" dirty="0" err="1">
                <a:latin typeface="+mj-lt"/>
                <a:cs typeface="Times New Roman" pitchFamily="18" charset="0"/>
              </a:rPr>
              <a:t>заснежило</a:t>
            </a:r>
            <a:r>
              <a:rPr lang="ru-RU" sz="1900" i="1" dirty="0">
                <a:latin typeface="+mj-lt"/>
                <a:cs typeface="Times New Roman" pitchFamily="18" charset="0"/>
              </a:rPr>
              <a:t>, замело все вокруг. </a:t>
            </a:r>
            <a:r>
              <a:rPr lang="ru-RU" sz="1900" i="1" dirty="0" smtClean="0">
                <a:latin typeface="+mj-lt"/>
                <a:cs typeface="Times New Roman" pitchFamily="18" charset="0"/>
              </a:rPr>
              <a:t>Мороз </a:t>
            </a:r>
            <a:r>
              <a:rPr lang="ru-RU" sz="1900" i="1" dirty="0">
                <a:latin typeface="+mj-lt"/>
                <a:cs typeface="Times New Roman" pitchFamily="18" charset="0"/>
              </a:rPr>
              <a:t>рисует на окнах причудливые узоры. Вода в реке теплая. Ночи стали длинными. Люди надели легкую летнюю одежду. Дети катаются на лыжах, санках и коньках. Цветут цветы. Небо чистое, голубое. Дома утопают в снегу. Настало лето. На реке много детей, шумно и весело. Дети купаются, ныряют, загорают на теплом песке, играют в мяч. Люди надели теплую одежду: шубы, пальто, шапки, сапоги, перчатки. Хорошо летом на реке! Ледяной коркой покрыты реки и озера. </a:t>
            </a:r>
            <a:endParaRPr lang="ru-RU" sz="1900" dirty="0">
              <a:latin typeface="+mj-lt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деформированным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текстом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автор ГОЛОВИНА А.И.-школьный логопед из Новосибирска)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котором нарушена </a:t>
            </a:r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последовательность изложения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900" i="1" dirty="0">
                <a:latin typeface="+mj-lt"/>
                <a:cs typeface="Times New Roman" pitchFamily="18" charset="0"/>
              </a:rPr>
              <a:t>Девочка посадила братца у окошка.</a:t>
            </a:r>
            <a:br>
              <a:rPr lang="ru-RU" sz="1900" i="1" dirty="0">
                <a:latin typeface="+mj-lt"/>
                <a:cs typeface="Times New Roman" pitchFamily="18" charset="0"/>
              </a:rPr>
            </a:br>
            <a:r>
              <a:rPr lang="ru-RU" sz="1900" i="1" dirty="0">
                <a:latin typeface="+mj-lt"/>
                <a:cs typeface="Times New Roman" pitchFamily="18" charset="0"/>
              </a:rPr>
              <a:t>Налетели гуси-лебеди и унесли мальчика на крыльях.</a:t>
            </a:r>
            <a:br>
              <a:rPr lang="ru-RU" sz="1900" i="1" dirty="0">
                <a:latin typeface="+mj-lt"/>
                <a:cs typeface="Times New Roman" pitchFamily="18" charset="0"/>
              </a:rPr>
            </a:br>
            <a:r>
              <a:rPr lang="ru-RU" sz="1900" i="1" dirty="0">
                <a:latin typeface="+mj-lt"/>
                <a:cs typeface="Times New Roman" pitchFamily="18" charset="0"/>
              </a:rPr>
              <a:t>Отец с матерью ушли.</a:t>
            </a:r>
            <a:br>
              <a:rPr lang="ru-RU" sz="1900" i="1" dirty="0">
                <a:latin typeface="+mj-lt"/>
                <a:cs typeface="Times New Roman" pitchFamily="18" charset="0"/>
              </a:rPr>
            </a:br>
            <a:r>
              <a:rPr lang="ru-RU" sz="1900" i="1" dirty="0">
                <a:latin typeface="+mj-lt"/>
                <a:cs typeface="Times New Roman" pitchFamily="18" charset="0"/>
              </a:rPr>
              <a:t>Сама она убежала к подружкам.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+mj-lt"/>
                <a:cs typeface="Times New Roman" pitchFamily="18" charset="0"/>
              </a:rPr>
              <a:t>Дома оставили дочку да сынка маленького.</a:t>
            </a:r>
            <a:endParaRPr lang="ru-RU" sz="2000" dirty="0">
              <a:latin typeface="+mj-lt"/>
              <a:cs typeface="Times New Roman" pitchFamily="18" charset="0"/>
            </a:endParaRPr>
          </a:p>
          <a:p>
            <a:pPr lvl="0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Работа с деформированным текстом, в котором отсутствуют </a:t>
            </a: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границы предложений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900" i="1" dirty="0">
                <a:latin typeface="+mj-lt"/>
                <a:cs typeface="Times New Roman" pitchFamily="18" charset="0"/>
              </a:rPr>
              <a:t>Жили в разных сёлах две козы раз отправились они щипать траву на пастбище вечером они возвращались домой шли они, шли и сошлись на узкой </a:t>
            </a:r>
            <a:r>
              <a:rPr lang="ru-RU" sz="1900" i="1" dirty="0" smtClean="0">
                <a:latin typeface="+mj-lt"/>
                <a:cs typeface="Times New Roman" pitchFamily="18" charset="0"/>
              </a:rPr>
              <a:t>доске.</a:t>
            </a:r>
            <a:endParaRPr lang="ru-RU" sz="1900" dirty="0">
              <a:latin typeface="+mj-lt"/>
              <a:cs typeface="Times New Roman" pitchFamily="18" charset="0"/>
            </a:endParaRPr>
          </a:p>
          <a:p>
            <a:pPr lvl="0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Работа с деформированным текстом, в котором </a:t>
            </a: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нет разбивки на слова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900" i="1" dirty="0" err="1">
                <a:latin typeface="+mj-lt"/>
                <a:cs typeface="Times New Roman" pitchFamily="18" charset="0"/>
              </a:rPr>
              <a:t>Димкалюбилходитьвлесспапой</a:t>
            </a:r>
            <a:r>
              <a:rPr lang="ru-RU" sz="1900" i="1" dirty="0">
                <a:latin typeface="+mj-lt"/>
                <a:cs typeface="Times New Roman" pitchFamily="18" charset="0"/>
              </a:rPr>
              <a:t>.</a:t>
            </a:r>
            <a:br>
              <a:rPr lang="ru-RU" sz="1900" i="1" dirty="0">
                <a:latin typeface="+mj-lt"/>
                <a:cs typeface="Times New Roman" pitchFamily="18" charset="0"/>
              </a:rPr>
            </a:br>
            <a:r>
              <a:rPr lang="ru-RU" sz="1900" i="1" dirty="0" err="1">
                <a:latin typeface="+mj-lt"/>
                <a:cs typeface="Times New Roman" pitchFamily="18" charset="0"/>
              </a:rPr>
              <a:t>Оншагалгордый</a:t>
            </a:r>
            <a:r>
              <a:rPr lang="ru-RU" sz="1900" i="1" dirty="0">
                <a:latin typeface="+mj-lt"/>
                <a:cs typeface="Times New Roman" pitchFamily="18" charset="0"/>
              </a:rPr>
              <a:t>.</a:t>
            </a:r>
            <a:br>
              <a:rPr lang="ru-RU" sz="1900" i="1" dirty="0">
                <a:latin typeface="+mj-lt"/>
                <a:cs typeface="Times New Roman" pitchFamily="18" charset="0"/>
              </a:rPr>
            </a:br>
            <a:r>
              <a:rPr lang="ru-RU" sz="1900" i="1" dirty="0" err="1">
                <a:latin typeface="+mj-lt"/>
                <a:cs typeface="Times New Roman" pitchFamily="18" charset="0"/>
              </a:rPr>
              <a:t>Спапоймальчикубыловесело</a:t>
            </a:r>
            <a:r>
              <a:rPr lang="ru-RU" sz="1900" i="1" dirty="0">
                <a:latin typeface="+mj-lt"/>
                <a:cs typeface="Times New Roman" pitchFamily="18" charset="0"/>
              </a:rPr>
              <a:t>.</a:t>
            </a:r>
            <a:r>
              <a:rPr lang="ru-RU" sz="1900" dirty="0">
                <a:latin typeface="+mj-lt"/>
                <a:cs typeface="Times New Roman" pitchFamily="18" charset="0"/>
              </a:rPr>
              <a:t/>
            </a:r>
            <a:br>
              <a:rPr lang="ru-RU" sz="1900" dirty="0">
                <a:latin typeface="+mj-lt"/>
                <a:cs typeface="Times New Roman" pitchFamily="18" charset="0"/>
              </a:rPr>
            </a:br>
            <a:r>
              <a:rPr lang="ru-RU" sz="1900" i="1" dirty="0" err="1">
                <a:latin typeface="+mj-lt"/>
                <a:cs typeface="Times New Roman" pitchFamily="18" charset="0"/>
              </a:rPr>
              <a:t>Лесвстречалихтишиной</a:t>
            </a:r>
            <a:r>
              <a:rPr lang="ru-RU" sz="1900" i="1" dirty="0">
                <a:latin typeface="+mj-lt"/>
                <a:cs typeface="Times New Roman" pitchFamily="18" charset="0"/>
              </a:rPr>
              <a:t>.</a:t>
            </a:r>
            <a:endParaRPr lang="ru-RU" sz="1900" dirty="0">
              <a:latin typeface="+mj-lt"/>
              <a:cs typeface="Times New Roman" pitchFamily="18" charset="0"/>
            </a:endParaRPr>
          </a:p>
          <a:p>
            <a:pPr lvl="0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-2295644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9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74136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Работа с деформированным текстом, в котором дана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неправильная разбивка на слова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800" i="1" dirty="0">
                <a:latin typeface="+mj-lt"/>
                <a:cs typeface="Times New Roman" pitchFamily="18" charset="0"/>
              </a:rPr>
              <a:t>Беж </a:t>
            </a:r>
            <a:r>
              <a:rPr lang="ru-RU" sz="1800" i="1" dirty="0" err="1">
                <a:latin typeface="+mj-lt"/>
                <a:cs typeface="Times New Roman" pitchFamily="18" charset="0"/>
              </a:rPr>
              <a:t>итчере</a:t>
            </a:r>
            <a:r>
              <a:rPr lang="ru-RU" sz="1800" i="1" dirty="0">
                <a:latin typeface="+mj-lt"/>
                <a:cs typeface="Times New Roman" pitchFamily="18" charset="0"/>
              </a:rPr>
              <a:t> </a:t>
            </a:r>
            <a:r>
              <a:rPr lang="ru-RU" sz="1800" i="1" dirty="0" err="1">
                <a:latin typeface="+mj-lt"/>
                <a:cs typeface="Times New Roman" pitchFamily="18" charset="0"/>
              </a:rPr>
              <a:t>злесную</a:t>
            </a:r>
            <a:r>
              <a:rPr lang="ru-RU" sz="1800" i="1" dirty="0">
                <a:latin typeface="+mj-lt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+mj-lt"/>
                <a:cs typeface="Times New Roman" pitchFamily="18" charset="0"/>
              </a:rPr>
              <a:t>поля </a:t>
            </a:r>
            <a:r>
              <a:rPr lang="ru-RU" sz="1800" i="1" dirty="0" err="1" smtClean="0">
                <a:latin typeface="+mj-lt"/>
                <a:cs typeface="Times New Roman" pitchFamily="18" charset="0"/>
              </a:rPr>
              <a:t>нуё</a:t>
            </a:r>
            <a:r>
              <a:rPr lang="ru-RU" sz="1800" i="1" dirty="0" smtClean="0">
                <a:latin typeface="+mj-lt"/>
                <a:cs typeface="Times New Roman" pitchFamily="18" charset="0"/>
              </a:rPr>
              <a:t>  </a:t>
            </a:r>
            <a:r>
              <a:rPr lang="ru-RU" sz="1800" i="1" dirty="0" err="1" smtClean="0">
                <a:latin typeface="+mj-lt"/>
                <a:cs typeface="Times New Roman" pitchFamily="18" charset="0"/>
              </a:rPr>
              <a:t>жик</a:t>
            </a:r>
            <a:r>
              <a:rPr lang="ru-RU" sz="1800" i="1" dirty="0">
                <a:latin typeface="+mj-lt"/>
                <a:cs typeface="Times New Roman" pitchFamily="18" charset="0"/>
              </a:rPr>
              <a:t>.</a:t>
            </a:r>
            <a:br>
              <a:rPr lang="ru-RU" sz="1800" i="1" dirty="0">
                <a:latin typeface="+mj-lt"/>
                <a:cs typeface="Times New Roman" pitchFamily="18" charset="0"/>
              </a:rPr>
            </a:br>
            <a:r>
              <a:rPr lang="ru-RU" sz="1800" i="1" dirty="0">
                <a:latin typeface="+mj-lt"/>
                <a:cs typeface="Times New Roman" pitchFamily="18" charset="0"/>
              </a:rPr>
              <a:t>Осень </a:t>
            </a:r>
            <a:r>
              <a:rPr lang="ru-RU" sz="1800" i="1" dirty="0" err="1">
                <a:latin typeface="+mj-lt"/>
                <a:cs typeface="Times New Roman" pitchFamily="18" charset="0"/>
              </a:rPr>
              <a:t>юу</a:t>
            </a:r>
            <a:r>
              <a:rPr lang="ru-RU" sz="1800" i="1" dirty="0">
                <a:latin typeface="+mj-lt"/>
                <a:cs typeface="Times New Roman" pitchFamily="18" charset="0"/>
              </a:rPr>
              <a:t> ежей </a:t>
            </a:r>
            <a:r>
              <a:rPr lang="ru-RU" sz="1800" i="1" dirty="0" err="1">
                <a:latin typeface="+mj-lt"/>
                <a:cs typeface="Times New Roman" pitchFamily="18" charset="0"/>
              </a:rPr>
              <a:t>малодобычи</a:t>
            </a:r>
            <a:r>
              <a:rPr lang="ru-RU" sz="1800" i="1" dirty="0">
                <a:latin typeface="+mj-lt"/>
                <a:cs typeface="Times New Roman" pitchFamily="18" charset="0"/>
              </a:rPr>
              <a:t>.</a:t>
            </a:r>
            <a:br>
              <a:rPr lang="ru-RU" sz="1800" i="1" dirty="0">
                <a:latin typeface="+mj-lt"/>
                <a:cs typeface="Times New Roman" pitchFamily="18" charset="0"/>
              </a:rPr>
            </a:br>
            <a:r>
              <a:rPr lang="ru-RU" sz="1800" i="1" dirty="0" err="1">
                <a:latin typeface="+mj-lt"/>
                <a:cs typeface="Times New Roman" pitchFamily="18" charset="0"/>
              </a:rPr>
              <a:t>Скрылисью</a:t>
            </a:r>
            <a:r>
              <a:rPr lang="ru-RU" sz="1800" i="1" dirty="0">
                <a:latin typeface="+mj-lt"/>
                <a:cs typeface="Times New Roman" pitchFamily="18" charset="0"/>
              </a:rPr>
              <a:t> </a:t>
            </a:r>
            <a:r>
              <a:rPr lang="ru-RU" sz="1800" i="1" dirty="0" err="1">
                <a:latin typeface="+mj-lt"/>
                <a:cs typeface="Times New Roman" pitchFamily="18" charset="0"/>
              </a:rPr>
              <a:t>ркие</a:t>
            </a:r>
            <a:r>
              <a:rPr lang="ru-RU" sz="1800" i="1" dirty="0">
                <a:latin typeface="+mj-lt"/>
                <a:cs typeface="Times New Roman" pitchFamily="18" charset="0"/>
              </a:rPr>
              <a:t> я </a:t>
            </a:r>
            <a:r>
              <a:rPr lang="ru-RU" sz="1800" i="1" dirty="0" err="1">
                <a:latin typeface="+mj-lt"/>
                <a:cs typeface="Times New Roman" pitchFamily="18" charset="0"/>
              </a:rPr>
              <a:t>щерки</a:t>
            </a:r>
            <a:r>
              <a:rPr lang="ru-RU" sz="1800" i="1" dirty="0">
                <a:latin typeface="+mj-lt"/>
                <a:cs typeface="Times New Roman" pitchFamily="18" charset="0"/>
              </a:rPr>
              <a:t>. </a:t>
            </a:r>
            <a:r>
              <a:rPr lang="ru-RU" sz="1800" i="1" dirty="0" err="1">
                <a:latin typeface="+mj-lt"/>
                <a:cs typeface="Times New Roman" pitchFamily="18" charset="0"/>
              </a:rPr>
              <a:t>Вкружки</a:t>
            </a:r>
            <a:r>
              <a:rPr lang="ru-RU" sz="1800" i="1" dirty="0">
                <a:latin typeface="+mj-lt"/>
                <a:cs typeface="Times New Roman" pitchFamily="18" charset="0"/>
              </a:rPr>
              <a:t> </a:t>
            </a:r>
            <a:r>
              <a:rPr lang="ru-RU" sz="1800" i="1" dirty="0" err="1">
                <a:latin typeface="+mj-lt"/>
                <a:cs typeface="Times New Roman" pitchFamily="18" charset="0"/>
              </a:rPr>
              <a:t>свилисьскользкиез</a:t>
            </a:r>
            <a:r>
              <a:rPr lang="ru-RU" sz="1800" i="1" dirty="0">
                <a:latin typeface="+mj-lt"/>
                <a:cs typeface="Times New Roman" pitchFamily="18" charset="0"/>
              </a:rPr>
              <a:t> </a:t>
            </a:r>
            <a:r>
              <a:rPr lang="ru-RU" sz="1800" i="1" dirty="0" err="1">
                <a:latin typeface="+mj-lt"/>
                <a:cs typeface="Times New Roman" pitchFamily="18" charset="0"/>
              </a:rPr>
              <a:t>мейки</a:t>
            </a:r>
            <a:r>
              <a:rPr lang="ru-RU" sz="1800" i="1" dirty="0">
                <a:latin typeface="+mj-lt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Работа с деформированным текстом, в котором нужно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восстанавливать грамматические связи между словами в предложениях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 текстом, нуждающемся в исключении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неподходящих по смыслу сло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из предложений.</a:t>
            </a:r>
          </a:p>
          <a:p>
            <a:pPr algn="just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i="1" dirty="0" smtClean="0">
                <a:latin typeface="+mj-lt"/>
                <a:cs typeface="Times New Roman" pitchFamily="18" charset="0"/>
              </a:rPr>
              <a:t>Сентябрь</a:t>
            </a:r>
            <a:r>
              <a:rPr lang="ru-RU" sz="1800" i="1" dirty="0">
                <a:latin typeface="+mj-lt"/>
                <a:cs typeface="Times New Roman" pitchFamily="18" charset="0"/>
              </a:rPr>
              <a:t>. </a:t>
            </a:r>
            <a:r>
              <a:rPr lang="ru-RU" sz="1800" i="1">
                <a:latin typeface="+mj-lt"/>
                <a:cs typeface="Times New Roman" pitchFamily="18" charset="0"/>
              </a:rPr>
              <a:t>Стоят </a:t>
            </a:r>
            <a:r>
              <a:rPr lang="ru-RU" sz="1800" i="1" smtClean="0">
                <a:latin typeface="+mj-lt"/>
                <a:cs typeface="Times New Roman" pitchFamily="18" charset="0"/>
              </a:rPr>
              <a:t>жаркие </a:t>
            </a:r>
            <a:r>
              <a:rPr lang="ru-RU" sz="1800" i="1" dirty="0">
                <a:latin typeface="+mj-lt"/>
                <a:cs typeface="Times New Roman" pitchFamily="18" charset="0"/>
              </a:rPr>
              <a:t>зимние деньки. Лес ещё полон жизни, воды. На сосне стучит, танцует дятел. Слышно, как стрекочут молчаливые сороки. Шуршит под ногами и руками ковёр из жёлтых </a:t>
            </a:r>
            <a:r>
              <a:rPr lang="ru-RU" sz="1800" i="1" dirty="0" smtClean="0">
                <a:latin typeface="+mj-lt"/>
                <a:cs typeface="Times New Roman" pitchFamily="18" charset="0"/>
              </a:rPr>
              <a:t>листьев</a:t>
            </a:r>
            <a:r>
              <a:rPr lang="ru-RU" sz="1800" i="1" dirty="0">
                <a:latin typeface="+mj-lt"/>
                <a:cs typeface="Times New Roman" pitchFamily="18" charset="0"/>
              </a:rPr>
              <a:t>. </a:t>
            </a:r>
            <a:r>
              <a:rPr lang="ru-RU" sz="1800" i="1" dirty="0" smtClean="0">
                <a:latin typeface="+mj-lt"/>
                <a:cs typeface="Times New Roman" pitchFamily="18" charset="0"/>
              </a:rPr>
              <a:t>Под </a:t>
            </a:r>
            <a:r>
              <a:rPr lang="ru-RU" sz="1800" i="1" dirty="0">
                <a:latin typeface="+mj-lt"/>
                <a:cs typeface="Times New Roman" pitchFamily="18" charset="0"/>
              </a:rPr>
              <a:t>осиной мелькнула красная пушистая </a:t>
            </a:r>
            <a:r>
              <a:rPr lang="ru-RU" sz="1800" i="1" dirty="0" smtClean="0">
                <a:latin typeface="+mj-lt"/>
                <a:cs typeface="Times New Roman" pitchFamily="18" charset="0"/>
              </a:rPr>
              <a:t>шапочка подосиновика. Хорош </a:t>
            </a:r>
            <a:r>
              <a:rPr lang="ru-RU" sz="1800" i="1" dirty="0">
                <a:latin typeface="+mj-lt"/>
                <a:cs typeface="Times New Roman" pitchFamily="18" charset="0"/>
              </a:rPr>
              <a:t>зелёный лес в сентябре!</a:t>
            </a:r>
          </a:p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Сочинение сказок, рассказов.</a:t>
            </a:r>
          </a:p>
          <a:p>
            <a:endParaRPr lang="ru-RU" dirty="0"/>
          </a:p>
        </p:txBody>
      </p:sp>
      <p:pic>
        <p:nvPicPr>
          <p:cNvPr id="4" name="Рисунок 3" descr="Текст на восстановл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510305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85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01000" cy="662473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использование различных методических приемов позволяет разнообразить и делать эффективной работу по коррекции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обучающихся с ОВЗ.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9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fontAlgn="base"/>
            <a:endParaRPr lang="ru-RU" dirty="0" smtClean="0"/>
          </a:p>
          <a:p>
            <a:pPr algn="just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основании проявлений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выделяют несколько ее 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разновидностей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Артикуляторно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-акустическая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для которой характерны ошибки, обусловленные неправильным произношением звуков (когда ребенок пишет слова в точности так, как произносит) </a:t>
            </a:r>
          </a:p>
          <a:p>
            <a:pPr lvl="0" algn="just"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Акустическая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ошибки спровоцированы неточностью слуховой дифференциации звуков. </a:t>
            </a:r>
          </a:p>
          <a:p>
            <a:pPr lvl="0" algn="just" fontAlgn="base"/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Дисграфия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обусловленная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нарушением языкового синтеза 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анализа: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раздельное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или наоборот слитное написание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слов, искажение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слоговой и звукобуквенной структуры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слова.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Аграмматическая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вызвана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лексико-грамматического строя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речи: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неправильное употребление падежных окончаний существительных и прилагательных; пропуски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членов предложения;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неправильное членение текста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предложения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Оптическая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—обусловлена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слабой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сформированностью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зрительно-пространственных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функций, проявляется в смешении графически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схожих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букв (п-т, л-м,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и-ш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зеркальном написании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букв,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лишних элементов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или их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недописывание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27056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116632"/>
            <a:ext cx="9073008" cy="6624736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логопедической работы по преодолению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у обучающихся посвящены работы многих авторов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 А.В.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Ястребовой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И.Н.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Садовниковой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Л.Н.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Ефименковой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Е.В. Мазановой, И.В.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Прищеповой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Л.М. Козыревой, Н.П. Мещеряковой, О.В. Елецкой, О.А.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Ишимовой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М.Л. Лукашенко и др.</a:t>
            </a:r>
          </a:p>
          <a:p>
            <a:pPr algn="ctr" fontAlgn="base"/>
            <a:r>
              <a:rPr lang="ru-RU" sz="1900" b="1" u="sng" cap="all" dirty="0">
                <a:latin typeface="Times New Roman" pitchFamily="18" charset="0"/>
                <a:cs typeface="Times New Roman" pitchFamily="18" charset="0"/>
              </a:rPr>
              <a:t>ОТЛИЧИЕ </a:t>
            </a:r>
            <a:r>
              <a:rPr lang="ru-RU" sz="1900" b="1" u="sng" cap="all" dirty="0" smtClean="0">
                <a:latin typeface="Times New Roman" pitchFamily="18" charset="0"/>
                <a:cs typeface="Times New Roman" pitchFamily="18" charset="0"/>
              </a:rPr>
              <a:t>специфических ошибок </a:t>
            </a:r>
            <a:r>
              <a:rPr lang="ru-RU" sz="1900" b="1" u="sng" cap="all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900" b="1" u="sng" cap="all" dirty="0" smtClean="0">
                <a:latin typeface="Times New Roman" pitchFamily="18" charset="0"/>
                <a:cs typeface="Times New Roman" pitchFamily="18" charset="0"/>
              </a:rPr>
              <a:t>эволюционной </a:t>
            </a:r>
            <a:r>
              <a:rPr lang="ru-RU" sz="1900" b="1" u="sng" cap="all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1900" b="1" u="sng" cap="all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b="1" u="sng" cap="all" dirty="0">
                <a:latin typeface="Times New Roman" pitchFamily="18" charset="0"/>
                <a:cs typeface="Times New Roman" pitchFamily="18" charset="0"/>
              </a:rPr>
              <a:t>ПЕРИОД ОБУЧЕНИЯ ПИСЬМУ</a:t>
            </a:r>
            <a:endParaRPr lang="ru-RU" sz="1900" u="sng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школьников, которые только начинают обучаться, ошибки письменной речи обусловлены сложностью распределения внимания между орфографическими, техническими и мыслительными операциями. К основным признакам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незрелости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навыка письма,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которые устраняются в ходе обучения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относятся:</a:t>
            </a:r>
          </a:p>
          <a:p>
            <a:pPr lvl="0"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границ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 предложениями;</a:t>
            </a:r>
          </a:p>
          <a:p>
            <a:pPr lvl="0"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плохое знание букв, в особенности прописных;</a:t>
            </a:r>
          </a:p>
          <a:p>
            <a:pPr lvl="0"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слитное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написание слов, которые нужно писать раздельно;</a:t>
            </a:r>
          </a:p>
          <a:p>
            <a:pPr lvl="0"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зеркальная обращенность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букв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нехарактерные смешения;</a:t>
            </a:r>
          </a:p>
          <a:p>
            <a:pPr lvl="0"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трудности с обозначением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мягкости согласных.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Наличие таких ошибок не доказывает существования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, если эти ошибки единичны и нестойки.</a:t>
            </a:r>
          </a:p>
        </p:txBody>
      </p:sp>
    </p:spTree>
    <p:extLst>
      <p:ext uri="{BB962C8B-B14F-4D97-AF65-F5344CB8AC3E}">
        <p14:creationId xmlns:p14="http://schemas.microsoft.com/office/powerpoint/2010/main" val="221921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116632"/>
            <a:ext cx="9001000" cy="6696744"/>
          </a:xfrm>
        </p:spPr>
        <p:txBody>
          <a:bodyPr/>
          <a:lstStyle/>
          <a:p>
            <a:pPr algn="ctr" fontAlgn="base"/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КОРРЕКЦИЯ НАРУШЕНИЙ ПИСЬМЕННОЙ РЕЧИ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Основными задачами коррекции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считаются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фонематического синтеза и анализа;</a:t>
            </a:r>
          </a:p>
          <a:p>
            <a:pPr lvl="0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совершенствование языкового анализа и синтеза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слог, слово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словосочетание, предложение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пространственно-временных представлений;</a:t>
            </a:r>
          </a:p>
          <a:p>
            <a:pPr lvl="0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улучшение концентрации внимания, мышления и памяти;</a:t>
            </a:r>
          </a:p>
          <a:p>
            <a:pPr lvl="0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слухопроизносительных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различий фонем;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речи;</a:t>
            </a:r>
          </a:p>
          <a:p>
            <a:pPr lvl="0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обогащение словарного запаса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азвитие межполушарного взаимодействия.</a:t>
            </a:r>
          </a:p>
          <a:p>
            <a:pPr lvl="0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624736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Работа с ошибками на уровне буквы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Узнавание букв, находящихся в разных пространственных расположениях.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 descr="hello_html_m3f8646f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8352927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72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lvl="0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Выкладывание букв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из палочек или из фетровых (картонных) элементов с фиксацией внимания на том, как расположены их элементы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600" dirty="0"/>
          </a:p>
          <a:p>
            <a:endParaRPr lang="ru-RU" dirty="0"/>
          </a:p>
        </p:txBody>
      </p:sp>
      <p:pic>
        <p:nvPicPr>
          <p:cNvPr id="7" name="Рисунок 6" descr="https://www.maam.ru/upload/blogs/2a3e26d6d4891f1851caf9d21893c4f2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624948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maam.ru/upload/blogs/517ba9e94d6e8cb65b03b3e1645991e3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624948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40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44624"/>
            <a:ext cx="9073008" cy="6696744"/>
          </a:xfrm>
        </p:spPr>
        <p:txBody>
          <a:bodyPr/>
          <a:lstStyle/>
          <a:p>
            <a:pPr algn="just"/>
            <a:r>
              <a:rPr lang="ru-RU" sz="1800" b="1" u="sng" dirty="0"/>
              <a:t>Конструирование букв </a:t>
            </a:r>
            <a:r>
              <a:rPr lang="ru-RU" sz="1800" b="1" dirty="0"/>
              <a:t>из отдельно слепленных элементов из цветного кинетического </a:t>
            </a:r>
            <a:r>
              <a:rPr lang="ru-RU" sz="1800" b="1" dirty="0" smtClean="0"/>
              <a:t>песка</a:t>
            </a:r>
            <a:r>
              <a:rPr lang="ru-RU" sz="1800" b="1" dirty="0"/>
              <a:t>(</a:t>
            </a:r>
            <a:r>
              <a:rPr lang="ru-RU" sz="1800" dirty="0"/>
              <a:t>авторы методики: учителя-логопеды из Санкт-Петербурга</a:t>
            </a:r>
            <a:r>
              <a:rPr lang="ru-RU" sz="1800" b="1" dirty="0"/>
              <a:t> </a:t>
            </a:r>
            <a:r>
              <a:rPr lang="ru-RU" sz="1800" b="1" dirty="0" err="1"/>
              <a:t>Карпенкова</a:t>
            </a:r>
            <a:r>
              <a:rPr lang="ru-RU" sz="1800" b="1" dirty="0"/>
              <a:t> </a:t>
            </a:r>
            <a:r>
              <a:rPr lang="ru-RU" sz="1800" dirty="0"/>
              <a:t>Ксения Николаевна</a:t>
            </a:r>
            <a:r>
              <a:rPr lang="ru-RU" sz="1800" b="1" dirty="0"/>
              <a:t>, Мелешко </a:t>
            </a:r>
            <a:r>
              <a:rPr lang="ru-RU" sz="1800" dirty="0"/>
              <a:t>Татьяна Михайловна</a:t>
            </a:r>
            <a:r>
              <a:rPr lang="ru-RU" sz="1800" b="1" dirty="0" smtClean="0"/>
              <a:t>).</a:t>
            </a:r>
          </a:p>
          <a:p>
            <a:pPr algn="just"/>
            <a:endParaRPr lang="ru-RU" sz="1600" b="1" dirty="0" smtClean="0"/>
          </a:p>
          <a:p>
            <a:pPr algn="just"/>
            <a:endParaRPr lang="ru-RU" sz="1600" b="1" dirty="0" smtClean="0"/>
          </a:p>
          <a:p>
            <a:pPr algn="just"/>
            <a:endParaRPr lang="ru-RU" sz="1600" b="1" dirty="0" smtClean="0"/>
          </a:p>
          <a:p>
            <a:pPr algn="just"/>
            <a:endParaRPr lang="ru-RU" sz="1600" b="1" dirty="0"/>
          </a:p>
          <a:p>
            <a:pPr algn="just"/>
            <a:endParaRPr lang="ru-RU" sz="1600" b="1" dirty="0" smtClean="0"/>
          </a:p>
          <a:p>
            <a:pPr algn="just"/>
            <a:endParaRPr lang="ru-RU" sz="1600" dirty="0"/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Google Shape;194;p27" descr="C:\Users\Ксения\Desktop\1\IMG_4577.JPG"/>
          <p:cNvPicPr/>
          <p:nvPr/>
        </p:nvPicPr>
        <p:blipFill rotWithShape="1">
          <a:blip r:embed="rId2">
            <a:alphaModFix/>
          </a:blip>
          <a:srcRect t="4848" r="12736" b="10307"/>
          <a:stretch/>
        </p:blipFill>
        <p:spPr>
          <a:xfrm>
            <a:off x="251520" y="980728"/>
            <a:ext cx="8424936" cy="54726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60797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238</TotalTime>
  <Words>1395</Words>
  <Application>Microsoft Office PowerPoint</Application>
  <PresentationFormat>Экран (4:3)</PresentationFormat>
  <Paragraphs>253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Методические приемы коррекции дисграфии у обучающихся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приемы коррекции дисграфии у обучающихся с ОВЗ</dc:title>
  <dc:creator>Vladimir</dc:creator>
  <cp:lastModifiedBy>Vladimir</cp:lastModifiedBy>
  <cp:revision>36</cp:revision>
  <cp:lastPrinted>2020-01-24T06:54:41Z</cp:lastPrinted>
  <dcterms:created xsi:type="dcterms:W3CDTF">2017-11-10T16:08:29Z</dcterms:created>
  <dcterms:modified xsi:type="dcterms:W3CDTF">2020-01-24T07:24:39Z</dcterms:modified>
</cp:coreProperties>
</file>