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99" r:id="rId11"/>
    <p:sldId id="266" r:id="rId12"/>
    <p:sldId id="268" r:id="rId13"/>
    <p:sldId id="281" r:id="rId14"/>
    <p:sldId id="282" r:id="rId15"/>
    <p:sldId id="279" r:id="rId16"/>
    <p:sldId id="280" r:id="rId17"/>
    <p:sldId id="283" r:id="rId18"/>
    <p:sldId id="270" r:id="rId19"/>
    <p:sldId id="271" r:id="rId20"/>
    <p:sldId id="284" r:id="rId21"/>
    <p:sldId id="285" r:id="rId22"/>
    <p:sldId id="273" r:id="rId23"/>
    <p:sldId id="289" r:id="rId24"/>
    <p:sldId id="290" r:id="rId25"/>
    <p:sldId id="291" r:id="rId26"/>
    <p:sldId id="295" r:id="rId27"/>
    <p:sldId id="297" r:id="rId28"/>
    <p:sldId id="274" r:id="rId29"/>
    <p:sldId id="275" r:id="rId30"/>
    <p:sldId id="278" r:id="rId31"/>
    <p:sldId id="286" r:id="rId32"/>
    <p:sldId id="276" r:id="rId33"/>
    <p:sldId id="277" r:id="rId34"/>
    <p:sldId id="288" r:id="rId35"/>
    <p:sldId id="294" r:id="rId36"/>
    <p:sldId id="296" r:id="rId37"/>
    <p:sldId id="27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7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E117-63A7-486E-A59C-15BB65D64C49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D23C-B3A3-4017-B852-4C64C19D54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E117-63A7-486E-A59C-15BB65D64C49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D23C-B3A3-4017-B852-4C64C19D54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E117-63A7-486E-A59C-15BB65D64C49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D23C-B3A3-4017-B852-4C64C19D54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E117-63A7-486E-A59C-15BB65D64C49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D23C-B3A3-4017-B852-4C64C19D54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E117-63A7-486E-A59C-15BB65D64C49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D23C-B3A3-4017-B852-4C64C19D54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E117-63A7-486E-A59C-15BB65D64C49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D23C-B3A3-4017-B852-4C64C19D54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E117-63A7-486E-A59C-15BB65D64C49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D23C-B3A3-4017-B852-4C64C19D544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E117-63A7-486E-A59C-15BB65D64C49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D23C-B3A3-4017-B852-4C64C19D54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E117-63A7-486E-A59C-15BB65D64C49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D23C-B3A3-4017-B852-4C64C19D54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E117-63A7-486E-A59C-15BB65D64C49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D23C-B3A3-4017-B852-4C64C19D544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E117-63A7-486E-A59C-15BB65D64C49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CD23C-B3A3-4017-B852-4C64C19D54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28FCE117-63A7-486E-A59C-15BB65D64C49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3C9CD23C-B3A3-4017-B852-4C64C19D54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6632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332656"/>
            <a:ext cx="9090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Муниципальное бюджетное общеобразовательное учреждение «Добровская школа-гимназия </a:t>
            </a:r>
          </a:p>
          <a:p>
            <a:pPr algn="ctr"/>
            <a:r>
              <a:rPr lang="ru-RU" sz="20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им. </a:t>
            </a:r>
            <a:r>
              <a:rPr lang="ru-RU" sz="2000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Я.Н.Слонимского</a:t>
            </a:r>
            <a:r>
              <a:rPr lang="ru-RU" sz="20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r>
              <a:rPr lang="ru-RU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</a:t>
            </a:r>
            <a:endParaRPr lang="ru-RU" sz="4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7256" y="2877244"/>
            <a:ext cx="66967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rgbClr val="FF0000"/>
                </a:solidFill>
                <a:latin typeface="Monotype Corsiva" pitchFamily="66" charset="0"/>
              </a:rPr>
              <a:t>Сейтмеметов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 Али </a:t>
            </a:r>
            <a:r>
              <a:rPr lang="ru-RU" sz="4000" b="1" dirty="0" err="1" smtClean="0">
                <a:solidFill>
                  <a:srgbClr val="FF0000"/>
                </a:solidFill>
                <a:latin typeface="Monotype Corsiva" pitchFamily="66" charset="0"/>
              </a:rPr>
              <a:t>Рефатович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 Учитель </a:t>
            </a:r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истории 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МБОУ «Добровская школа-гимназия»</a:t>
            </a:r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628800"/>
            <a:ext cx="7723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Творческий отчет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361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5528" y="1052736"/>
            <a:ext cx="74640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Задачи</a:t>
            </a:r>
            <a:r>
              <a:rPr lang="ru-RU" sz="3200" dirty="0" smtClean="0"/>
              <a:t>, которые я перед собой ставлю</a:t>
            </a:r>
          </a:p>
          <a:p>
            <a:pPr algn="ctr"/>
            <a:endParaRPr lang="ru-RU" sz="3200" dirty="0" smtClean="0"/>
          </a:p>
          <a:p>
            <a:r>
              <a:rPr lang="ru-RU" sz="2800" dirty="0" smtClean="0"/>
              <a:t>Научить детей: </a:t>
            </a:r>
            <a:br>
              <a:rPr lang="ru-RU" sz="2800" dirty="0" smtClean="0"/>
            </a:br>
            <a:r>
              <a:rPr lang="ru-RU" sz="2800" dirty="0" smtClean="0"/>
              <a:t>давать прогноз по тем или иным событиям происходящие в мире (по истории и обществознанию);</a:t>
            </a:r>
            <a:br>
              <a:rPr lang="ru-RU" sz="2800" dirty="0" smtClean="0"/>
            </a:br>
            <a:r>
              <a:rPr lang="ru-RU" sz="2800" dirty="0" smtClean="0"/>
              <a:t>давать оценку тем или иным событиям и аргументировать свои ответы;</a:t>
            </a:r>
            <a:br>
              <a:rPr lang="ru-RU" sz="2800" dirty="0" smtClean="0"/>
            </a:br>
            <a:r>
              <a:rPr lang="ru-RU" sz="2800" dirty="0" smtClean="0"/>
              <a:t>уметь развивать свою точку зрения.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01326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020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93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332656"/>
            <a:ext cx="6552728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</a:t>
            </a:r>
            <a:r>
              <a:rPr lang="ru-RU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Коммуникативность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5085184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Научить детей работать в команде и быть командой 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9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2" r="11918"/>
          <a:stretch/>
        </p:blipFill>
        <p:spPr>
          <a:xfrm>
            <a:off x="179512" y="404664"/>
            <a:ext cx="4392488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412"/>
            <a:ext cx="4431407" cy="4130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611560" y="5229200"/>
            <a:ext cx="763284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 Развитие логического мышления 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52982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836712"/>
            <a:ext cx="77048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 переменах я стараюсь развивать в детях логическое мышление, используя  шахматы .</a:t>
            </a:r>
            <a:br>
              <a:rPr lang="ru-RU" sz="2400" dirty="0" smtClean="0"/>
            </a:br>
            <a:r>
              <a:rPr lang="ru-RU" sz="2400" dirty="0" smtClean="0"/>
              <a:t>На данный момент учащиеся моего класса 8-В в которым я являюсь классным руководителем, знают несколько дебютов и комбинаций:</a:t>
            </a:r>
            <a:br>
              <a:rPr lang="ru-RU" sz="2400" dirty="0" smtClean="0"/>
            </a:br>
            <a:r>
              <a:rPr lang="ru-RU" sz="2400" dirty="0" smtClean="0"/>
              <a:t>1.Итальянскую партию (за белых)</a:t>
            </a:r>
            <a:br>
              <a:rPr lang="ru-RU" sz="2400" dirty="0" smtClean="0"/>
            </a:br>
            <a:r>
              <a:rPr lang="ru-RU" sz="2400" dirty="0" smtClean="0"/>
              <a:t>2.Испанскую партию(за белых)</a:t>
            </a:r>
            <a:br>
              <a:rPr lang="ru-RU" sz="2400" dirty="0" smtClean="0"/>
            </a:br>
            <a:r>
              <a:rPr lang="ru-RU" sz="2400" dirty="0" smtClean="0"/>
              <a:t>3.Защиту 2 коней (за черных)</a:t>
            </a:r>
            <a:br>
              <a:rPr lang="ru-RU" sz="2400" dirty="0" smtClean="0"/>
            </a:br>
            <a:r>
              <a:rPr lang="ru-RU" sz="2400" dirty="0" smtClean="0"/>
              <a:t>4.Русскую партию (за черных)</a:t>
            </a:r>
            <a:br>
              <a:rPr lang="ru-RU" sz="2400" dirty="0" smtClean="0"/>
            </a:br>
            <a:r>
              <a:rPr lang="ru-RU" sz="2400" dirty="0" smtClean="0"/>
              <a:t>5.Сицилианскую защиту (за чёрных)</a:t>
            </a:r>
            <a:br>
              <a:rPr lang="ru-RU" sz="2400" dirty="0" smtClean="0"/>
            </a:br>
            <a:r>
              <a:rPr lang="ru-RU" sz="2400" dirty="0" smtClean="0"/>
              <a:t>6.Староиндийскую защиту (за черных)</a:t>
            </a:r>
            <a:br>
              <a:rPr lang="ru-RU" sz="2400" dirty="0" smtClean="0"/>
            </a:br>
            <a:r>
              <a:rPr lang="ru-RU" sz="2400" dirty="0" smtClean="0"/>
              <a:t>7.Шотладскую партию (за белых)</a:t>
            </a:r>
            <a:br>
              <a:rPr lang="ru-RU" sz="2400" dirty="0" smtClean="0"/>
            </a:br>
            <a:r>
              <a:rPr lang="ru-RU" sz="2400" dirty="0" smtClean="0"/>
              <a:t>8.Ферзевой гамбит (за белых)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30728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0688" y="1120688"/>
            <a:ext cx="6309320" cy="4067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3"/>
          <a:stretch/>
        </p:blipFill>
        <p:spPr>
          <a:xfrm>
            <a:off x="4572000" y="116632"/>
            <a:ext cx="410445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0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1"/>
          <a:stretch/>
        </p:blipFill>
        <p:spPr>
          <a:xfrm>
            <a:off x="0" y="989112"/>
            <a:ext cx="4546220" cy="31960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6"/>
          <a:stretch/>
        </p:blipFill>
        <p:spPr>
          <a:xfrm>
            <a:off x="4546220" y="2539471"/>
            <a:ext cx="4346260" cy="312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7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124744"/>
            <a:ext cx="597666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Формат ведения урока</a:t>
            </a:r>
            <a:br>
              <a:rPr lang="ru-RU" sz="3200" b="1" dirty="0" smtClean="0"/>
            </a:br>
            <a:endParaRPr lang="ru-RU" sz="3200" b="1" dirty="0" smtClean="0"/>
          </a:p>
          <a:p>
            <a:pPr algn="ctr"/>
            <a:r>
              <a:rPr lang="ru-RU" sz="3200" dirty="0" smtClean="0"/>
              <a:t>Часто в своей практики я использую различные формы и методы ведения урока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750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26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404664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Урок в формате спектакля 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8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27" y="1268760"/>
            <a:ext cx="3098181" cy="5319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" y="1268760"/>
            <a:ext cx="3075806" cy="5345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68760"/>
            <a:ext cx="2943792" cy="5319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Monotype Corsiva" pitchFamily="66" charset="0"/>
              </a:rPr>
              <a:t>Урок в формате викторины или конференции </a:t>
            </a:r>
            <a:endParaRPr lang="ru-RU" sz="3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45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38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859592" y="3933056"/>
            <a:ext cx="7848872" cy="230832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— это исключительно процесс очеловечивания человечества. </a:t>
            </a:r>
          </a:p>
          <a:p>
            <a:pPr algn="r"/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Л.Фейербах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38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82222"/>
            <a:ext cx="6076674" cy="504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692696"/>
            <a:ext cx="627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</a:t>
            </a:r>
            <a:r>
              <a:rPr lang="ru-RU" sz="3600" b="1" dirty="0" smtClean="0">
                <a:solidFill>
                  <a:srgbClr val="FF0000"/>
                </a:solidFill>
              </a:rPr>
              <a:t>Стандартный урок 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46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55968"/>
            <a:ext cx="551723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82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3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1638"/>
            <a:ext cx="8496944" cy="4474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620688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Личный сайт. </a:t>
            </a:r>
            <a:br>
              <a:rPr lang="ru-RU" dirty="0" smtClean="0"/>
            </a:br>
            <a:r>
              <a:rPr lang="en-US" dirty="0" smtClean="0"/>
              <a:t>https</a:t>
            </a:r>
            <a:r>
              <a:rPr lang="en-US" dirty="0"/>
              <a:t>://infourok.ru/user/seytmemetov-ali-refatovic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790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5" y="1772816"/>
            <a:ext cx="8564170" cy="4337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908720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Группа </a:t>
            </a:r>
            <a:r>
              <a:rPr lang="ru-RU" dirty="0"/>
              <a:t>любителей предметов "История" и "Обществознание" </a:t>
            </a:r>
            <a:r>
              <a:rPr lang="ru-RU" dirty="0" smtClean="0"/>
              <a:t>«в контакте» для учащихся МБОУ </a:t>
            </a:r>
            <a:r>
              <a:rPr lang="ru-RU" dirty="0" err="1" smtClean="0"/>
              <a:t>Добровской</a:t>
            </a:r>
            <a:r>
              <a:rPr lang="ru-RU" dirty="0" smtClean="0"/>
              <a:t> школы гимназии им Я.М Слонимского. </a:t>
            </a:r>
            <a:r>
              <a:rPr lang="en-US" dirty="0"/>
              <a:t>https://vk.com/public164630205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2919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48" y="2204864"/>
            <a:ext cx="5934903" cy="3816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764704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Вебинары, в которых лично принимал участие 17.01.2020 и 31.01.2020 </a:t>
            </a:r>
            <a:br>
              <a:rPr lang="ru-RU" sz="2000" dirty="0" smtClean="0"/>
            </a:br>
            <a:r>
              <a:rPr lang="ru-RU" sz="2000" dirty="0" smtClean="0"/>
              <a:t>Темы :</a:t>
            </a:r>
          </a:p>
          <a:p>
            <a:pPr algn="ctr"/>
            <a:r>
              <a:rPr lang="ru-RU" sz="2000" dirty="0" smtClean="0"/>
              <a:t>1. Участие граждан в политической жизни выборы и референдум .</a:t>
            </a:r>
            <a:br>
              <a:rPr lang="ru-RU" sz="2000" dirty="0" smtClean="0"/>
            </a:br>
            <a:r>
              <a:rPr lang="ru-RU" sz="2000" dirty="0" smtClean="0"/>
              <a:t>2. Политические партии и движения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08492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6" t="12726" b="34345"/>
          <a:stretch/>
        </p:blipFill>
        <p:spPr>
          <a:xfrm>
            <a:off x="611560" y="980728"/>
            <a:ext cx="3528392" cy="468052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38437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261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36712"/>
            <a:ext cx="3672408" cy="52565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99768"/>
            <a:ext cx="3715494" cy="516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035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" y="188640"/>
            <a:ext cx="4278319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7858"/>
            <a:ext cx="4255368" cy="650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887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3456384" cy="4968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36" y="903064"/>
            <a:ext cx="3483456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215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76" y="10910"/>
            <a:ext cx="9144000" cy="6858000"/>
          </a:xfrm>
          <a:prstGeom prst="rect">
            <a:avLst/>
          </a:prstGeom>
          <a:ln>
            <a:noFill/>
          </a:ln>
          <a:effectLst>
            <a:reflection blurRad="6350" stA="50000" endA="300" endPos="55500" dist="101600" dir="5400000" sy="-100000" algn="bl" rotWithShape="0"/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619672" y="1710899"/>
            <a:ext cx="54726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История – самый лучший учитель, </a:t>
            </a:r>
            <a:b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 которого самые плохие ученики!</a:t>
            </a:r>
            <a:b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И.Ганди</a:t>
            </a: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7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7488832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8962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37166"/>
            <a:ext cx="8280920" cy="47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31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776864" cy="5832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1921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848872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74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3131"/>
          <a:stretch/>
        </p:blipFill>
        <p:spPr>
          <a:xfrm>
            <a:off x="899592" y="1048559"/>
            <a:ext cx="3162300" cy="4622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 b="14747"/>
          <a:stretch/>
        </p:blipFill>
        <p:spPr>
          <a:xfrm>
            <a:off x="4644008" y="1048559"/>
            <a:ext cx="3443756" cy="462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48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3" t="4832" r="893" b="16707"/>
          <a:stretch/>
        </p:blipFill>
        <p:spPr>
          <a:xfrm>
            <a:off x="827584" y="739552"/>
            <a:ext cx="3600400" cy="54726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22"/>
          <a:stretch/>
        </p:blipFill>
        <p:spPr>
          <a:xfrm>
            <a:off x="5004048" y="769609"/>
            <a:ext cx="3240360" cy="54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2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7778"/>
          <a:stretch/>
        </p:blipFill>
        <p:spPr>
          <a:xfrm>
            <a:off x="2627784" y="642829"/>
            <a:ext cx="4320480" cy="56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73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7704856" cy="640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61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7595594" cy="47525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5656" y="4149080"/>
            <a:ext cx="6840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Методика  преподавания       </a:t>
            </a:r>
            <a:b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Истории </a:t>
            </a:r>
          </a:p>
          <a:p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(из личного опыта работы) 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6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620688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стратегии              </a:t>
            </a:r>
            <a:b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для введения урока!</a:t>
            </a:r>
            <a:b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самообразования: </a:t>
            </a:r>
            <a:br>
              <a:rPr lang="ru-RU" sz="4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«Активизация учащихся при изучении предмета истории»</a:t>
            </a:r>
            <a:endParaRPr lang="ru-RU" sz="4000" b="1" i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74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36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4320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Развитие Личностных     </a:t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317234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Качеств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92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620688"/>
            <a:ext cx="66967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Регулятивные :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1)Целеполагание   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2)Планирование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Коррекция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66997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09120"/>
            <a:ext cx="3878560" cy="2147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09120"/>
            <a:ext cx="3888432" cy="2254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975920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9270" y="620688"/>
            <a:ext cx="3707904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Прогнозирование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Контроль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Оценка 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271</TotalTime>
  <Words>145</Words>
  <Application>Microsoft Office PowerPoint</Application>
  <PresentationFormat>Экран (4:3)</PresentationFormat>
  <Paragraphs>34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пр</cp:lastModifiedBy>
  <cp:revision>29</cp:revision>
  <dcterms:created xsi:type="dcterms:W3CDTF">2019-12-16T16:49:16Z</dcterms:created>
  <dcterms:modified xsi:type="dcterms:W3CDTF">2021-02-26T04:47:31Z</dcterms:modified>
</cp:coreProperties>
</file>