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3"/>
  </p:handoutMasterIdLst>
  <p:sldIdLst>
    <p:sldId id="256" r:id="rId2"/>
    <p:sldId id="300" r:id="rId3"/>
    <p:sldId id="304" r:id="rId4"/>
    <p:sldId id="301" r:id="rId5"/>
    <p:sldId id="303" r:id="rId6"/>
    <p:sldId id="302" r:id="rId7"/>
    <p:sldId id="282" r:id="rId8"/>
    <p:sldId id="263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8" r:id="rId22"/>
    <p:sldId id="319" r:id="rId23"/>
    <p:sldId id="320" r:id="rId24"/>
    <p:sldId id="321" r:id="rId25"/>
    <p:sldId id="322" r:id="rId26"/>
    <p:sldId id="323" r:id="rId27"/>
    <p:sldId id="324" r:id="rId28"/>
    <p:sldId id="325" r:id="rId29"/>
    <p:sldId id="326" r:id="rId30"/>
    <p:sldId id="327" r:id="rId31"/>
    <p:sldId id="283" r:id="rId32"/>
  </p:sldIdLst>
  <p:sldSz cx="9144000" cy="6858000" type="screen4x3"/>
  <p:notesSz cx="6858000" cy="9144000"/>
  <p:custDataLst>
    <p:tags r:id="rId3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00C000"/>
    <a:srgbClr val="FF6600"/>
    <a:srgbClr val="3E2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165A3-FDF4-4788-A74D-5863B425D3F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EBBAD4-2BA5-46DC-BB70-D853B36CD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494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DA81-0365-4D8E-BC70-C5551A7CF48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5436-FA54-4AEA-8845-3E4711863E9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DA81-0365-4D8E-BC70-C5551A7CF48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5436-FA54-4AEA-8845-3E4711863E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DA81-0365-4D8E-BC70-C5551A7CF48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5436-FA54-4AEA-8845-3E4711863E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DA81-0365-4D8E-BC70-C5551A7CF48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5436-FA54-4AEA-8845-3E4711863E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DA81-0365-4D8E-BC70-C5551A7CF48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5436-FA54-4AEA-8845-3E4711863E9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DA81-0365-4D8E-BC70-C5551A7CF48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5436-FA54-4AEA-8845-3E4711863E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DA81-0365-4D8E-BC70-C5551A7CF48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5436-FA54-4AEA-8845-3E4711863E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DA81-0365-4D8E-BC70-C5551A7CF48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5436-FA54-4AEA-8845-3E4711863E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DA81-0365-4D8E-BC70-C5551A7CF48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5436-FA54-4AEA-8845-3E4711863E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DA81-0365-4D8E-BC70-C5551A7CF48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65436-FA54-4AEA-8845-3E4711863E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DA81-0365-4D8E-BC70-C5551A7CF48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7565436-FA54-4AEA-8845-3E4711863E9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94DDA81-0365-4D8E-BC70-C5551A7CF48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565436-FA54-4AEA-8845-3E4711863E99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416824" cy="482453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Подготовка к ЕГЭ </a:t>
            </a:r>
            <a:br>
              <a:rPr lang="ru-RU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Экономика. Выбор позиций из списка (задания № 5, №6)</a:t>
            </a:r>
            <a:br>
              <a:rPr lang="ru-RU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Банкетова </a:t>
            </a:r>
            <a:r>
              <a:rPr lang="uk-UA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Светлана</a:t>
            </a: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uk-UA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Александровна</a:t>
            </a: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учитель </a:t>
            </a:r>
            <a:r>
              <a:rPr lang="uk-UA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истории</a:t>
            </a: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и </a:t>
            </a:r>
            <a:r>
              <a:rPr lang="uk-UA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обществознания</a:t>
            </a:r>
            <a: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uk-U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МБОУ “ </a:t>
            </a:r>
            <a:r>
              <a:rPr lang="uk-UA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Кольчугинская</a:t>
            </a:r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школа №1 </a:t>
            </a:r>
            <a:r>
              <a:rPr lang="uk-UA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им.Авраамова</a:t>
            </a:r>
            <a:r>
              <a:rPr lang="uk-UA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Г.Н.” </a:t>
            </a:r>
            <a:r>
              <a:rPr lang="ru-RU" sz="2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- 2021</a:t>
            </a:r>
            <a:br>
              <a:rPr lang="ru-RU" sz="2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64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Пояснение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1) Изучение хозяйственной деятельности семьи, фирмы как субъектов экономических отношений является предметом микроэкономики — да, верно.</a:t>
            </a:r>
          </a:p>
          <a:p>
            <a:pPr marL="0" indent="0">
              <a:buNone/>
            </a:pPr>
            <a:r>
              <a:rPr lang="ru-RU" dirty="0"/>
              <a:t>2) Построение графической модели прогноза темпов экономического роста на долгосрочную перспективу иллюстрирует познавательно-объяснительную функцию экономической науки —</a:t>
            </a:r>
            <a:r>
              <a:rPr lang="ru-RU" i="1" dirty="0"/>
              <a:t> нет, неверно, это прогностическая функция.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3) Особенности протекания экономических процессов на национальном уровне изучает макроэкономика — да, верно.</a:t>
            </a:r>
          </a:p>
          <a:p>
            <a:pPr marL="0" indent="0">
              <a:buNone/>
            </a:pPr>
            <a:r>
              <a:rPr lang="ru-RU" dirty="0"/>
              <a:t>4) Структурная реформа промышленности, основанная на результатах исследований перспективных тенденций мирового экономического развития, иллюстрирует реализацию производственно-преобразующей функции экономики как науки — нет, неверно.</a:t>
            </a:r>
          </a:p>
          <a:p>
            <a:pPr marL="0" indent="0">
              <a:buNone/>
            </a:pPr>
            <a:r>
              <a:rPr lang="ru-RU" dirty="0"/>
              <a:t>5) Экономика — это наука, которая исследует, как люди используют ограниченные ресурсы для удовлетворения своих потребностей в жизненных благах — да, верно.</a:t>
            </a:r>
          </a:p>
          <a:p>
            <a:pPr marL="0" indent="0">
              <a:buNone/>
            </a:pPr>
            <a:r>
              <a:rPr lang="ru-RU" dirty="0" smtClean="0"/>
              <a:t>Ответ</a:t>
            </a:r>
            <a:r>
              <a:rPr lang="ru-RU" dirty="0"/>
              <a:t>: 135.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610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rgbClr val="000000"/>
                </a:solidFill>
                <a:latin typeface="Verdana"/>
              </a:rPr>
              <a:t>Выберите в приведённом списке верные суждения о мировой экономике и запишите цифры, под которыми они указаны. </a:t>
            </a:r>
            <a:r>
              <a:rPr lang="ru-RU" sz="2200" b="1" i="1" dirty="0">
                <a:solidFill>
                  <a:srgbClr val="000000"/>
                </a:solidFill>
                <a:latin typeface="Verdana"/>
              </a:rPr>
              <a:t>Цифры укажите в порядке возрастания</a:t>
            </a:r>
            <a:r>
              <a:rPr lang="ru-RU" sz="2200" b="1" i="1" dirty="0" smtClean="0">
                <a:solidFill>
                  <a:srgbClr val="000000"/>
                </a:solidFill>
                <a:latin typeface="Verdana"/>
              </a:rPr>
              <a:t>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  <a:r>
              <a:rPr lang="ru-RU" dirty="0" smtClean="0">
                <a:solidFill>
                  <a:srgbClr val="000000"/>
                </a:solidFill>
                <a:latin typeface="Verdana"/>
              </a:rPr>
              <a:t>1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) В основе функционирования мировой экономики лежит международное разделение труда.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2) Сальдо торгового баланса − это разница между импортом и экспортом за определённый период.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3) Государственное регулирование внешней торговли осуществляется исключительно тарифными методами.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4) Международные экономические отношения осуществляются в форме валютно-кредитных отношений.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5) К предпосылкам международной специализации относятся природные условия.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63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Пояснение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1) В основе функционирования мировой экономики лежит международное разделение труда.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Да, верно, МРТ и мировая торговля — основа международной экономики.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2) Сальдо торгового баланса — это разница между импортом и экспортом за определённый период.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Нет, неверно, это разность между </a:t>
            </a:r>
            <a:r>
              <a:rPr lang="ru-RU" b="1" i="1" dirty="0">
                <a:solidFill>
                  <a:srgbClr val="000000"/>
                </a:solidFill>
                <a:latin typeface="Verdana"/>
              </a:rPr>
              <a:t>стоимостью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 экспорта и импорта. Данное определение можно посмотреть в учебнике «Основы экономической теории. Учебник для 10-11 классов». Книга 2. (Под ред. С.И. Иванова), раздел «глоссарий».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3) Государственное регулирование внешней торговли осуществляется исключительно тарифными методами.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Нет, неверно, еще существуют нетарифные методы (эмбарго, установление квот на импорт и т. д.)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4) Международные экономические отношения осуществляются в форме валютно-кредитных отношений.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Да, верно.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5) К предпосылкам международной специализации относятся природные условия.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 Да, верно, например страны с выходом к морю могут специализироваться на экспорте морепродуктов, а страны с залежами полезных ископаемых на их добыче, переработке и продаже другим странам.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145.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409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>
                <a:solidFill>
                  <a:schemeClr val="tx1"/>
                </a:solidFill>
              </a:rPr>
              <a:t>Выберите верные суждения о мировой экономике и запишите цифры, под которыми они указаны</a:t>
            </a:r>
            <a:r>
              <a:rPr lang="ru-RU" sz="3100" b="1" dirty="0" smtClean="0">
                <a:solidFill>
                  <a:schemeClr val="tx1"/>
                </a:solidFill>
              </a:rPr>
              <a:t>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 </a:t>
            </a:r>
            <a:r>
              <a:rPr lang="ru-RU" dirty="0" smtClean="0"/>
              <a:t>1</a:t>
            </a:r>
            <a:r>
              <a:rPr lang="ru-RU" dirty="0"/>
              <a:t>) Мировые цены на многие сырьевые товары директивно устанавливаются межгосударственными организациями.</a:t>
            </a:r>
          </a:p>
          <a:p>
            <a:r>
              <a:rPr lang="ru-RU" dirty="0"/>
              <a:t>2) Открытие внутренних рынков для иностранных производителей способствует снижению доходов всех торгующих фирм.</a:t>
            </a:r>
          </a:p>
          <a:p>
            <a:r>
              <a:rPr lang="ru-RU" dirty="0"/>
              <a:t>3) Открытие внутренних рынков для иностранных производителей способствует усилению конкуренции между участниками рынка.</a:t>
            </a:r>
          </a:p>
          <a:p>
            <a:r>
              <a:rPr lang="ru-RU" dirty="0"/>
              <a:t>4) Мировой экономикой называют совокупность тех отраслей национальных экономик, которые непосредственно задействованы во внешнеэкономических отношениях.</a:t>
            </a:r>
          </a:p>
          <a:p>
            <a:r>
              <a:rPr lang="ru-RU" dirty="0"/>
              <a:t>5) Открытие внутренних рынков для иностранных производителей может усилить зависимость экономики от импортных товаров, создать угрозу безопасности государства.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162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Пояснение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38912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1</a:t>
            </a:r>
            <a:r>
              <a:rPr lang="ru-RU" dirty="0"/>
              <a:t>) Мировые цены на многие сырьевые товары директивно устанавливаются межгосударственными организациями — нет, неверно, для рынка это не характерно — есть квота на добычу, но цена свободна.</a:t>
            </a:r>
          </a:p>
          <a:p>
            <a:r>
              <a:rPr lang="ru-RU" dirty="0"/>
              <a:t>2) Открытие внутренних рынков для иностранных производителей способствует снижению доходов всех торгующих фирм — нет, неверно, у некоторых могут и повыситься, кто импортом торгует.</a:t>
            </a:r>
          </a:p>
          <a:p>
            <a:r>
              <a:rPr lang="ru-RU" dirty="0"/>
              <a:t>3) Открытие внутренних рынков для иностранных производителей способствует усилению конкуренции между участниками рынка — да, верно.</a:t>
            </a:r>
          </a:p>
          <a:p>
            <a:r>
              <a:rPr lang="ru-RU" dirty="0"/>
              <a:t>4) Мировой экономикой называют совокупность тех отраслей национальных экономик, которые непосредственно задействованы во внешнеэкономических отношениях — да, верно.</a:t>
            </a:r>
          </a:p>
          <a:p>
            <a:r>
              <a:rPr lang="ru-RU" dirty="0"/>
              <a:t>5) Открытие внутренних рынков для иностранных производителей может усилить зависимость экономики от импортных товаров, создать угрозу безопасности государства — да, верно.</a:t>
            </a:r>
          </a:p>
          <a:p>
            <a:endParaRPr lang="ru-RU" dirty="0"/>
          </a:p>
          <a:p>
            <a:r>
              <a:rPr lang="ru-RU" dirty="0"/>
              <a:t>Ответ: 345.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209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sz="2700" b="1" dirty="0">
                <a:solidFill>
                  <a:srgbClr val="000000"/>
                </a:solidFill>
                <a:latin typeface="Verdana"/>
              </a:rPr>
              <a:t>Выберите верные суждения о государственном бюджете и запишите цифры, под которыми они указаны. </a:t>
            </a:r>
            <a:r>
              <a:rPr lang="ru-RU" sz="2700" b="1" i="1" dirty="0">
                <a:solidFill>
                  <a:srgbClr val="000000"/>
                </a:solidFill>
                <a:latin typeface="Verdana"/>
              </a:rPr>
              <a:t>Цифры укажите в порядке </a:t>
            </a:r>
            <a:r>
              <a:rPr lang="ru-RU" sz="2700" b="1" i="1" dirty="0" smtClean="0">
                <a:solidFill>
                  <a:srgbClr val="000000"/>
                </a:solidFill>
                <a:latin typeface="Verdana"/>
              </a:rPr>
              <a:t>возрастания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Verdana"/>
              </a:rPr>
              <a:t>1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) Государственный бюджет — это свод доходов и расходов государства.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2) Государственный бюджет, как правило, утверждается правительством.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3) Разница между доходами и расходами государства называется сальдо государственного бюджета.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4) Сбалансированным называется государственный бюджет, в котором доходы превышают расходы.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5) Формирование доходных и расходных статей бюджета составляет бюджетную политику государства.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516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/>
          <a:lstStyle/>
          <a:p>
            <a:r>
              <a:rPr lang="ru-RU" sz="4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/>
              </a:rPr>
              <a:t>Пояснение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Verdana"/>
              </a:rPr>
              <a:t>Государственный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бюджет — финансовый документ, роспись доход и расходов. Разрабатывается и исполняется правительством, утверждается Государственной Думой. Сальдо — разница между доходами и расходами государства. Если доходы равны расходам, то бюджет является сбалансированным. Если сальдо положительное, то есть доходы превышают расходы, говорят о профиците бюджета. В случае, если сальдо отрицательное, расходы превышают доходы, говорят о дефиците бюджета.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1) Государственный бюджет — это свод доходов и расходов государства — да, верно.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2) Государственный бюджет, как правило, утверждается правительством — нет, неверно.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3) Разница между доходами и расходами государства называется сальдо государственного бюджета — да, верно.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4) Сбалансированным называется государственный бюджет, в котором доходы превышают расходы — нет, неверно.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5) Формирование доходных и расходных статей бюджета составляет бюджетную политику государства — да, верно.</a:t>
            </a:r>
          </a:p>
          <a:p>
            <a:pPr algn="just"/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135.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011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sz="2400" b="1" dirty="0">
                <a:solidFill>
                  <a:srgbClr val="000000"/>
                </a:solidFill>
                <a:latin typeface="Verdana"/>
              </a:rPr>
              <a:t>Выберите верные суждения о ценных бумагах и запишите цифры, под которыми они указаны.</a:t>
            </a:r>
            <a:br>
              <a:rPr lang="ru-RU" sz="2400" b="1" dirty="0">
                <a:solidFill>
                  <a:srgbClr val="000000"/>
                </a:solidFill>
                <a:latin typeface="Verdana"/>
              </a:rPr>
            </a:br>
            <a:r>
              <a:rPr lang="ru-RU" sz="2400" b="1" i="1" dirty="0">
                <a:solidFill>
                  <a:srgbClr val="000000"/>
                </a:solidFill>
                <a:latin typeface="Verdana"/>
              </a:rPr>
              <a:t>Цифры укажите в порядке возрастания</a:t>
            </a:r>
            <a:r>
              <a:rPr lang="ru-RU" sz="2400" b="1" i="1" dirty="0" smtClean="0">
                <a:solidFill>
                  <a:srgbClr val="000000"/>
                </a:solidFill>
                <a:latin typeface="Verdana"/>
              </a:rPr>
              <a:t>.</a:t>
            </a:r>
            <a:endParaRPr lang="ru-RU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1) Ценная бумага – это документ, удостоверяющий определённые имущественные права.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2) В ценной бумаге всегда указывается имя владельца.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3) Ценная бумага может быть объектом купли-продажи.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4) Юридические лица не могут выпускать ценные бумаги.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5) Ценные бумаги могут существовать как в бумажной, так и в электронной форме.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789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/>
              </a:rPr>
              <a:t>Пояснение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Verdana"/>
              </a:rPr>
              <a:t>1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) Ценная бумага – это документ, удостоверяющий определённые имущественные права.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Да, верно, например на получение дохода или участии в управлении фирмой и т.д.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2) В ценной бумаге всегда указывается имя владельца.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Нет, неверно, только в именных ценных бумагах это является обязательным требованием.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3) Ценная бумага может быть объектом купли-продажи.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Да, верно, купля-продажа ценных бумаг осуществляется на фондовом рынке.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4) Юридические лица не могут выпускать ценные бумаги.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Нет, неверно, они выступают ключевыми эмитентами ценных бумаг.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5) Ценные бумаги могут существовать как в бумажной, так и в электронной форме.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Да, верно, речь идет о документарных и бездокументарных ценных бумагах 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135.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045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rgbClr val="000000"/>
                </a:solidFill>
                <a:latin typeface="Verdana"/>
              </a:rPr>
              <a:t>Выберите верные суждения о международном разделении труда и запишите цифры, под которыми они указаны.</a:t>
            </a:r>
            <a:br>
              <a:rPr lang="ru-RU" sz="2200" b="1" dirty="0">
                <a:solidFill>
                  <a:srgbClr val="000000"/>
                </a:solidFill>
                <a:latin typeface="Verdana"/>
              </a:rPr>
            </a:br>
            <a:r>
              <a:rPr lang="ru-RU" sz="2200" b="1" i="1" dirty="0">
                <a:solidFill>
                  <a:srgbClr val="000000"/>
                </a:solidFill>
                <a:latin typeface="Verdana"/>
              </a:rPr>
              <a:t>Цифры укажите в порядке возрастания</a:t>
            </a:r>
            <a:r>
              <a:rPr lang="ru-RU" sz="2200" b="1" i="1" dirty="0" smtClean="0">
                <a:solidFill>
                  <a:srgbClr val="000000"/>
                </a:solidFill>
                <a:latin typeface="Verdana"/>
              </a:rPr>
              <a:t>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1) Международное разделение труда сложилось на индустриальной стадии развития общества.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2) Международное разделение труда замедлилось с развитием НТР.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3) Предпосылкой международной специализации являются климатические условия страны и её географическое положение.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4) Для международной торговли характерен обмен исключительно товарами.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5) Национальные экономики взаимодействуют между собой при помощи внешнеэкономических связей.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86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9900CC"/>
                </a:solidFill>
              </a:rPr>
              <a:t>Анализ </a:t>
            </a:r>
            <a:r>
              <a:rPr lang="ru-RU" b="1" dirty="0">
                <a:solidFill>
                  <a:srgbClr val="9900CC"/>
                </a:solidFill>
              </a:rPr>
              <a:t>задания </a:t>
            </a:r>
            <a:r>
              <a:rPr lang="ru-RU" b="1" dirty="0" smtClean="0">
                <a:solidFill>
                  <a:srgbClr val="9900CC"/>
                </a:solidFill>
              </a:rPr>
              <a:t>№5</a:t>
            </a:r>
            <a:r>
              <a:rPr lang="ru-RU" b="1" dirty="0">
                <a:solidFill>
                  <a:srgbClr val="9900CC"/>
                </a:solidFill>
              </a:rPr>
              <a:t/>
            </a:r>
            <a:br>
              <a:rPr lang="ru-RU" b="1" dirty="0">
                <a:solidFill>
                  <a:srgbClr val="9900CC"/>
                </a:solidFill>
              </a:rPr>
            </a:br>
            <a:endParaRPr lang="ru-RU" dirty="0">
              <a:solidFill>
                <a:srgbClr val="9900C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229600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Пятое задание из ЕГЭ по обществознанию относится к базовому уровню сложности; в нем необходимо устанавливать соответствия между различными приведенными понятиями – определять, какой пример или характеристика соответствует тому или иному определению. В некоторых вариантах требуется соотносить термины и их значения, в некоторых – примеры и те понятия, которые они иллюстрируют. Как правило, приведенные фразы и термины относятся к тематическим разделам «Человек и общество» и «Социальные отношения», которые традиционно считаются более легкими, чем «Экономика» или «Право». Задание относится к базовому уровню сложности, однако будет сложно выполнить его без хорошего знания теоретического материала – ведь попавшийся номер может быть связан с любым его аспектом: от видов социальных статусов до уровней познания. </a:t>
            </a:r>
          </a:p>
        </p:txBody>
      </p:sp>
    </p:spTree>
    <p:extLst>
      <p:ext uri="{BB962C8B-B14F-4D97-AF65-F5344CB8AC3E}">
        <p14:creationId xmlns:p14="http://schemas.microsoft.com/office/powerpoint/2010/main" val="390749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/>
              </a:rPr>
              <a:t>Пояснение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Verdana"/>
              </a:rPr>
              <a:t>1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) Международное разделение труда сложилось на индустриальной стадии развития общества.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Да, верно, в традиционном обществе формировались предпосылки, но окончательно МРТ складывается в индустриальную эпоху.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2) Международное разделение труда замедлилось с развитием НТР.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Нет, неверно, наоборот ускорилось.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3) Предпосылкой международной специализации являются климатические условия страны и её географическое положение.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Да, верно, данные факторы определяют особенности хозяйственной системы государства.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4) Для международной торговли характерен обмен исключительно товарами.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Нет, неверно, возможен обмен услугами.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5) Национальные экономики взаимодействуют между собой при помощи внешнеэкономических связей. </a:t>
            </a:r>
            <a:r>
              <a:rPr lang="ru-RU" i="1" dirty="0">
                <a:solidFill>
                  <a:srgbClr val="000000"/>
                </a:solidFill>
                <a:latin typeface="Verdana"/>
              </a:rPr>
              <a:t>Да, верно, например международная торговля.</a:t>
            </a:r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endParaRPr lang="ru-RU" dirty="0">
              <a:solidFill>
                <a:srgbClr val="000000"/>
              </a:solidFill>
              <a:latin typeface="Verdana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135.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744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C000"/>
                </a:solidFill>
                <a:latin typeface="Georgia"/>
              </a:rPr>
              <a:t>Разбор типовых вариантов заданий </a:t>
            </a:r>
            <a:r>
              <a:rPr lang="ru-RU" sz="3200" b="1" dirty="0" smtClean="0">
                <a:solidFill>
                  <a:srgbClr val="00C000"/>
                </a:solidFill>
                <a:latin typeface="Georgia"/>
              </a:rPr>
              <a:t>№6</a:t>
            </a:r>
            <a:endParaRPr lang="ru-RU" sz="2800" dirty="0">
              <a:solidFill>
                <a:srgbClr val="00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>
                <a:solidFill>
                  <a:srgbClr val="FF6600"/>
                </a:solidFill>
              </a:rPr>
              <a:t>Установите соответствие между видом банка и банковскими функциями: к каждой позиции, данной в первом столбце, подберите соответствующую позицию из второго столбца</a:t>
            </a:r>
            <a:r>
              <a:rPr lang="ru-RU" sz="2000" dirty="0"/>
              <a:t>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571845"/>
              </p:ext>
            </p:extLst>
          </p:nvPr>
        </p:nvGraphicFramePr>
        <p:xfrm>
          <a:off x="395536" y="3140968"/>
          <a:ext cx="8064896" cy="1584176"/>
        </p:xfrm>
        <a:graphic>
          <a:graphicData uri="http://schemas.openxmlformats.org/drawingml/2006/table">
            <a:tbl>
              <a:tblPr/>
              <a:tblGrid>
                <a:gridCol w="4865821"/>
                <a:gridCol w="483893"/>
                <a:gridCol w="2715182"/>
              </a:tblGrid>
              <a:tr h="2843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</a:rPr>
                        <a:t>ФУНКЦИИ БАНКОВ</a:t>
                      </a:r>
                    </a:p>
                  </a:txBody>
                  <a:tcPr marL="30480" marR="30480"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</a:rPr>
                        <a:t>ВИДЫ БАНКОВ</a:t>
                      </a:r>
                    </a:p>
                  </a:txBody>
                  <a:tcPr marL="30480" marR="30480"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9983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</a:rPr>
                        <a:t>А) денежная эмиссия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</a:rPr>
                        <a:t>Б) кредитование предприятий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</a:rPr>
                        <a:t>В) мобилизация свободных денежных средств населения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</a:rPr>
                        <a:t>Г) хранение золотовалютных резервов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</a:rPr>
                        <a:t>Д) расчетно-кассовое обслуживание клиентов</a:t>
                      </a:r>
                    </a:p>
                  </a:txBody>
                  <a:tcPr marL="30480" marR="30480" marT="30480" marB="304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</a:rPr>
                        <a:t>1) Банк России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</a:rPr>
                        <a:t>2) коммерческие банки</a:t>
                      </a:r>
                    </a:p>
                  </a:txBody>
                  <a:tcPr marL="30480" marR="30480" marT="30480" marB="304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5013176"/>
            <a:ext cx="784887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Запишите в ответ цифры, расположив их в порядке, соответствующем буквам</a:t>
            </a:r>
            <a:r>
              <a:rPr lang="ru-RU" sz="1400" dirty="0" smtClean="0"/>
              <a:t>:</a:t>
            </a:r>
            <a:r>
              <a:rPr lang="ru-RU" sz="1200" dirty="0"/>
              <a:t> 	 	 	 	 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043234"/>
              </p:ext>
            </p:extLst>
          </p:nvPr>
        </p:nvGraphicFramePr>
        <p:xfrm>
          <a:off x="2195734" y="5505618"/>
          <a:ext cx="2866630" cy="582350"/>
        </p:xfrm>
        <a:graphic>
          <a:graphicData uri="http://schemas.openxmlformats.org/drawingml/2006/table">
            <a:tbl>
              <a:tblPr/>
              <a:tblGrid>
                <a:gridCol w="573326"/>
                <a:gridCol w="573326"/>
                <a:gridCol w="573326"/>
                <a:gridCol w="573326"/>
                <a:gridCol w="573326"/>
              </a:tblGrid>
              <a:tr h="291175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</a:rPr>
                        <a:t>A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Б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</a:rPr>
                        <a:t>В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Г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Д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175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354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Пояснение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Банк </a:t>
            </a:r>
            <a:r>
              <a:rPr lang="ru-RU" dirty="0"/>
              <a:t>России выполняет следующие функции: выпускает деньги (эмиссия), хранит золото, устанавливаю ставки рефинансирования и минимальную резервную ставку.</a:t>
            </a:r>
          </a:p>
          <a:p>
            <a:r>
              <a:rPr lang="ru-RU" dirty="0"/>
              <a:t>А) денежная эмиссия — Банк России.</a:t>
            </a:r>
          </a:p>
          <a:p>
            <a:r>
              <a:rPr lang="ru-RU" dirty="0"/>
              <a:t>Б) кредитование предприятий — коммерческие банки.</a:t>
            </a:r>
          </a:p>
          <a:p>
            <a:r>
              <a:rPr lang="ru-RU" dirty="0"/>
              <a:t>В) мобилизация свободных денежных средств населения — коммерческие банки.</a:t>
            </a:r>
          </a:p>
          <a:p>
            <a:r>
              <a:rPr lang="ru-RU" dirty="0"/>
              <a:t>Г) хранение золотовалютных резервов — Банк России.</a:t>
            </a:r>
          </a:p>
          <a:p>
            <a:r>
              <a:rPr lang="ru-RU" dirty="0"/>
              <a:t>Д) расчетно-кассовое обслуживание клиентов — коммерческие банки.</a:t>
            </a:r>
          </a:p>
          <a:p>
            <a:endParaRPr lang="ru-RU" dirty="0"/>
          </a:p>
          <a:p>
            <a:r>
              <a:rPr lang="ru-RU" dirty="0"/>
              <a:t>Ответ: 12212.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457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70416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FF6600"/>
                </a:solidFill>
              </a:rPr>
              <a:t>Установите соответствие между видами издержек и конкретными примерами издержек: к каждой позиции, данной в первом столбце, подберите соответствующую позицию из второго столбца.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0013894"/>
              </p:ext>
            </p:extLst>
          </p:nvPr>
        </p:nvGraphicFramePr>
        <p:xfrm>
          <a:off x="827584" y="2316321"/>
          <a:ext cx="7200799" cy="1828800"/>
        </p:xfrm>
        <a:graphic>
          <a:graphicData uri="http://schemas.openxmlformats.org/drawingml/2006/table">
            <a:tbl>
              <a:tblPr/>
              <a:tblGrid>
                <a:gridCol w="4430183"/>
                <a:gridCol w="118672"/>
                <a:gridCol w="2651944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ПРИМЕРЫ ИЗДЕРЖЕК</a:t>
                      </a:r>
                    </a:p>
                  </a:txBody>
                  <a:tcPr marL="30480" marR="30480"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ВИДЫ ИЗДЕРЖЕК</a:t>
                      </a:r>
                    </a:p>
                  </a:txBody>
                  <a:tcPr marL="30480" marR="30480"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A) расходы на сырье и материалы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Б) плата за аренду помещения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B) расходы на коммунальные услуги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Г) расходы на сдельную зарплату сотрудников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Д) страховые выплаты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</a:p>
                  </a:txBody>
                  <a:tcPr marL="30480" marR="30480" marT="30480" marB="304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1) постоянные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2) переменные</a:t>
                      </a:r>
                    </a:p>
                  </a:txBody>
                  <a:tcPr marL="30480" marR="30480" marT="30480" marB="304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83568" y="4077072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Запишите в ответ цифры, расположив их в порядке, соответствующем буквам: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463570"/>
              </p:ext>
            </p:extLst>
          </p:nvPr>
        </p:nvGraphicFramePr>
        <p:xfrm>
          <a:off x="2699793" y="5013176"/>
          <a:ext cx="3168350" cy="720080"/>
        </p:xfrm>
        <a:graphic>
          <a:graphicData uri="http://schemas.openxmlformats.org/drawingml/2006/table">
            <a:tbl>
              <a:tblPr/>
              <a:tblGrid>
                <a:gridCol w="633670"/>
                <a:gridCol w="633670"/>
                <a:gridCol w="633670"/>
                <a:gridCol w="633670"/>
                <a:gridCol w="633670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А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Б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В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</a:rPr>
                        <a:t>Г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</a:rPr>
                        <a:t>Д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/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541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  <a:latin typeface="Verdana"/>
              </a:rPr>
              <a:t>Пояснение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Verdana"/>
              </a:rPr>
              <a:t>Постоянные 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издержки изменяются не пропорционально изменению объема продукции (еще говорят, что в краткосрочном периоде они не зависят от увеличения или сокращения объема производства), а переменные — пропорционально. Следовательно, постоянные — это зарплата управленческого персонала, амортизация, аренда, энергия, освещение и т. д. Переменные — это издержки, которые изменяются при изменении объема выпускаемой продукции — это затраты на сырье, основные материалы и вспомогательные материалы, затраты на топливо, электроэнергию, заработная плата основного производственного персонала.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A) расходы на сырье и материалы — переменные.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Б) плата за аренду помещения — постоянные.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B) расходы на коммунальные услуги — постоянные.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Г) расходы на сдельную зарплату сотрудников — переменные.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Д) страховые выплаты — постоянные.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21121.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490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FF6600"/>
                </a:solidFill>
              </a:rPr>
              <a:t>Установите соответствие между примерами и статьями государственного бюджета: к каждой позиции, данной в первом столбце, подберите соответствующую позицию из второго столбца.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1706381"/>
              </p:ext>
            </p:extLst>
          </p:nvPr>
        </p:nvGraphicFramePr>
        <p:xfrm>
          <a:off x="611560" y="1916832"/>
          <a:ext cx="8064896" cy="2838624"/>
        </p:xfrm>
        <a:graphic>
          <a:graphicData uri="http://schemas.openxmlformats.org/drawingml/2006/table">
            <a:tbl>
              <a:tblPr/>
              <a:tblGrid>
                <a:gridCol w="5263405"/>
                <a:gridCol w="86195"/>
                <a:gridCol w="2715296"/>
              </a:tblGrid>
              <a:tr h="7200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ПРИМЕР</a:t>
                      </a:r>
                    </a:p>
                  </a:txBody>
                  <a:tcPr marL="23856" marR="23856" marT="23856" marB="2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23856" marR="23856" marT="23856" marB="2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СТАТЬЯ ГОСУДАРСТВЕННОГО</a:t>
                      </a:r>
                      <a:b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БЮДЖЕТА</a:t>
                      </a:r>
                    </a:p>
                  </a:txBody>
                  <a:tcPr marL="23856" marR="23856" marT="23856" marB="2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5010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А) содержание органов власти</a:t>
                      </a:r>
                    </a:p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Б) образование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</a:rPr>
                        <a:t>госрезервов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В) пени и штрафы, предусмотренные налоговым законодательством</a:t>
                      </a:r>
                    </a:p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Г) национальная оборона</a:t>
                      </a:r>
                    </a:p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Д) средства от использования имущества, находящегося в государственной собственности</a:t>
                      </a:r>
                    </a:p>
                  </a:txBody>
                  <a:tcPr marL="23856" marR="23856" marT="23856" marB="2385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23856" marR="23856" marT="23856" marB="2385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1) доходная статья</a:t>
                      </a:r>
                    </a:p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2) расходная статья</a:t>
                      </a:r>
                    </a:p>
                  </a:txBody>
                  <a:tcPr marL="23856" marR="23856" marT="23856" marB="2385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92324" y="4832285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Запишите в ответ цифры, расположив их в порядке, соответствующем буквам: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306424"/>
              </p:ext>
            </p:extLst>
          </p:nvPr>
        </p:nvGraphicFramePr>
        <p:xfrm>
          <a:off x="2987824" y="5517232"/>
          <a:ext cx="3323245" cy="1153870"/>
        </p:xfrm>
        <a:graphic>
          <a:graphicData uri="http://schemas.openxmlformats.org/drawingml/2006/table">
            <a:tbl>
              <a:tblPr/>
              <a:tblGrid>
                <a:gridCol w="664649"/>
                <a:gridCol w="664649"/>
                <a:gridCol w="664649"/>
                <a:gridCol w="664649"/>
                <a:gridCol w="664649"/>
              </a:tblGrid>
              <a:tr h="576935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</a:rPr>
                        <a:t>А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</a:rPr>
                        <a:t>Б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</a:rPr>
                        <a:t>В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</a:rPr>
                        <a:t>Г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</a:rPr>
                        <a:t>Д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6935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630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B0F0"/>
                </a:solidFill>
              </a:rPr>
              <a:t>Пояснение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Государственный </a:t>
            </a:r>
            <a:r>
              <a:rPr lang="ru-RU" dirty="0"/>
              <a:t>бюджет — финансовый документ, роспись доход и расходов. Разрабатывается и исполняется правительством, утверждается Государственной Думой. К расходным статьям бюджета относится содержание органов власти, образование </a:t>
            </a:r>
            <a:r>
              <a:rPr lang="ru-RU" dirty="0" err="1"/>
              <a:t>госрезервов</a:t>
            </a:r>
            <a:r>
              <a:rPr lang="ru-RU" dirty="0"/>
              <a:t>, траты на оборону. К доходным статьям относится пени и штрафы, средства использования государственного имущества.</a:t>
            </a:r>
          </a:p>
          <a:p>
            <a:r>
              <a:rPr lang="ru-RU" dirty="0"/>
              <a:t>А) содержание органов власти — расходная статья.</a:t>
            </a:r>
          </a:p>
          <a:p>
            <a:r>
              <a:rPr lang="ru-RU" dirty="0"/>
              <a:t>Б) образование </a:t>
            </a:r>
            <a:r>
              <a:rPr lang="ru-RU" dirty="0" err="1"/>
              <a:t>госрезервов</a:t>
            </a:r>
            <a:r>
              <a:rPr lang="ru-RU" dirty="0"/>
              <a:t> — расходная статья.</a:t>
            </a:r>
          </a:p>
          <a:p>
            <a:r>
              <a:rPr lang="ru-RU" dirty="0"/>
              <a:t>В) пени и штрафы, предусмотренные налоговым законодательством — доходная статья.</a:t>
            </a:r>
          </a:p>
          <a:p>
            <a:r>
              <a:rPr lang="ru-RU" dirty="0"/>
              <a:t>Г) национальная оборона — расходная статья.</a:t>
            </a:r>
          </a:p>
          <a:p>
            <a:r>
              <a:rPr lang="ru-RU" dirty="0"/>
              <a:t>Д) средства от использования имущества, находящегося в государственной собственности — доходная статья.</a:t>
            </a:r>
          </a:p>
          <a:p>
            <a:endParaRPr lang="ru-RU" dirty="0"/>
          </a:p>
          <a:p>
            <a:r>
              <a:rPr lang="ru-RU" dirty="0"/>
              <a:t>Ответ: 22121.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410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FF6600"/>
                </a:solidFill>
              </a:rPr>
              <a:t>Установите соответствие между примерами и смыслами понятия «экономика»: к каждой позиции, данной в первом столбце, подберите соответствующую позицию из второго </a:t>
            </a:r>
            <a:r>
              <a:rPr lang="ru-RU" sz="2800" b="1" dirty="0" smtClean="0">
                <a:solidFill>
                  <a:srgbClr val="FF6600"/>
                </a:solidFill>
              </a:rPr>
              <a:t>столбца</a:t>
            </a:r>
            <a:endParaRPr lang="ru-RU" sz="2800" b="1" dirty="0">
              <a:solidFill>
                <a:srgbClr val="FF66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891646"/>
              </p:ext>
            </p:extLst>
          </p:nvPr>
        </p:nvGraphicFramePr>
        <p:xfrm>
          <a:off x="395536" y="1988840"/>
          <a:ext cx="8208912" cy="2664296"/>
        </p:xfrm>
        <a:graphic>
          <a:graphicData uri="http://schemas.openxmlformats.org/drawingml/2006/table">
            <a:tbl>
              <a:tblPr/>
              <a:tblGrid>
                <a:gridCol w="4041311"/>
                <a:gridCol w="454647"/>
                <a:gridCol w="3712954"/>
              </a:tblGrid>
              <a:tr h="592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ПРИМЕРЫ</a:t>
                      </a:r>
                    </a:p>
                  </a:txBody>
                  <a:tcPr marL="30480" marR="30480"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</a:rPr>
                        <a:t>СМЫСЛЫ ПОНЯТИЯ «ЭКОНОМИКА»</a:t>
                      </a:r>
                    </a:p>
                  </a:txBody>
                  <a:tcPr marL="30480" marR="30480"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7223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А) дискуссия специалистов о путях проведения экономической реформы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Б) покупка товара в магазине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В) разработка планов развития национальной экономики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Г) открытие сети химчисток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Д) выплата налогов фирмой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</a:p>
                  </a:txBody>
                  <a:tcPr marL="30480" marR="30480" marT="30480" marB="304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1) экономика как наука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</a:rPr>
                        <a:t>2) экономика как хозяйство</a:t>
                      </a:r>
                    </a:p>
                  </a:txBody>
                  <a:tcPr marL="30480" marR="30480" marT="30480" marB="304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1520" y="4437112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Запишите в ответ цифры, расположив их в порядке, соответствующем буквам: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073424"/>
              </p:ext>
            </p:extLst>
          </p:nvPr>
        </p:nvGraphicFramePr>
        <p:xfrm>
          <a:off x="1043608" y="5229200"/>
          <a:ext cx="4248470" cy="1008112"/>
        </p:xfrm>
        <a:graphic>
          <a:graphicData uri="http://schemas.openxmlformats.org/drawingml/2006/table">
            <a:tbl>
              <a:tblPr/>
              <a:tblGrid>
                <a:gridCol w="849694"/>
                <a:gridCol w="849694"/>
                <a:gridCol w="849694"/>
                <a:gridCol w="849694"/>
                <a:gridCol w="84969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</a:rPr>
                        <a:t>A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</a:rPr>
                        <a:t>Б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</a:rPr>
                        <a:t>В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</a:rPr>
                        <a:t>Г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</a:rPr>
                        <a:t>Д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185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Verdana"/>
              </a:rPr>
              <a:t>Пояснение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Verdana"/>
              </a:rPr>
              <a:t>А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) дискуссия специалистов о путях проведения экономической реформы — экономика как наука.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Б) покупка товара в магазине — экономика как хозяйство.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В) разработка планов развития национальной экономики — экономика как наука.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Г) открытие сети химчисток — экономика как хозяйство.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Д) выплата налогов фирмой — экономика как хозяйство.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Ответ: 12122.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242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rgbClr val="FF6600"/>
                </a:solidFill>
              </a:rPr>
              <a:t>Установите соответствие между примерами и видами налогов: к каждой позиции, данной в первом столбце, подберите соответствующую позицию из второго столбца.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9395401"/>
              </p:ext>
            </p:extLst>
          </p:nvPr>
        </p:nvGraphicFramePr>
        <p:xfrm>
          <a:off x="467544" y="2132856"/>
          <a:ext cx="8064896" cy="1970189"/>
        </p:xfrm>
        <a:graphic>
          <a:graphicData uri="http://schemas.openxmlformats.org/drawingml/2006/table">
            <a:tbl>
              <a:tblPr/>
              <a:tblGrid>
                <a:gridCol w="4176464"/>
                <a:gridCol w="97931"/>
                <a:gridCol w="3790501"/>
              </a:tblGrid>
              <a:tr h="3093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ПРИМЕР</a:t>
                      </a:r>
                    </a:p>
                  </a:txBody>
                  <a:tcPr marL="30480" marR="30480"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ВИД НАЛОГА</a:t>
                      </a:r>
                    </a:p>
                  </a:txBody>
                  <a:tcPr marL="30480" marR="30480"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4909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А) налог на добавленную стоимость</a:t>
                      </a:r>
                    </a:p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Б) налог на прибыль</a:t>
                      </a:r>
                    </a:p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В) налог на имущество физических лиц</a:t>
                      </a:r>
                    </a:p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Г) земельный налог</a:t>
                      </a:r>
                    </a:p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Д) акцизы</a:t>
                      </a:r>
                    </a:p>
                  </a:txBody>
                  <a:tcPr marL="30480" marR="30480" marT="30480" marB="304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1) прямые налоги</a:t>
                      </a:r>
                    </a:p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</a:rPr>
                        <a:t>2) косвенные налоги</a:t>
                      </a:r>
                    </a:p>
                  </a:txBody>
                  <a:tcPr marL="30480" marR="30480" marT="30480" marB="304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95536" y="4077072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Verdana"/>
              </a:rPr>
              <a:t>Запишите в ответ цифры, расположив их в порядке, соответствующем буквам: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760533"/>
              </p:ext>
            </p:extLst>
          </p:nvPr>
        </p:nvGraphicFramePr>
        <p:xfrm>
          <a:off x="899592" y="4869160"/>
          <a:ext cx="4464495" cy="1152128"/>
        </p:xfrm>
        <a:graphic>
          <a:graphicData uri="http://schemas.openxmlformats.org/drawingml/2006/table">
            <a:tbl>
              <a:tblPr/>
              <a:tblGrid>
                <a:gridCol w="892899"/>
                <a:gridCol w="892899"/>
                <a:gridCol w="892899"/>
                <a:gridCol w="892899"/>
                <a:gridCol w="892899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</a:rPr>
                        <a:t>А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</a:rPr>
                        <a:t>Б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</a:rPr>
                        <a:t>В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</a:rPr>
                        <a:t>Г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</a:rPr>
                        <a:t>Д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</a:rPr>
                        <a:t> 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193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C000"/>
                </a:solidFill>
              </a:rPr>
              <a:t>Система оценивания задания №5</a:t>
            </a:r>
            <a:endParaRPr lang="ru-RU" dirty="0">
              <a:solidFill>
                <a:srgbClr val="00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0BD0D9"/>
              </a:buClr>
            </a:pPr>
            <a:r>
              <a:rPr lang="ru-RU" sz="2800" dirty="0">
                <a:solidFill>
                  <a:prstClr val="black"/>
                </a:solidFill>
              </a:rPr>
              <a:t>Если задание выполнено полностью верно, за него ставится 2 балла. При наличии одной ошибки можно рассчитывать только на 1 балл, а если ошибок две и более, баллы за </a:t>
            </a:r>
            <a:r>
              <a:rPr lang="ru-RU" sz="2800" dirty="0" smtClean="0">
                <a:solidFill>
                  <a:prstClr val="black"/>
                </a:solidFill>
              </a:rPr>
              <a:t>пятое </a:t>
            </a:r>
            <a:r>
              <a:rPr lang="ru-RU" sz="2800" dirty="0">
                <a:solidFill>
                  <a:prstClr val="black"/>
                </a:solidFill>
              </a:rPr>
              <a:t>задание ЕГЭ по обществознанию не ставятся.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401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F0"/>
                </a:solidFill>
              </a:rPr>
              <a:t>Пояснение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Виды </a:t>
            </a:r>
            <a:r>
              <a:rPr lang="ru-RU" dirty="0"/>
              <a:t>налогов (по характеру налогового изъятия): прямой — платят собственники дохода и имущества (подоходный, на имущество, на прибыль), косвенный — платят покупатели (акциз, таможенная пошлина, НДС).</a:t>
            </a:r>
          </a:p>
          <a:p>
            <a:r>
              <a:rPr lang="ru-RU" dirty="0"/>
              <a:t>А) налог на добавленную стоимость — косвенные налоги.</a:t>
            </a:r>
          </a:p>
          <a:p>
            <a:r>
              <a:rPr lang="ru-RU" dirty="0"/>
              <a:t>Б) налог на прибыль — прямые налоги.</a:t>
            </a:r>
          </a:p>
          <a:p>
            <a:r>
              <a:rPr lang="ru-RU" dirty="0"/>
              <a:t>В) налог на имущество физических лиц — прямые налоги.</a:t>
            </a:r>
          </a:p>
          <a:p>
            <a:r>
              <a:rPr lang="ru-RU" dirty="0"/>
              <a:t>Г) земельный налог — прямые налоги.</a:t>
            </a:r>
          </a:p>
          <a:p>
            <a:r>
              <a:rPr lang="ru-RU" dirty="0"/>
              <a:t>Д) акцизы — косвенные налоги.</a:t>
            </a:r>
          </a:p>
          <a:p>
            <a:endParaRPr lang="ru-RU" dirty="0"/>
          </a:p>
          <a:p>
            <a:r>
              <a:rPr lang="ru-RU" dirty="0"/>
              <a:t>Ответ: 21112.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463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536174"/>
            <a:ext cx="77048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ru-RU" altLang="en-US" sz="6000" b="1" dirty="0">
                <a:solidFill>
                  <a:srgbClr val="CC006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Verdana"/>
              </a:rPr>
              <a:t>Спасибо за внимание!!!</a:t>
            </a:r>
          </a:p>
        </p:txBody>
      </p:sp>
    </p:spTree>
    <p:extLst>
      <p:ext uri="{BB962C8B-B14F-4D97-AF65-F5344CB8AC3E}">
        <p14:creationId xmlns:p14="http://schemas.microsoft.com/office/powerpoint/2010/main" val="337373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9900CC"/>
                </a:solidFill>
              </a:rPr>
              <a:t>Анализ  </a:t>
            </a:r>
            <a:r>
              <a:rPr lang="ru-RU" b="1" dirty="0">
                <a:solidFill>
                  <a:srgbClr val="9900CC"/>
                </a:solidFill>
              </a:rPr>
              <a:t>задания </a:t>
            </a:r>
            <a:r>
              <a:rPr lang="ru-RU" b="1" dirty="0" smtClean="0">
                <a:solidFill>
                  <a:srgbClr val="9900CC"/>
                </a:solidFill>
              </a:rPr>
              <a:t>№6</a:t>
            </a:r>
            <a:endParaRPr lang="ru-RU" dirty="0">
              <a:solidFill>
                <a:srgbClr val="9900C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389120"/>
          </a:xfrm>
        </p:spPr>
        <p:txBody>
          <a:bodyPr>
            <a:normAutofit/>
          </a:bodyPr>
          <a:lstStyle/>
          <a:p>
            <a:pPr lvl="0" fontAlgn="base">
              <a:buClr>
                <a:srgbClr val="0BD0D9"/>
              </a:buClr>
            </a:pPr>
            <a:r>
              <a:rPr lang="ru-RU" sz="2200" dirty="0">
                <a:solidFill>
                  <a:srgbClr val="193D00"/>
                </a:solidFill>
                <a:latin typeface="Georgia"/>
              </a:rPr>
              <a:t>Шестое задание ЕГЭ по обществознанию относится к повышенному уровню сложности; в нем приводится краткое описание какой-либо ситуации и перечень фактов или признаков – необходимо определить, какие из них соответствуют указанной ситуации. Основная сложность заключается в том, что фактов приводится 5-6, а выбрать нужно лишь несколько, но точное количество верных вариантов не указано (как правило, их бывает 2 или 3). Тем не менее, если внимательно прочитать задание и порассуждать, выполнить его совсем не так сложно. </a:t>
            </a:r>
            <a:endParaRPr lang="ru-RU" sz="22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228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rgbClr val="00C000"/>
                </a:solidFill>
              </a:rPr>
              <a:t>Система оценивания задания № 6</a:t>
            </a:r>
            <a:endParaRPr lang="ru-RU" sz="4400" b="1" dirty="0">
              <a:solidFill>
                <a:srgbClr val="00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>
              <a:buClr>
                <a:srgbClr val="0BD0D9"/>
              </a:buClr>
            </a:pPr>
            <a:r>
              <a:rPr lang="ru-RU" sz="2400" dirty="0">
                <a:solidFill>
                  <a:srgbClr val="193D00"/>
                </a:solidFill>
                <a:latin typeface="Georgia"/>
              </a:rPr>
              <a:t>Максимальный балл за </a:t>
            </a:r>
            <a:r>
              <a:rPr lang="ru-RU" sz="2400" dirty="0" smtClean="0">
                <a:solidFill>
                  <a:srgbClr val="193D00"/>
                </a:solidFill>
                <a:latin typeface="Georgia"/>
              </a:rPr>
              <a:t>шестое </a:t>
            </a:r>
            <a:r>
              <a:rPr lang="ru-RU" sz="2400" dirty="0">
                <a:solidFill>
                  <a:srgbClr val="193D00"/>
                </a:solidFill>
                <a:latin typeface="Georgia"/>
              </a:rPr>
              <a:t>задание ЕГЭ по обществознанию – </a:t>
            </a:r>
            <a:r>
              <a:rPr lang="ru-RU" sz="2400" dirty="0" smtClean="0">
                <a:solidFill>
                  <a:srgbClr val="193D00"/>
                </a:solidFill>
                <a:latin typeface="Georgia"/>
              </a:rPr>
              <a:t>2 </a:t>
            </a:r>
            <a:r>
              <a:rPr lang="ru-RU" sz="2400" dirty="0" smtClean="0">
                <a:solidFill>
                  <a:srgbClr val="193D00"/>
                </a:solidFill>
                <a:latin typeface="Georgia"/>
              </a:rPr>
              <a:t>б.</a:t>
            </a:r>
            <a:endParaRPr lang="ru-RU" sz="2400" dirty="0" smtClean="0">
              <a:solidFill>
                <a:srgbClr val="193D00"/>
              </a:solidFill>
              <a:latin typeface="Georgia"/>
            </a:endParaRPr>
          </a:p>
          <a:p>
            <a:pPr lvl="0" fontAlgn="base">
              <a:buClr>
                <a:srgbClr val="0BD0D9"/>
              </a:buClr>
            </a:pPr>
            <a:r>
              <a:rPr lang="ru-RU" sz="2400" dirty="0">
                <a:solidFill>
                  <a:srgbClr val="193D00"/>
                </a:solidFill>
                <a:latin typeface="Georgia"/>
              </a:rPr>
              <a:t>О</a:t>
            </a:r>
            <a:r>
              <a:rPr lang="ru-RU" sz="2400" dirty="0" smtClean="0">
                <a:solidFill>
                  <a:srgbClr val="193D00"/>
                </a:solidFill>
                <a:latin typeface="Georgia"/>
              </a:rPr>
              <a:t>н </a:t>
            </a:r>
            <a:r>
              <a:rPr lang="ru-RU" sz="2400" dirty="0">
                <a:solidFill>
                  <a:srgbClr val="193D00"/>
                </a:solidFill>
                <a:latin typeface="Georgia"/>
              </a:rPr>
              <a:t>ставится в том случае, если в ответ записаны все верные варианты – то есть нет ни одной пропущенной либо лишней цифры. </a:t>
            </a:r>
            <a:endParaRPr lang="ru-RU" sz="2400" dirty="0" smtClean="0">
              <a:solidFill>
                <a:srgbClr val="193D00"/>
              </a:solidFill>
              <a:latin typeface="Georgia"/>
            </a:endParaRPr>
          </a:p>
          <a:p>
            <a:pPr lvl="0" fontAlgn="base">
              <a:buClr>
                <a:srgbClr val="0BD0D9"/>
              </a:buClr>
            </a:pPr>
            <a:r>
              <a:rPr lang="ru-RU" sz="2400" dirty="0" smtClean="0">
                <a:solidFill>
                  <a:srgbClr val="193D00"/>
                </a:solidFill>
                <a:latin typeface="Georgia"/>
              </a:rPr>
              <a:t>Если </a:t>
            </a:r>
            <a:r>
              <a:rPr lang="ru-RU" sz="2400" dirty="0">
                <a:solidFill>
                  <a:srgbClr val="193D00"/>
                </a:solidFill>
                <a:latin typeface="Georgia"/>
              </a:rPr>
              <a:t>же одна цифра не дописана либо написана неверно – ставится 1 балл, а если таких ошибок 2 и более, баллы за это задание не начисляются.</a:t>
            </a:r>
            <a:r>
              <a:rPr lang="ru-RU" sz="2400" b="1" dirty="0">
                <a:solidFill>
                  <a:prstClr val="black"/>
                </a:solidFill>
              </a:rPr>
              <a:t> </a:t>
            </a:r>
            <a:endParaRPr lang="ru-RU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70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9900CC"/>
                </a:solidFill>
              </a:rPr>
              <a:t>Алгоритм выполнения заданий</a:t>
            </a:r>
            <a:endParaRPr lang="ru-RU" b="1" dirty="0">
              <a:solidFill>
                <a:srgbClr val="9900C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>
              <a:buClr>
                <a:srgbClr val="0BD0D9"/>
              </a:buClr>
            </a:pPr>
            <a:r>
              <a:rPr lang="ru-RU" sz="2200" dirty="0">
                <a:solidFill>
                  <a:prstClr val="black"/>
                </a:solidFill>
              </a:rPr>
              <a:t>Внимательно читаем задание;</a:t>
            </a:r>
          </a:p>
          <a:p>
            <a:pPr lvl="0" fontAlgn="base">
              <a:buClr>
                <a:srgbClr val="0BD0D9"/>
              </a:buClr>
            </a:pPr>
            <a:r>
              <a:rPr lang="ru-RU" sz="2200" dirty="0">
                <a:solidFill>
                  <a:prstClr val="black"/>
                </a:solidFill>
              </a:rPr>
              <a:t>Анализируем приведенные в нем позиции;</a:t>
            </a:r>
          </a:p>
          <a:p>
            <a:pPr lvl="0" fontAlgn="base">
              <a:buClr>
                <a:srgbClr val="0BD0D9"/>
              </a:buClr>
            </a:pPr>
            <a:r>
              <a:rPr lang="ru-RU" sz="2200" dirty="0">
                <a:solidFill>
                  <a:prstClr val="black"/>
                </a:solidFill>
              </a:rPr>
              <a:t>Вспоминаем теорию по теме задания и по порядку определяем соответствия между позициями; в случае затруднений действуем методом исключения, расставляя сначала те номера, в отношении которых есть полная уверенность;</a:t>
            </a:r>
          </a:p>
          <a:p>
            <a:pPr lvl="0" fontAlgn="base">
              <a:buClr>
                <a:srgbClr val="0BD0D9"/>
              </a:buClr>
            </a:pPr>
            <a:r>
              <a:rPr lang="ru-RU" sz="2200" dirty="0">
                <a:solidFill>
                  <a:prstClr val="black"/>
                </a:solidFill>
              </a:rPr>
              <a:t>Анализируем, какие варианты удовлетворяют заданному условию, в случае затруднения действуем методом исключения;</a:t>
            </a:r>
          </a:p>
          <a:p>
            <a:pPr lvl="0" fontAlgn="base">
              <a:buClr>
                <a:srgbClr val="0BD0D9"/>
              </a:buClr>
            </a:pPr>
            <a:r>
              <a:rPr lang="ru-RU" sz="2200" dirty="0">
                <a:solidFill>
                  <a:prstClr val="black"/>
                </a:solidFill>
              </a:rPr>
              <a:t>Записываем ответ.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598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460851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193D00"/>
                </a:solidFill>
                <a:latin typeface="Georgia"/>
              </a:rPr>
              <a:t/>
            </a:r>
            <a:br>
              <a:rPr lang="ru-RU" sz="2700" b="1" dirty="0" smtClean="0">
                <a:solidFill>
                  <a:srgbClr val="193D00"/>
                </a:solidFill>
                <a:latin typeface="Georgia"/>
              </a:rPr>
            </a:br>
            <a:r>
              <a:rPr lang="ru-RU" sz="2700" b="1" dirty="0">
                <a:solidFill>
                  <a:srgbClr val="193D00"/>
                </a:solidFill>
                <a:latin typeface="Georgia"/>
              </a:rPr>
              <a:t/>
            </a:r>
            <a:br>
              <a:rPr lang="ru-RU" sz="2700" b="1" dirty="0">
                <a:solidFill>
                  <a:srgbClr val="193D00"/>
                </a:solidFill>
                <a:latin typeface="Georgia"/>
              </a:rPr>
            </a:br>
            <a:r>
              <a:rPr lang="ru-RU" sz="2700" b="1" dirty="0" smtClean="0">
                <a:solidFill>
                  <a:srgbClr val="193D00"/>
                </a:solidFill>
                <a:latin typeface="Georgia"/>
              </a:rPr>
              <a:t/>
            </a:r>
            <a:br>
              <a:rPr lang="ru-RU" sz="2700" b="1" dirty="0" smtClean="0">
                <a:solidFill>
                  <a:srgbClr val="193D00"/>
                </a:solidFill>
                <a:latin typeface="Georgia"/>
              </a:rPr>
            </a:br>
            <a:r>
              <a:rPr lang="ru-RU" sz="2700" b="1" dirty="0">
                <a:solidFill>
                  <a:srgbClr val="193D00"/>
                </a:solidFill>
                <a:latin typeface="Georgia"/>
              </a:rPr>
              <a:t/>
            </a:r>
            <a:br>
              <a:rPr lang="ru-RU" sz="2700" b="1" dirty="0">
                <a:solidFill>
                  <a:srgbClr val="193D00"/>
                </a:solidFill>
                <a:latin typeface="Georgia"/>
              </a:rPr>
            </a:br>
            <a:r>
              <a:rPr lang="ru-RU" sz="2700" b="1" dirty="0" smtClean="0">
                <a:solidFill>
                  <a:srgbClr val="193D00"/>
                </a:solidFill>
                <a:latin typeface="Georgia"/>
              </a:rPr>
              <a:t/>
            </a:r>
            <a:br>
              <a:rPr lang="ru-RU" sz="2700" b="1" dirty="0" smtClean="0">
                <a:solidFill>
                  <a:srgbClr val="193D00"/>
                </a:solidFill>
                <a:latin typeface="Georgia"/>
              </a:rPr>
            </a:br>
            <a:r>
              <a:rPr lang="ru-RU" sz="2700" b="1" dirty="0">
                <a:solidFill>
                  <a:srgbClr val="193D00"/>
                </a:solidFill>
                <a:latin typeface="Georgia"/>
              </a:rPr>
              <a:t/>
            </a:r>
            <a:br>
              <a:rPr lang="ru-RU" sz="2700" b="1" dirty="0">
                <a:solidFill>
                  <a:srgbClr val="193D00"/>
                </a:solidFill>
                <a:latin typeface="Georgia"/>
              </a:rPr>
            </a:br>
            <a:r>
              <a:rPr lang="ru-RU" sz="2700" b="1" dirty="0" smtClean="0">
                <a:solidFill>
                  <a:srgbClr val="193D00"/>
                </a:solidFill>
                <a:latin typeface="Georgia"/>
              </a:rPr>
              <a:t/>
            </a:r>
            <a:br>
              <a:rPr lang="ru-RU" sz="2700" b="1" dirty="0" smtClean="0">
                <a:solidFill>
                  <a:srgbClr val="193D00"/>
                </a:solidFill>
                <a:latin typeface="Georgia"/>
              </a:rPr>
            </a:br>
            <a:r>
              <a:rPr lang="ru-RU" sz="2700" b="1" dirty="0" smtClean="0">
                <a:solidFill>
                  <a:srgbClr val="00C000"/>
                </a:solidFill>
                <a:latin typeface="Georgia"/>
              </a:rPr>
              <a:t>Разбор </a:t>
            </a:r>
            <a:r>
              <a:rPr lang="ru-RU" sz="2700" b="1" dirty="0">
                <a:solidFill>
                  <a:srgbClr val="00C000"/>
                </a:solidFill>
                <a:latin typeface="Georgia"/>
              </a:rPr>
              <a:t>типовых вариантов заданий </a:t>
            </a:r>
            <a:r>
              <a:rPr lang="ru-RU" sz="2700" b="1" dirty="0" smtClean="0">
                <a:solidFill>
                  <a:srgbClr val="00C000"/>
                </a:solidFill>
                <a:latin typeface="Georgia"/>
              </a:rPr>
              <a:t>№5</a:t>
            </a:r>
            <a:br>
              <a:rPr lang="ru-RU" sz="2700" b="1" dirty="0" smtClean="0">
                <a:solidFill>
                  <a:srgbClr val="00C000"/>
                </a:solidFill>
                <a:latin typeface="Georgia"/>
              </a:rPr>
            </a:br>
            <a:r>
              <a:rPr lang="ru-RU" sz="1800" b="1" dirty="0">
                <a:solidFill>
                  <a:schemeClr val="tx1"/>
                </a:solidFill>
                <a:latin typeface="Georgia"/>
              </a:rPr>
              <a:t/>
            </a:r>
            <a:br>
              <a:rPr lang="ru-RU" sz="1800" b="1" dirty="0">
                <a:solidFill>
                  <a:schemeClr val="tx1"/>
                </a:solidFill>
                <a:latin typeface="Georgia"/>
              </a:rPr>
            </a:br>
            <a:r>
              <a:rPr lang="ru-RU" sz="2200" b="1" dirty="0">
                <a:solidFill>
                  <a:schemeClr val="tx1"/>
                </a:solidFill>
              </a:rPr>
              <a:t>Выберите верные суждения о валовом внутреннем продукте (ВВП) и запишите цифры, под которыми они указаны.</a:t>
            </a:r>
            <a:br>
              <a:rPr lang="ru-RU" sz="2200" b="1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 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1) ВВП — это совокупность экономических ресурсов, включающая ключевые производственные факторы.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2) ВВП отражает общественную потребность в определённом количестве товаров и услуг, необходимых для нормального жизнеобеспечения населения.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3) ВВП характеризует общий объем производства.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4) ВВП — это совокупная рыночная стоимость всех конечных продуктов, произведенных в экономике (внутри страны) в течение одного года.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5) ВВП — это система социально-экономических и юридических отношений, обеспечивающих непрерывный процесс воспроизводства рабочей силы.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700" b="1" dirty="0">
              <a:solidFill>
                <a:srgbClr val="99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50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936104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Пояснение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38912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1) ВВП — это совокупность экономических ресурсов, включающая ключевые производственные факторы. — нет, неверно, это не относится к ВВП.</a:t>
            </a:r>
          </a:p>
          <a:p>
            <a:r>
              <a:rPr lang="ru-RU" dirty="0"/>
              <a:t>2) ВВП отражает общественную потребность в определённом количестве товаров и услуг, необходимых для нормального жизнеобеспечения населения — нет, неверно, это не относится к ВВП.</a:t>
            </a:r>
          </a:p>
          <a:p>
            <a:r>
              <a:rPr lang="ru-RU" dirty="0"/>
              <a:t>3) ВВП характеризует общий объем производства — да, верно.</a:t>
            </a:r>
          </a:p>
          <a:p>
            <a:r>
              <a:rPr lang="ru-RU" dirty="0"/>
              <a:t>4) ВВП — это совокупная рыночная стоимость всех конечных продуктов, произведенных в экономике (внутри страны) в течение одного года. — да, верно.</a:t>
            </a:r>
          </a:p>
          <a:p>
            <a:r>
              <a:rPr lang="ru-RU" dirty="0"/>
              <a:t>5) ВВП — это система социально-экономических и юридических отношений, обеспечивающих непрерывный процесс воспроизводства рабочей силы — нет, неверно, это не относится к ВВП.</a:t>
            </a:r>
          </a:p>
          <a:p>
            <a:endParaRPr lang="ru-RU" dirty="0"/>
          </a:p>
          <a:p>
            <a:r>
              <a:rPr lang="ru-RU" dirty="0"/>
              <a:t>Ответ: 34.</a:t>
            </a:r>
          </a:p>
        </p:txBody>
      </p:sp>
    </p:spTree>
    <p:extLst>
      <p:ext uri="{BB962C8B-B14F-4D97-AF65-F5344CB8AC3E}">
        <p14:creationId xmlns:p14="http://schemas.microsoft.com/office/powerpoint/2010/main" val="333554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514432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>
                <a:solidFill>
                  <a:srgbClr val="000000"/>
                </a:solidFill>
                <a:latin typeface="Verdana"/>
              </a:rPr>
              <a:t>Выберите верные суждения о функциях экономики как науки и запишите цифры, под которыми они указаны.</a:t>
            </a:r>
            <a:br>
              <a:rPr lang="ru-RU" sz="2000" b="1" dirty="0">
                <a:solidFill>
                  <a:srgbClr val="000000"/>
                </a:solidFill>
                <a:latin typeface="Verdana"/>
              </a:rPr>
            </a:br>
            <a:r>
              <a:rPr lang="ru-RU" sz="2000" b="1" i="1" dirty="0">
                <a:solidFill>
                  <a:srgbClr val="000000"/>
                </a:solidFill>
                <a:latin typeface="Verdana"/>
              </a:rPr>
              <a:t>Цифры укажите в порядке возрастания</a:t>
            </a:r>
            <a:r>
              <a:rPr lang="ru-RU" sz="2000" b="1" i="1" dirty="0" smtClean="0">
                <a:solidFill>
                  <a:srgbClr val="000000"/>
                </a:solidFill>
                <a:latin typeface="Verdana"/>
              </a:rPr>
              <a:t>.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Verdana"/>
              </a:rPr>
              <a:t>1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) Изучение хозяйственной деятельности семьи, фирмы как субъектов экономических отношений является предметом микроэкономики.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2) Построение графической модели прогноза темпов экономического роста на долгосрочную перспективу иллюстрирует познавательно-объяснительную функцию экономической науки.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3) Особенности протекания экономических процессов на национальном уровне изучает макроэкономика.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4) Структурная реформа промышленности, основанная на результатах исследований перспективных тенденций мирового экономического развития, иллюстрирует реализацию производственно-преобразующей функции экономики как науки.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Verdana"/>
              </a:rPr>
              <a:t>5) Экономика — это наука, которая исследует, как люди используют ограниченные ресурсы для удовлетворения своих потребностей в жизненных благах.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161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f9ca584b84fbd115f4af2daad943fb7cc2a5d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1925</TotalTime>
  <Words>1925</Words>
  <Application>Microsoft Office PowerPoint</Application>
  <PresentationFormat>Экран (4:3)</PresentationFormat>
  <Paragraphs>275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Поток</vt:lpstr>
      <vt:lpstr>Подготовка к ЕГЭ  Экономика. Выбор позиций из списка (задания № 5, №6) Банкетова Светлана Александровна учитель истории и обществознания  МБОУ “ Кольчугинская  школа №1 им.Авраамова Г.Н.” - 2021 </vt:lpstr>
      <vt:lpstr>Анализ задания №5 </vt:lpstr>
      <vt:lpstr>Система оценивания задания №5</vt:lpstr>
      <vt:lpstr>Анализ  задания №6</vt:lpstr>
      <vt:lpstr>Система оценивания задания № 6</vt:lpstr>
      <vt:lpstr>Алгоритм выполнения заданий</vt:lpstr>
      <vt:lpstr>       Разбор типовых вариантов заданий №5  Выберите верные суждения о валовом внутреннем продукте (ВВП) и запишите цифры, под которыми они указаны.   1) ВВП — это совокупность экономических ресурсов, включающая ключевые производственные факторы. 2) ВВП отражает общественную потребность в определённом количестве товаров и услуг, необходимых для нормального жизнеобеспечения населения. 3) ВВП характеризует общий объем производства. 4) ВВП — это совокупная рыночная стоимость всех конечных продуктов, произведенных в экономике (внутри страны) в течение одного года. 5) ВВП — это система социально-экономических и юридических отношений, обеспечивающих непрерывный процесс воспроизводства рабочей силы. </vt:lpstr>
      <vt:lpstr>Пояснение</vt:lpstr>
      <vt:lpstr>Выберите верные суждения о функциях экономики как науки и запишите цифры, под которыми они указаны. Цифры укажите в порядке возрастания.</vt:lpstr>
      <vt:lpstr>Пояснение</vt:lpstr>
      <vt:lpstr>Выберите в приведённом списке верные суждения о мировой экономике и запишите цифры, под которыми они указаны. Цифры укажите в порядке возрастания.</vt:lpstr>
      <vt:lpstr>Пояснение</vt:lpstr>
      <vt:lpstr>Выберите верные суждения о мировой экономике и запишите цифры, под которыми они указаны.</vt:lpstr>
      <vt:lpstr>Пояснение</vt:lpstr>
      <vt:lpstr>Выберите верные суждения о государственном бюджете и запишите цифры, под которыми они указаны. Цифры укажите в порядке возрастания</vt:lpstr>
      <vt:lpstr>Пояснение</vt:lpstr>
      <vt:lpstr>Выберите верные суждения о ценных бумагах и запишите цифры, под которыми они указаны. Цифры укажите в порядке возрастания.</vt:lpstr>
      <vt:lpstr>Пояснение</vt:lpstr>
      <vt:lpstr>Выберите верные суждения о международном разделении труда и запишите цифры, под которыми они указаны. Цифры укажите в порядке возрастания.</vt:lpstr>
      <vt:lpstr>Пояснение</vt:lpstr>
      <vt:lpstr>Разбор типовых вариантов заданий №6</vt:lpstr>
      <vt:lpstr>Пояснение</vt:lpstr>
      <vt:lpstr>Установите соответствие между видами издержек и конкретными примерами издержек: к каждой позиции, данной в первом столбце, подберите соответствующую позицию из второго столбца.</vt:lpstr>
      <vt:lpstr>Пояснение</vt:lpstr>
      <vt:lpstr>Установите соответствие между примерами и статьями государственного бюджета: к каждой позиции, данной в первом столбце, подберите соответствующую позицию из второго столбца.</vt:lpstr>
      <vt:lpstr>Пояснение</vt:lpstr>
      <vt:lpstr>Установите соответствие между примерами и смыслами понятия «экономика»: к каждой позиции, данной в первом столбце, подберите соответствующую позицию из второго столбца</vt:lpstr>
      <vt:lpstr>Пояснение</vt:lpstr>
      <vt:lpstr>Установите соответствие между примерами и видами налогов: к каждой позиции, данной в первом столбце, подберите соответствующую позицию из второго столбца.</vt:lpstr>
      <vt:lpstr>Пояснение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ЕГЭ  Экономика. Выбор позиций из списка (задание 8)  Банкетова Светлана Александровна учитель истории и обществознания  МБОУ “ Кольчугинская  школа №1” - 2020</dc:title>
  <dc:creator>Пользователь Windows</dc:creator>
  <cp:lastModifiedBy>Пользователь Windows</cp:lastModifiedBy>
  <cp:revision>47</cp:revision>
  <cp:lastPrinted>2020-12-11T04:23:37Z</cp:lastPrinted>
  <dcterms:created xsi:type="dcterms:W3CDTF">2020-12-08T19:19:30Z</dcterms:created>
  <dcterms:modified xsi:type="dcterms:W3CDTF">2021-11-10T18:49:51Z</dcterms:modified>
</cp:coreProperties>
</file>