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2" r:id="rId18"/>
    <p:sldId id="272" r:id="rId19"/>
    <p:sldId id="273" r:id="rId20"/>
    <p:sldId id="276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B0E2F0-1533-45D7-AE5A-82267C67F1B7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62"/>
            <p14:sldId id="272"/>
            <p14:sldId id="273"/>
            <p14:sldId id="276"/>
          </p14:sldIdLst>
        </p14:section>
        <p14:section name="Раздел без заголовка" id="{043DD794-E6E9-4B32-94CB-97AAFF3388DB}">
          <p14:sldIdLst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7B132-1432-4EB0-BF45-A46ABA8D604B}" type="doc">
      <dgm:prSet loTypeId="urn:microsoft.com/office/officeart/2005/8/layout/radial4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46E4384-D814-4628-8A42-98D87FE2720B}">
      <dgm:prSet phldrT="[Текст]"/>
      <dgm:spPr>
        <a:xfrm>
          <a:off x="2594986" y="239054"/>
          <a:ext cx="2785596" cy="2636426"/>
        </a:xfrm>
        <a:prstGeom prst="ellipse">
          <a:avLst/>
        </a:prstGeom>
        <a:solidFill>
          <a:srgbClr val="0070C0">
            <a:alpha val="8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alt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Направления методической работы в </a:t>
          </a:r>
          <a:r>
            <a:rPr lang="ru-RU" alt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2023/2024 </a:t>
          </a:r>
          <a:r>
            <a:rPr lang="ru-RU" alt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учебном году: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BD7A6B-C0AC-4BE9-A6E4-E3D1E0030D3F}" type="parTrans" cxnId="{B64E0D4E-FCFD-4574-A4CA-2CFF2291E8E6}">
      <dgm:prSet/>
      <dgm:spPr/>
      <dgm:t>
        <a:bodyPr/>
        <a:lstStyle/>
        <a:p>
          <a:endParaRPr lang="ru-RU"/>
        </a:p>
      </dgm:t>
    </dgm:pt>
    <dgm:pt modelId="{8EEC07DF-0924-49AE-A304-4C927E631644}" type="sibTrans" cxnId="{B64E0D4E-FCFD-4574-A4CA-2CFF2291E8E6}">
      <dgm:prSet/>
      <dgm:spPr/>
      <dgm:t>
        <a:bodyPr/>
        <a:lstStyle/>
        <a:p>
          <a:endParaRPr lang="ru-RU"/>
        </a:p>
      </dgm:t>
    </dgm:pt>
    <dgm:pt modelId="{58DE7C95-3621-4F52-AF51-B5258D1F089E}">
      <dgm:prSet phldrT="[Текст]"/>
      <dgm:spPr>
        <a:xfrm>
          <a:off x="71995" y="936108"/>
          <a:ext cx="2234205" cy="1750143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b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аналитическое</a:t>
          </a:r>
          <a:endParaRPr lang="ru-RU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FE9045-33C4-4D77-A0A3-A0EA7CD7F11F}" type="parTrans" cxnId="{91F09852-0629-4FB4-90F0-B0BBD5E2EE8B}">
      <dgm:prSet/>
      <dgm:spPr>
        <a:xfrm rot="21460051">
          <a:off x="2316376" y="1381812"/>
          <a:ext cx="683841" cy="60951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08330758-3AB1-4705-BDD1-427103BB1207}" type="sibTrans" cxnId="{91F09852-0629-4FB4-90F0-B0BBD5E2EE8B}">
      <dgm:prSet/>
      <dgm:spPr/>
      <dgm:t>
        <a:bodyPr/>
        <a:lstStyle/>
        <a:p>
          <a:endParaRPr lang="ru-RU"/>
        </a:p>
      </dgm:t>
    </dgm:pt>
    <dgm:pt modelId="{E55B023A-9E48-4FBE-863C-477E4BC00ACB}">
      <dgm:prSet phldrT="[Текст]"/>
      <dgm:spPr>
        <a:xfrm>
          <a:off x="576049" y="3456380"/>
          <a:ext cx="2412284" cy="1957426"/>
        </a:xfrm>
        <a:prstGeom prst="roundRect">
          <a:avLst>
            <a:gd name="adj" fmla="val 10000"/>
          </a:avLst>
        </a:prstGeom>
        <a:solidFill>
          <a:srgbClr val="0070C0">
            <a:alpha val="76667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информационное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E26FA5-23C1-46D4-86DF-9BDBB3D518A4}" type="parTrans" cxnId="{2168FABE-DC6A-40A7-B757-DE9CDA278EB7}">
      <dgm:prSet/>
      <dgm:spPr>
        <a:xfrm rot="18424489">
          <a:off x="2649551" y="2762925"/>
          <a:ext cx="1264071" cy="59226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93447"/>
            <a:satOff val="-2002"/>
            <a:lumOff val="1027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1F56F3B8-E406-4187-BDEF-4F0862750544}" type="sibTrans" cxnId="{2168FABE-DC6A-40A7-B757-DE9CDA278EB7}">
      <dgm:prSet/>
      <dgm:spPr/>
      <dgm:t>
        <a:bodyPr/>
        <a:lstStyle/>
        <a:p>
          <a:endParaRPr lang="ru-RU"/>
        </a:p>
      </dgm:t>
    </dgm:pt>
    <dgm:pt modelId="{985224FC-D1A8-4570-8C9B-DA0665C68E2B}">
      <dgm:prSet phldrT="[Текст]"/>
      <dgm:spPr>
        <a:xfrm>
          <a:off x="4824523" y="3312371"/>
          <a:ext cx="2322341" cy="1952615"/>
        </a:xfrm>
        <a:prstGeom prst="roundRect">
          <a:avLst>
            <a:gd name="adj" fmla="val 10000"/>
          </a:avLst>
        </a:prstGeom>
        <a:solidFill>
          <a:srgbClr val="0070C0">
            <a:alpha val="63333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организационно-методическое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3215CE-9F3D-463B-97B0-947D5FD1E433}" type="parTrans" cxnId="{883F26CE-DE26-4FD3-945F-8F6C4B2C48FD}">
      <dgm:prSet/>
      <dgm:spPr>
        <a:xfrm rot="13757302">
          <a:off x="4287970" y="2615734"/>
          <a:ext cx="1101467" cy="60951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186893"/>
            <a:satOff val="-4005"/>
            <a:lumOff val="2054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9EB8DFA7-DFE4-44E4-937A-BD10F9FD8A05}" type="sibTrans" cxnId="{883F26CE-DE26-4FD3-945F-8F6C4B2C48FD}">
      <dgm:prSet/>
      <dgm:spPr/>
      <dgm:t>
        <a:bodyPr/>
        <a:lstStyle/>
        <a:p>
          <a:endParaRPr lang="ru-RU"/>
        </a:p>
      </dgm:t>
    </dgm:pt>
    <dgm:pt modelId="{AF5D200F-0DF5-4810-86C1-700F3EBD3E96}">
      <dgm:prSet phldrT="[Текст]"/>
      <dgm:spPr>
        <a:xfrm>
          <a:off x="5760640" y="1008108"/>
          <a:ext cx="2031705" cy="1592759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консультативное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B0BEA9-2913-4D9F-96D5-78961EBDB738}" type="parTrans" cxnId="{C35B2D59-9E69-4EAF-9CCB-44FB9920D821}">
      <dgm:prSet/>
      <dgm:spPr>
        <a:xfrm rot="10912370">
          <a:off x="5122340" y="1379519"/>
          <a:ext cx="705773" cy="60951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280340"/>
            <a:satOff val="-6007"/>
            <a:lumOff val="3081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D290FBCB-D27A-4709-B9F7-32F5C195A878}" type="sibTrans" cxnId="{C35B2D59-9E69-4EAF-9CCB-44FB9920D821}">
      <dgm:prSet/>
      <dgm:spPr/>
      <dgm:t>
        <a:bodyPr/>
        <a:lstStyle/>
        <a:p>
          <a:endParaRPr lang="ru-RU"/>
        </a:p>
      </dgm:t>
    </dgm:pt>
    <dgm:pt modelId="{68FCC5D6-C65D-4857-8582-5228DD5056EC}" type="pres">
      <dgm:prSet presAssocID="{4097B132-1432-4EB0-BF45-A46ABA8D60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4CF7FD-F007-4B8B-B5D9-54677C493979}" type="pres">
      <dgm:prSet presAssocID="{C46E4384-D814-4628-8A42-98D87FE2720B}" presName="centerShape" presStyleLbl="node0" presStyleIdx="0" presStyleCnt="1" custScaleX="130251" custScaleY="123276" custLinFactNeighborX="-382" custLinFactNeighborY="-39810"/>
      <dgm:spPr/>
      <dgm:t>
        <a:bodyPr/>
        <a:lstStyle/>
        <a:p>
          <a:endParaRPr lang="ru-RU"/>
        </a:p>
      </dgm:t>
    </dgm:pt>
    <dgm:pt modelId="{A8AD3550-2F5E-4694-9FB9-7F307B90008E}" type="pres">
      <dgm:prSet presAssocID="{EBFE9045-33C4-4D77-A0A3-A0EA7CD7F11F}" presName="parTrans" presStyleLbl="bgSibTrans2D1" presStyleIdx="0" presStyleCnt="4" custAng="10971091" custScaleX="51031" custLinFactNeighborX="59842" custLinFactNeighborY="-10512"/>
      <dgm:spPr/>
      <dgm:t>
        <a:bodyPr/>
        <a:lstStyle/>
        <a:p>
          <a:endParaRPr lang="ru-RU"/>
        </a:p>
      </dgm:t>
    </dgm:pt>
    <dgm:pt modelId="{F07F8BB4-D246-4D3C-97A4-E35F366EF6C1}" type="pres">
      <dgm:prSet presAssocID="{58DE7C95-3621-4F52-AF51-B5258D1F089E}" presName="node" presStyleLbl="node1" presStyleIdx="0" presStyleCnt="4" custScaleX="109967" custScaleY="107677" custRadScaleRad="116871" custRadScaleInc="50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782D7-58E7-4D99-B287-C81F61C15D9F}" type="pres">
      <dgm:prSet presAssocID="{D5E26FA5-23C1-46D4-86DF-9BDBB3D518A4}" presName="parTrans" presStyleLbl="bgSibTrans2D1" presStyleIdx="1" presStyleCnt="4" custAng="10776475" custScaleX="58632" custScaleY="97171" custLinFactNeighborX="39132" custLinFactNeighborY="-85387"/>
      <dgm:spPr/>
      <dgm:t>
        <a:bodyPr/>
        <a:lstStyle/>
        <a:p>
          <a:endParaRPr lang="ru-RU"/>
        </a:p>
      </dgm:t>
    </dgm:pt>
    <dgm:pt modelId="{7A8D40F2-EBA1-4726-9635-466E4801D75E}" type="pres">
      <dgm:prSet presAssocID="{E55B023A-9E48-4FBE-863C-477E4BC00ACB}" presName="node" presStyleLbl="node1" presStyleIdx="1" presStyleCnt="4" custScaleX="118732" custScaleY="120430" custRadScaleRad="74635" custRadScaleInc="-169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D9735-797B-44CF-ACBA-DE8803D09F6D}" type="pres">
      <dgm:prSet presAssocID="{6C3215CE-9F3D-463B-97B0-947D5FD1E433}" presName="parTrans" presStyleLbl="bgSibTrans2D1" presStyleIdx="2" presStyleCnt="4" custAng="10528333" custScaleX="57100" custLinFactNeighborX="-29941" custLinFactNeighborY="-96751"/>
      <dgm:spPr/>
      <dgm:t>
        <a:bodyPr/>
        <a:lstStyle/>
        <a:p>
          <a:endParaRPr lang="ru-RU"/>
        </a:p>
      </dgm:t>
    </dgm:pt>
    <dgm:pt modelId="{4377FEC4-E12E-45EC-A823-0C17BA6AEAEA}" type="pres">
      <dgm:prSet presAssocID="{985224FC-D1A8-4570-8C9B-DA0665C68E2B}" presName="node" presStyleLbl="node1" presStyleIdx="2" presStyleCnt="4" custScaleX="114305" custScaleY="120134" custRadScaleRad="65574" custRadScaleInc="16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5CBBC-ACDD-43F0-88A1-AD19B3A29325}" type="pres">
      <dgm:prSet presAssocID="{DFB0BEA9-2913-4D9F-96D5-78961EBDB738}" presName="parTrans" presStyleLbl="bgSibTrans2D1" presStyleIdx="3" presStyleCnt="4" custAng="10608406" custScaleX="53063" custLinFactNeighborX="-48030" custLinFactNeighborY="-10088"/>
      <dgm:spPr/>
      <dgm:t>
        <a:bodyPr/>
        <a:lstStyle/>
        <a:p>
          <a:endParaRPr lang="ru-RU"/>
        </a:p>
      </dgm:t>
    </dgm:pt>
    <dgm:pt modelId="{60BD53C4-7B75-451E-B091-BE050498BA7E}" type="pres">
      <dgm:prSet presAssocID="{AF5D200F-0DF5-4810-86C1-700F3EBD3E96}" presName="node" presStyleLbl="node1" presStyleIdx="3" presStyleCnt="4" custScaleY="97994" custRadScaleRad="115542" custRadScaleInc="-51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BF955-7844-4AD2-9AC9-970E09B89D5C}" type="presOf" srcId="{EBFE9045-33C4-4D77-A0A3-A0EA7CD7F11F}" destId="{A8AD3550-2F5E-4694-9FB9-7F307B90008E}" srcOrd="0" destOrd="0" presId="urn:microsoft.com/office/officeart/2005/8/layout/radial4"/>
    <dgm:cxn modelId="{116A5919-54DD-4C3D-844E-2B2B2622D8BC}" type="presOf" srcId="{DFB0BEA9-2913-4D9F-96D5-78961EBDB738}" destId="{2B65CBBC-ACDD-43F0-88A1-AD19B3A29325}" srcOrd="0" destOrd="0" presId="urn:microsoft.com/office/officeart/2005/8/layout/radial4"/>
    <dgm:cxn modelId="{C35B2D59-9E69-4EAF-9CCB-44FB9920D821}" srcId="{C46E4384-D814-4628-8A42-98D87FE2720B}" destId="{AF5D200F-0DF5-4810-86C1-700F3EBD3E96}" srcOrd="3" destOrd="0" parTransId="{DFB0BEA9-2913-4D9F-96D5-78961EBDB738}" sibTransId="{D290FBCB-D27A-4709-B9F7-32F5C195A878}"/>
    <dgm:cxn modelId="{91F09852-0629-4FB4-90F0-B0BBD5E2EE8B}" srcId="{C46E4384-D814-4628-8A42-98D87FE2720B}" destId="{58DE7C95-3621-4F52-AF51-B5258D1F089E}" srcOrd="0" destOrd="0" parTransId="{EBFE9045-33C4-4D77-A0A3-A0EA7CD7F11F}" sibTransId="{08330758-3AB1-4705-BDD1-427103BB1207}"/>
    <dgm:cxn modelId="{12601F5B-7528-462D-9222-FD9EA43D9954}" type="presOf" srcId="{E55B023A-9E48-4FBE-863C-477E4BC00ACB}" destId="{7A8D40F2-EBA1-4726-9635-466E4801D75E}" srcOrd="0" destOrd="0" presId="urn:microsoft.com/office/officeart/2005/8/layout/radial4"/>
    <dgm:cxn modelId="{99407994-2EFA-428F-AB6E-3011E565F7D4}" type="presOf" srcId="{58DE7C95-3621-4F52-AF51-B5258D1F089E}" destId="{F07F8BB4-D246-4D3C-97A4-E35F366EF6C1}" srcOrd="0" destOrd="0" presId="urn:microsoft.com/office/officeart/2005/8/layout/radial4"/>
    <dgm:cxn modelId="{2168FABE-DC6A-40A7-B757-DE9CDA278EB7}" srcId="{C46E4384-D814-4628-8A42-98D87FE2720B}" destId="{E55B023A-9E48-4FBE-863C-477E4BC00ACB}" srcOrd="1" destOrd="0" parTransId="{D5E26FA5-23C1-46D4-86DF-9BDBB3D518A4}" sibTransId="{1F56F3B8-E406-4187-BDEF-4F0862750544}"/>
    <dgm:cxn modelId="{F3BA481B-760F-422D-95AF-0834FB42E35B}" type="presOf" srcId="{6C3215CE-9F3D-463B-97B0-947D5FD1E433}" destId="{9C3D9735-797B-44CF-ACBA-DE8803D09F6D}" srcOrd="0" destOrd="0" presId="urn:microsoft.com/office/officeart/2005/8/layout/radial4"/>
    <dgm:cxn modelId="{E8C212BB-E671-4C65-B51C-6E1268C86407}" type="presOf" srcId="{4097B132-1432-4EB0-BF45-A46ABA8D604B}" destId="{68FCC5D6-C65D-4857-8582-5228DD5056EC}" srcOrd="0" destOrd="0" presId="urn:microsoft.com/office/officeart/2005/8/layout/radial4"/>
    <dgm:cxn modelId="{426134B1-6894-4A29-88DF-56A0200DD6D3}" type="presOf" srcId="{AF5D200F-0DF5-4810-86C1-700F3EBD3E96}" destId="{60BD53C4-7B75-451E-B091-BE050498BA7E}" srcOrd="0" destOrd="0" presId="urn:microsoft.com/office/officeart/2005/8/layout/radial4"/>
    <dgm:cxn modelId="{0B7FE439-FCDC-449A-B60D-5E21B372EB19}" type="presOf" srcId="{C46E4384-D814-4628-8A42-98D87FE2720B}" destId="{F44CF7FD-F007-4B8B-B5D9-54677C493979}" srcOrd="0" destOrd="0" presId="urn:microsoft.com/office/officeart/2005/8/layout/radial4"/>
    <dgm:cxn modelId="{883F26CE-DE26-4FD3-945F-8F6C4B2C48FD}" srcId="{C46E4384-D814-4628-8A42-98D87FE2720B}" destId="{985224FC-D1A8-4570-8C9B-DA0665C68E2B}" srcOrd="2" destOrd="0" parTransId="{6C3215CE-9F3D-463B-97B0-947D5FD1E433}" sibTransId="{9EB8DFA7-DFE4-44E4-937A-BD10F9FD8A05}"/>
    <dgm:cxn modelId="{B64E0D4E-FCFD-4574-A4CA-2CFF2291E8E6}" srcId="{4097B132-1432-4EB0-BF45-A46ABA8D604B}" destId="{C46E4384-D814-4628-8A42-98D87FE2720B}" srcOrd="0" destOrd="0" parTransId="{86BD7A6B-C0AC-4BE9-A6E4-E3D1E0030D3F}" sibTransId="{8EEC07DF-0924-49AE-A304-4C927E631644}"/>
    <dgm:cxn modelId="{E185D6E2-D50D-4450-867A-CE0AC7DD2810}" type="presOf" srcId="{D5E26FA5-23C1-46D4-86DF-9BDBB3D518A4}" destId="{102782D7-58E7-4D99-B287-C81F61C15D9F}" srcOrd="0" destOrd="0" presId="urn:microsoft.com/office/officeart/2005/8/layout/radial4"/>
    <dgm:cxn modelId="{E0524D9A-49BA-4BA7-8F1A-3EAEF321FAE4}" type="presOf" srcId="{985224FC-D1A8-4570-8C9B-DA0665C68E2B}" destId="{4377FEC4-E12E-45EC-A823-0C17BA6AEAEA}" srcOrd="0" destOrd="0" presId="urn:microsoft.com/office/officeart/2005/8/layout/radial4"/>
    <dgm:cxn modelId="{665EA0BA-6074-4C0F-92C7-7229D9023CDE}" type="presParOf" srcId="{68FCC5D6-C65D-4857-8582-5228DD5056EC}" destId="{F44CF7FD-F007-4B8B-B5D9-54677C493979}" srcOrd="0" destOrd="0" presId="urn:microsoft.com/office/officeart/2005/8/layout/radial4"/>
    <dgm:cxn modelId="{00D90026-463D-4631-9D79-6C1BCE3D21AA}" type="presParOf" srcId="{68FCC5D6-C65D-4857-8582-5228DD5056EC}" destId="{A8AD3550-2F5E-4694-9FB9-7F307B90008E}" srcOrd="1" destOrd="0" presId="urn:microsoft.com/office/officeart/2005/8/layout/radial4"/>
    <dgm:cxn modelId="{52F6DC3C-21D4-49C8-AE09-D20CFF515A47}" type="presParOf" srcId="{68FCC5D6-C65D-4857-8582-5228DD5056EC}" destId="{F07F8BB4-D246-4D3C-97A4-E35F366EF6C1}" srcOrd="2" destOrd="0" presId="urn:microsoft.com/office/officeart/2005/8/layout/radial4"/>
    <dgm:cxn modelId="{14AA244E-F7E8-430C-BBFC-EA29D3BFA22D}" type="presParOf" srcId="{68FCC5D6-C65D-4857-8582-5228DD5056EC}" destId="{102782D7-58E7-4D99-B287-C81F61C15D9F}" srcOrd="3" destOrd="0" presId="urn:microsoft.com/office/officeart/2005/8/layout/radial4"/>
    <dgm:cxn modelId="{8785B001-CBCA-4C09-9F07-7A2E714F4086}" type="presParOf" srcId="{68FCC5D6-C65D-4857-8582-5228DD5056EC}" destId="{7A8D40F2-EBA1-4726-9635-466E4801D75E}" srcOrd="4" destOrd="0" presId="urn:microsoft.com/office/officeart/2005/8/layout/radial4"/>
    <dgm:cxn modelId="{E1EC9087-1FE6-4D6F-AB20-2C2B3A98EF64}" type="presParOf" srcId="{68FCC5D6-C65D-4857-8582-5228DD5056EC}" destId="{9C3D9735-797B-44CF-ACBA-DE8803D09F6D}" srcOrd="5" destOrd="0" presId="urn:microsoft.com/office/officeart/2005/8/layout/radial4"/>
    <dgm:cxn modelId="{9D42295F-4B93-4DFC-9713-C0E0E1078FBA}" type="presParOf" srcId="{68FCC5D6-C65D-4857-8582-5228DD5056EC}" destId="{4377FEC4-E12E-45EC-A823-0C17BA6AEAEA}" srcOrd="6" destOrd="0" presId="urn:microsoft.com/office/officeart/2005/8/layout/radial4"/>
    <dgm:cxn modelId="{893A7D25-D0DC-4953-8D45-46B405F686B8}" type="presParOf" srcId="{68FCC5D6-C65D-4857-8582-5228DD5056EC}" destId="{2B65CBBC-ACDD-43F0-88A1-AD19B3A29325}" srcOrd="7" destOrd="0" presId="urn:microsoft.com/office/officeart/2005/8/layout/radial4"/>
    <dgm:cxn modelId="{95CADA02-2F71-4AE8-B058-DB9EDE3631BC}" type="presParOf" srcId="{68FCC5D6-C65D-4857-8582-5228DD5056EC}" destId="{60BD53C4-7B75-451E-B091-BE050498BA7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EDC6E-8CB1-413C-A178-A6DFFA54BBBD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90B219-C6A5-40EE-B1AA-B0B8E8B5712C}">
      <dgm:prSet phldrT="[Текст]" custT="1"/>
      <dgm:spPr>
        <a:xfrm>
          <a:off x="3355422" y="0"/>
          <a:ext cx="2002280" cy="82960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районное методическое объединение </a:t>
          </a:r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A57613-6FF7-49FA-A86C-D90E83344385}" type="parTrans" cxnId="{14F53EF8-93F9-418E-9501-6F8F5C9B8978}">
      <dgm:prSet/>
      <dgm:spPr/>
      <dgm:t>
        <a:bodyPr/>
        <a:lstStyle/>
        <a:p>
          <a:endParaRPr lang="ru-RU"/>
        </a:p>
      </dgm:t>
    </dgm:pt>
    <dgm:pt modelId="{AAD892C2-9D49-4CCB-B2F6-F7EEF95EB40B}" type="sibTrans" cxnId="{14F53EF8-93F9-418E-9501-6F8F5C9B8978}">
      <dgm:prSet/>
      <dgm:spPr>
        <a:xfrm>
          <a:off x="2265470" y="50756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9C313F8-646C-408A-A570-F924E69C5B9B}">
      <dgm:prSet phldrT="[Текст]" custT="1"/>
      <dgm:spPr>
        <a:xfrm>
          <a:off x="5413990" y="1135420"/>
          <a:ext cx="2242215" cy="829603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5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заседания творческой и экспертной группы</a:t>
          </a:r>
          <a:endParaRPr lang="ru-RU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6B91527-5B4B-4CBA-9C44-4330E6E6B466}" type="parTrans" cxnId="{88AC3D03-ACF2-4C47-8326-0E2CEB33BC32}">
      <dgm:prSet/>
      <dgm:spPr/>
      <dgm:t>
        <a:bodyPr/>
        <a:lstStyle/>
        <a:p>
          <a:endParaRPr lang="ru-RU"/>
        </a:p>
      </dgm:t>
    </dgm:pt>
    <dgm:pt modelId="{B0EDFB47-353D-4026-91A4-579BCF341FFA}" type="sibTrans" cxnId="{88AC3D03-ACF2-4C47-8326-0E2CEB33BC32}">
      <dgm:prSet/>
      <dgm:spPr>
        <a:xfrm>
          <a:off x="2100027" y="301902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E123CF1-2AB4-4282-B669-54C1784144EF}">
      <dgm:prSet phldrT="[Текст]" custT="1"/>
      <dgm:spPr>
        <a:xfrm>
          <a:off x="5749739" y="2705817"/>
          <a:ext cx="2117595" cy="82960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школа молодого учителя </a:t>
          </a:r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(3)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5AFEA3-8CDB-4E2A-97A8-E9089BD34BBB}" type="parTrans" cxnId="{908831FC-86C5-4A1E-835E-8E56428FAFFE}">
      <dgm:prSet/>
      <dgm:spPr/>
      <dgm:t>
        <a:bodyPr/>
        <a:lstStyle/>
        <a:p>
          <a:endParaRPr lang="ru-RU"/>
        </a:p>
      </dgm:t>
    </dgm:pt>
    <dgm:pt modelId="{A16AB136-AE9A-4589-AE24-48CB433777A3}" type="sibTrans" cxnId="{908831FC-86C5-4A1E-835E-8E56428FAFFE}">
      <dgm:prSet/>
      <dgm:spPr>
        <a:xfrm>
          <a:off x="2189753" y="19953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A460433-69C7-47BB-AD56-B944B08C4FA1}">
      <dgm:prSet phldrT="[Текст]" custT="1"/>
      <dgm:spPr>
        <a:xfrm>
          <a:off x="1997302" y="4226708"/>
          <a:ext cx="2191073" cy="829603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семинары-практикумы (3)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291242-86B8-485C-AB48-3B0174AF7B4E}" type="parTrans" cxnId="{46BE9807-B18B-4579-B94B-D8EFB324F031}">
      <dgm:prSet/>
      <dgm:spPr/>
      <dgm:t>
        <a:bodyPr/>
        <a:lstStyle/>
        <a:p>
          <a:endParaRPr lang="ru-RU"/>
        </a:p>
      </dgm:t>
    </dgm:pt>
    <dgm:pt modelId="{BBC728BC-AAD1-48A9-95A5-531C1E123028}" type="sibTrans" cxnId="{46BE9807-B18B-4579-B94B-D8EFB324F031}">
      <dgm:prSet/>
      <dgm:spPr>
        <a:xfrm>
          <a:off x="1931908" y="17100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01645BD-E400-4F32-BFD0-5D5AECB9CB67}">
      <dgm:prSet phldrT="[Текст]" custT="1"/>
      <dgm:spPr>
        <a:xfrm>
          <a:off x="930105" y="2705816"/>
          <a:ext cx="2247550" cy="82960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 (1)</a:t>
          </a:r>
          <a:endParaRPr lang="ru-RU" sz="18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39FB5C9-E803-47F9-8670-74E17218CCA2}" type="parTrans" cxnId="{A843EAF8-B50F-4320-A38B-2BC426A2ECBB}">
      <dgm:prSet/>
      <dgm:spPr/>
      <dgm:t>
        <a:bodyPr/>
        <a:lstStyle/>
        <a:p>
          <a:endParaRPr lang="ru-RU"/>
        </a:p>
      </dgm:t>
    </dgm:pt>
    <dgm:pt modelId="{00FB633D-901C-4BAB-BF9B-388243385C1C}" type="sibTrans" cxnId="{A843EAF8-B50F-4320-A38B-2BC426A2ECBB}">
      <dgm:prSet/>
      <dgm:spPr>
        <a:xfrm>
          <a:off x="2030004" y="28769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CBC1749-4E19-4983-A599-5F797ECA06BE}">
      <dgm:prSet phldrT="[Текст]" custT="1"/>
      <dgm:spPr>
        <a:xfrm>
          <a:off x="1265165" y="1054080"/>
          <a:ext cx="2219101" cy="829603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групповые и индивидуальные консультации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E0D182-7A83-4AEE-BEC7-104F8E226D54}" type="parTrans" cxnId="{15401901-B209-4C88-A28D-E11904A4FAD5}">
      <dgm:prSet/>
      <dgm:spPr/>
      <dgm:t>
        <a:bodyPr/>
        <a:lstStyle/>
        <a:p>
          <a:endParaRPr lang="ru-RU"/>
        </a:p>
      </dgm:t>
    </dgm:pt>
    <dgm:pt modelId="{9117496D-357A-4115-9870-0B3D9119E048}" type="sibTrans" cxnId="{15401901-B209-4C88-A28D-E11904A4FAD5}">
      <dgm:prSet/>
      <dgm:spPr>
        <a:xfrm>
          <a:off x="1914304" y="464025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1066D82-BBF3-4D36-810F-8387E2AD0D7C}">
      <dgm:prSet phldrT="[Текст]" custT="1"/>
      <dgm:spPr>
        <a:xfrm>
          <a:off x="4925876" y="4145349"/>
          <a:ext cx="2030742" cy="829603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Экспертиза профессиональной деятельности учителей (7)</a:t>
          </a:r>
          <a:endParaRPr lang="ru-RU" sz="1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86B013-D153-4D4C-83E3-E7ADAA422D63}" type="sibTrans" cxnId="{8FEAAB42-E99C-4862-8E0F-B07E92FA0341}">
      <dgm:prSet/>
      <dgm:spPr>
        <a:xfrm>
          <a:off x="2220816" y="342093"/>
          <a:ext cx="4731307" cy="4731307"/>
        </a:xfrm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2B3CBE1-83ED-43BC-B979-2C2B2D7EE0EE}" type="parTrans" cxnId="{8FEAAB42-E99C-4862-8E0F-B07E92FA0341}">
      <dgm:prSet/>
      <dgm:spPr/>
      <dgm:t>
        <a:bodyPr/>
        <a:lstStyle/>
        <a:p>
          <a:endParaRPr lang="ru-RU"/>
        </a:p>
      </dgm:t>
    </dgm:pt>
    <dgm:pt modelId="{D5F55458-3D54-4676-B770-91B5A4B5CD48}" type="pres">
      <dgm:prSet presAssocID="{4E6EDC6E-8CB1-413C-A178-A6DFFA54BB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C80F5-11F4-41F9-812E-5B78C6BECC6C}" type="pres">
      <dgm:prSet presAssocID="{9B90B219-C6A5-40EE-B1AA-B0B8E8B5712C}" presName="node" presStyleLbl="node1" presStyleIdx="0" presStyleCnt="7" custScaleX="156880" custScaleY="153276" custRadScaleRad="95733" custRadScaleInc="174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9EF5BA3-DF81-4D39-B545-9655F6BEE8CE}" type="pres">
      <dgm:prSet presAssocID="{9B90B219-C6A5-40EE-B1AA-B0B8E8B5712C}" presName="spNode" presStyleCnt="0"/>
      <dgm:spPr/>
      <dgm:t>
        <a:bodyPr/>
        <a:lstStyle/>
        <a:p>
          <a:endParaRPr lang="ru-RU"/>
        </a:p>
      </dgm:t>
    </dgm:pt>
    <dgm:pt modelId="{AE3B61DA-CB51-4CA9-8D89-03C3D1801D3A}" type="pres">
      <dgm:prSet presAssocID="{AAD892C2-9D49-4CCB-B2F6-F7EEF95EB40B}" presName="sibTrans" presStyleLbl="sibTrans1D1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</dgm:spPr>
      <dgm:t>
        <a:bodyPr/>
        <a:lstStyle/>
        <a:p>
          <a:endParaRPr lang="ru-RU"/>
        </a:p>
      </dgm:t>
    </dgm:pt>
    <dgm:pt modelId="{4402EB12-C057-4C7C-BD5D-50DAC123BD88}" type="pres">
      <dgm:prSet presAssocID="{F9C313F8-646C-408A-A570-F924E69C5B9B}" presName="node" presStyleLbl="node1" presStyleIdx="1" presStyleCnt="7" custScaleX="175679" custScaleY="168685" custRadScaleRad="100690" custRadScaleInc="36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6AE7E44-3236-4A5D-ACE5-54E75B0AC0E8}" type="pres">
      <dgm:prSet presAssocID="{F9C313F8-646C-408A-A570-F924E69C5B9B}" presName="spNode" presStyleCnt="0"/>
      <dgm:spPr/>
      <dgm:t>
        <a:bodyPr/>
        <a:lstStyle/>
        <a:p>
          <a:endParaRPr lang="ru-RU"/>
        </a:p>
      </dgm:t>
    </dgm:pt>
    <dgm:pt modelId="{15BA1EE6-EC34-47DD-B082-A2FE36CD5B18}" type="pres">
      <dgm:prSet presAssocID="{B0EDFB47-353D-4026-91A4-579BCF341FFA}" presName="sibTrans" presStyleLbl="sibTrans1D1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</dgm:spPr>
      <dgm:t>
        <a:bodyPr/>
        <a:lstStyle/>
        <a:p>
          <a:endParaRPr lang="ru-RU"/>
        </a:p>
      </dgm:t>
    </dgm:pt>
    <dgm:pt modelId="{6C934C13-AEF9-459C-82BF-BEF895C0B1B3}" type="pres">
      <dgm:prSet presAssocID="{CE123CF1-2AB4-4282-B669-54C1784144EF}" presName="node" presStyleLbl="node1" presStyleIdx="2" presStyleCnt="7" custScaleX="165915" custScaleY="190570" custRadScaleRad="103279" custRadScaleInc="-284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430B84-26AB-4210-B40F-FF8A9F12102D}" type="pres">
      <dgm:prSet presAssocID="{CE123CF1-2AB4-4282-B669-54C1784144EF}" presName="spNode" presStyleCnt="0"/>
      <dgm:spPr/>
      <dgm:t>
        <a:bodyPr/>
        <a:lstStyle/>
        <a:p>
          <a:endParaRPr lang="ru-RU"/>
        </a:p>
      </dgm:t>
    </dgm:pt>
    <dgm:pt modelId="{30DA2CC1-C02E-4507-9B3D-45C548C2EB02}" type="pres">
      <dgm:prSet presAssocID="{A16AB136-AE9A-4589-AE24-48CB433777A3}" presName="sibTrans" presStyleLbl="sibTrans1D1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</dgm:spPr>
      <dgm:t>
        <a:bodyPr/>
        <a:lstStyle/>
        <a:p>
          <a:endParaRPr lang="ru-RU"/>
        </a:p>
      </dgm:t>
    </dgm:pt>
    <dgm:pt modelId="{3C151FFE-9A07-43B5-82A3-DE3DE5DECDCD}" type="pres">
      <dgm:prSet presAssocID="{F1066D82-BBF3-4D36-810F-8387E2AD0D7C}" presName="node" presStyleLbl="node1" presStyleIdx="3" presStyleCnt="7" custScaleX="220133" custScaleY="172760" custRadScaleRad="105513" custRadScaleInc="-994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3942758-5374-4BD5-9AA6-F4D71E38EF15}" type="pres">
      <dgm:prSet presAssocID="{F1066D82-BBF3-4D36-810F-8387E2AD0D7C}" presName="spNode" presStyleCnt="0"/>
      <dgm:spPr/>
      <dgm:t>
        <a:bodyPr/>
        <a:lstStyle/>
        <a:p>
          <a:endParaRPr lang="ru-RU"/>
        </a:p>
      </dgm:t>
    </dgm:pt>
    <dgm:pt modelId="{2F3D636A-7E11-43A5-87A8-C74BA4F708C1}" type="pres">
      <dgm:prSet presAssocID="{D686B013-D153-4D4C-83E3-E7ADAA422D63}" presName="sibTrans" presStyleLbl="sibTrans1D1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</dgm:spPr>
      <dgm:t>
        <a:bodyPr/>
        <a:lstStyle/>
        <a:p>
          <a:endParaRPr lang="ru-RU"/>
        </a:p>
      </dgm:t>
    </dgm:pt>
    <dgm:pt modelId="{E4C73FA7-29E0-4676-9AC2-D2D07AEBCEA1}" type="pres">
      <dgm:prSet presAssocID="{6A460433-69C7-47BB-AD56-B944B08C4FA1}" presName="node" presStyleLbl="node1" presStyleIdx="4" presStyleCnt="7" custScaleX="219813" custScaleY="163498" custRadScaleRad="95835" custRadScaleInc="53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28545E3-B3F8-422D-8C9C-75DDF60A07A9}" type="pres">
      <dgm:prSet presAssocID="{6A460433-69C7-47BB-AD56-B944B08C4FA1}" presName="spNode" presStyleCnt="0"/>
      <dgm:spPr/>
      <dgm:t>
        <a:bodyPr/>
        <a:lstStyle/>
        <a:p>
          <a:endParaRPr lang="ru-RU"/>
        </a:p>
      </dgm:t>
    </dgm:pt>
    <dgm:pt modelId="{39ECB741-BEB6-42FC-BA4D-61D7B565D975}" type="pres">
      <dgm:prSet presAssocID="{BBC728BC-AAD1-48A9-95A5-531C1E123028}" presName="sibTrans" presStyleLbl="sibTrans1D1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</dgm:spPr>
      <dgm:t>
        <a:bodyPr/>
        <a:lstStyle/>
        <a:p>
          <a:endParaRPr lang="ru-RU"/>
        </a:p>
      </dgm:t>
    </dgm:pt>
    <dgm:pt modelId="{43C58483-930F-4084-83F9-EBF25704CC56}" type="pres">
      <dgm:prSet presAssocID="{701645BD-E400-4F32-BFD0-5D5AECB9CB67}" presName="node" presStyleLbl="node1" presStyleIdx="5" presStyleCnt="7" custScaleX="176097" custScaleY="190570" custRadScaleRad="99744" custRadScaleInc="267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9E2693-A8DB-4CA1-A415-57BC4689E88B}" type="pres">
      <dgm:prSet presAssocID="{701645BD-E400-4F32-BFD0-5D5AECB9CB67}" presName="spNode" presStyleCnt="0"/>
      <dgm:spPr/>
      <dgm:t>
        <a:bodyPr/>
        <a:lstStyle/>
        <a:p>
          <a:endParaRPr lang="ru-RU"/>
        </a:p>
      </dgm:t>
    </dgm:pt>
    <dgm:pt modelId="{DF40606F-0EF9-4103-9F96-DA3513FD33B1}" type="pres">
      <dgm:prSet presAssocID="{00FB633D-901C-4BAB-BF9B-388243385C1C}" presName="sibTrans" presStyleLbl="sibTrans1D1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</dgm:spPr>
      <dgm:t>
        <a:bodyPr/>
        <a:lstStyle/>
        <a:p>
          <a:endParaRPr lang="ru-RU"/>
        </a:p>
      </dgm:t>
    </dgm:pt>
    <dgm:pt modelId="{DBA6994E-1183-4D70-B395-0696BE31CF60}" type="pres">
      <dgm:prSet presAssocID="{ACBC1749-4E19-4983-A599-5F797ECA06BE}" presName="node" presStyleLbl="node1" presStyleIdx="6" presStyleCnt="7" custScaleX="173868" custScaleY="177214" custRadScaleRad="96228" custRadScaleInc="-196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27F0AD6-1BC4-4885-BFB3-0433893D8200}" type="pres">
      <dgm:prSet presAssocID="{ACBC1749-4E19-4983-A599-5F797ECA06BE}" presName="spNode" presStyleCnt="0"/>
      <dgm:spPr/>
      <dgm:t>
        <a:bodyPr/>
        <a:lstStyle/>
        <a:p>
          <a:endParaRPr lang="ru-RU"/>
        </a:p>
      </dgm:t>
    </dgm:pt>
    <dgm:pt modelId="{43AC992A-4999-449B-B0B1-4790DBCDE0F1}" type="pres">
      <dgm:prSet presAssocID="{9117496D-357A-4115-9870-0B3D9119E048}" presName="sibTrans" presStyleLbl="sibTrans1D1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</dgm:spPr>
      <dgm:t>
        <a:bodyPr/>
        <a:lstStyle/>
        <a:p>
          <a:endParaRPr lang="ru-RU"/>
        </a:p>
      </dgm:t>
    </dgm:pt>
  </dgm:ptLst>
  <dgm:cxnLst>
    <dgm:cxn modelId="{98A2A8AD-41BB-4C04-A3F4-5347EAAF0D1D}" type="presOf" srcId="{A16AB136-AE9A-4589-AE24-48CB433777A3}" destId="{30DA2CC1-C02E-4507-9B3D-45C548C2EB02}" srcOrd="0" destOrd="0" presId="urn:microsoft.com/office/officeart/2005/8/layout/cycle6"/>
    <dgm:cxn modelId="{C2A36DAD-3672-4733-87E5-925E08C7DF92}" type="presOf" srcId="{F1066D82-BBF3-4D36-810F-8387E2AD0D7C}" destId="{3C151FFE-9A07-43B5-82A3-DE3DE5DECDCD}" srcOrd="0" destOrd="0" presId="urn:microsoft.com/office/officeart/2005/8/layout/cycle6"/>
    <dgm:cxn modelId="{D6CD07B1-DEB8-4A97-B8A6-7F38817D06D5}" type="presOf" srcId="{9B90B219-C6A5-40EE-B1AA-B0B8E8B5712C}" destId="{B87C80F5-11F4-41F9-812E-5B78C6BECC6C}" srcOrd="0" destOrd="0" presId="urn:microsoft.com/office/officeart/2005/8/layout/cycle6"/>
    <dgm:cxn modelId="{BF8396BF-609D-4DEA-9526-25F01159F0A4}" type="presOf" srcId="{4E6EDC6E-8CB1-413C-A178-A6DFFA54BBBD}" destId="{D5F55458-3D54-4676-B770-91B5A4B5CD48}" srcOrd="0" destOrd="0" presId="urn:microsoft.com/office/officeart/2005/8/layout/cycle6"/>
    <dgm:cxn modelId="{1F7F0AC5-D77C-4A91-B80E-988F15C50610}" type="presOf" srcId="{ACBC1749-4E19-4983-A599-5F797ECA06BE}" destId="{DBA6994E-1183-4D70-B395-0696BE31CF60}" srcOrd="0" destOrd="0" presId="urn:microsoft.com/office/officeart/2005/8/layout/cycle6"/>
    <dgm:cxn modelId="{A728429B-04C0-4B9B-8E17-B275F1204669}" type="presOf" srcId="{AAD892C2-9D49-4CCB-B2F6-F7EEF95EB40B}" destId="{AE3B61DA-CB51-4CA9-8D89-03C3D1801D3A}" srcOrd="0" destOrd="0" presId="urn:microsoft.com/office/officeart/2005/8/layout/cycle6"/>
    <dgm:cxn modelId="{A24263D1-68A7-4E30-B7B8-F4916E9A18FE}" type="presOf" srcId="{F9C313F8-646C-408A-A570-F924E69C5B9B}" destId="{4402EB12-C057-4C7C-BD5D-50DAC123BD88}" srcOrd="0" destOrd="0" presId="urn:microsoft.com/office/officeart/2005/8/layout/cycle6"/>
    <dgm:cxn modelId="{A49495A9-9F71-4B2E-A594-B050CBFD6AEA}" type="presOf" srcId="{00FB633D-901C-4BAB-BF9B-388243385C1C}" destId="{DF40606F-0EF9-4103-9F96-DA3513FD33B1}" srcOrd="0" destOrd="0" presId="urn:microsoft.com/office/officeart/2005/8/layout/cycle6"/>
    <dgm:cxn modelId="{908831FC-86C5-4A1E-835E-8E56428FAFFE}" srcId="{4E6EDC6E-8CB1-413C-A178-A6DFFA54BBBD}" destId="{CE123CF1-2AB4-4282-B669-54C1784144EF}" srcOrd="2" destOrd="0" parTransId="{CC5AFEA3-8CDB-4E2A-97A8-E9089BD34BBB}" sibTransId="{A16AB136-AE9A-4589-AE24-48CB433777A3}"/>
    <dgm:cxn modelId="{B8D33A26-BAC3-4018-94FE-DDA0DBDBC7AE}" type="presOf" srcId="{B0EDFB47-353D-4026-91A4-579BCF341FFA}" destId="{15BA1EE6-EC34-47DD-B082-A2FE36CD5B18}" srcOrd="0" destOrd="0" presId="urn:microsoft.com/office/officeart/2005/8/layout/cycle6"/>
    <dgm:cxn modelId="{81F42D81-EFBC-4A7B-AA26-BAEA2D982B84}" type="presOf" srcId="{CE123CF1-2AB4-4282-B669-54C1784144EF}" destId="{6C934C13-AEF9-459C-82BF-BEF895C0B1B3}" srcOrd="0" destOrd="0" presId="urn:microsoft.com/office/officeart/2005/8/layout/cycle6"/>
    <dgm:cxn modelId="{F8C2ABC9-9E97-44A8-B2BC-A30795783CB6}" type="presOf" srcId="{D686B013-D153-4D4C-83E3-E7ADAA422D63}" destId="{2F3D636A-7E11-43A5-87A8-C74BA4F708C1}" srcOrd="0" destOrd="0" presId="urn:microsoft.com/office/officeart/2005/8/layout/cycle6"/>
    <dgm:cxn modelId="{1A2119F3-773A-4E24-9FBB-37631FAE4308}" type="presOf" srcId="{6A460433-69C7-47BB-AD56-B944B08C4FA1}" destId="{E4C73FA7-29E0-4676-9AC2-D2D07AEBCEA1}" srcOrd="0" destOrd="0" presId="urn:microsoft.com/office/officeart/2005/8/layout/cycle6"/>
    <dgm:cxn modelId="{46BE9807-B18B-4579-B94B-D8EFB324F031}" srcId="{4E6EDC6E-8CB1-413C-A178-A6DFFA54BBBD}" destId="{6A460433-69C7-47BB-AD56-B944B08C4FA1}" srcOrd="4" destOrd="0" parTransId="{80291242-86B8-485C-AB48-3B0174AF7B4E}" sibTransId="{BBC728BC-AAD1-48A9-95A5-531C1E123028}"/>
    <dgm:cxn modelId="{8FEAAB42-E99C-4862-8E0F-B07E92FA0341}" srcId="{4E6EDC6E-8CB1-413C-A178-A6DFFA54BBBD}" destId="{F1066D82-BBF3-4D36-810F-8387E2AD0D7C}" srcOrd="3" destOrd="0" parTransId="{C2B3CBE1-83ED-43BC-B979-2C2B2D7EE0EE}" sibTransId="{D686B013-D153-4D4C-83E3-E7ADAA422D63}"/>
    <dgm:cxn modelId="{DAAF9806-AEB8-457F-AF01-A10E221D01E3}" type="presOf" srcId="{BBC728BC-AAD1-48A9-95A5-531C1E123028}" destId="{39ECB741-BEB6-42FC-BA4D-61D7B565D975}" srcOrd="0" destOrd="0" presId="urn:microsoft.com/office/officeart/2005/8/layout/cycle6"/>
    <dgm:cxn modelId="{A843EAF8-B50F-4320-A38B-2BC426A2ECBB}" srcId="{4E6EDC6E-8CB1-413C-A178-A6DFFA54BBBD}" destId="{701645BD-E400-4F32-BFD0-5D5AECB9CB67}" srcOrd="5" destOrd="0" parTransId="{539FB5C9-E803-47F9-8670-74E17218CCA2}" sibTransId="{00FB633D-901C-4BAB-BF9B-388243385C1C}"/>
    <dgm:cxn modelId="{15401901-B209-4C88-A28D-E11904A4FAD5}" srcId="{4E6EDC6E-8CB1-413C-A178-A6DFFA54BBBD}" destId="{ACBC1749-4E19-4983-A599-5F797ECA06BE}" srcOrd="6" destOrd="0" parTransId="{19E0D182-7A83-4AEE-BEC7-104F8E226D54}" sibTransId="{9117496D-357A-4115-9870-0B3D9119E048}"/>
    <dgm:cxn modelId="{CFA700D2-915C-4F87-BC75-F20CE8E71519}" type="presOf" srcId="{9117496D-357A-4115-9870-0B3D9119E048}" destId="{43AC992A-4999-449B-B0B1-4790DBCDE0F1}" srcOrd="0" destOrd="0" presId="urn:microsoft.com/office/officeart/2005/8/layout/cycle6"/>
    <dgm:cxn modelId="{88AC3D03-ACF2-4C47-8326-0E2CEB33BC32}" srcId="{4E6EDC6E-8CB1-413C-A178-A6DFFA54BBBD}" destId="{F9C313F8-646C-408A-A570-F924E69C5B9B}" srcOrd="1" destOrd="0" parTransId="{36B91527-5B4B-4CBA-9C44-4330E6E6B466}" sibTransId="{B0EDFB47-353D-4026-91A4-579BCF341FFA}"/>
    <dgm:cxn modelId="{14F53EF8-93F9-418E-9501-6F8F5C9B8978}" srcId="{4E6EDC6E-8CB1-413C-A178-A6DFFA54BBBD}" destId="{9B90B219-C6A5-40EE-B1AA-B0B8E8B5712C}" srcOrd="0" destOrd="0" parTransId="{1EA57613-6FF7-49FA-A86C-D90E83344385}" sibTransId="{AAD892C2-9D49-4CCB-B2F6-F7EEF95EB40B}"/>
    <dgm:cxn modelId="{34FC405E-9B34-4CDD-B4CE-CA6B0C5A53D5}" type="presOf" srcId="{701645BD-E400-4F32-BFD0-5D5AECB9CB67}" destId="{43C58483-930F-4084-83F9-EBF25704CC56}" srcOrd="0" destOrd="0" presId="urn:microsoft.com/office/officeart/2005/8/layout/cycle6"/>
    <dgm:cxn modelId="{DFC0D58E-C1DA-4C68-9345-5F14F5AADAF9}" type="presParOf" srcId="{D5F55458-3D54-4676-B770-91B5A4B5CD48}" destId="{B87C80F5-11F4-41F9-812E-5B78C6BECC6C}" srcOrd="0" destOrd="0" presId="urn:microsoft.com/office/officeart/2005/8/layout/cycle6"/>
    <dgm:cxn modelId="{EBE5613E-7465-4511-B254-DAA216AF9F82}" type="presParOf" srcId="{D5F55458-3D54-4676-B770-91B5A4B5CD48}" destId="{C9EF5BA3-DF81-4D39-B545-9655F6BEE8CE}" srcOrd="1" destOrd="0" presId="urn:microsoft.com/office/officeart/2005/8/layout/cycle6"/>
    <dgm:cxn modelId="{C21AAAC6-1981-432E-9BAF-E668D4D7A4FB}" type="presParOf" srcId="{D5F55458-3D54-4676-B770-91B5A4B5CD48}" destId="{AE3B61DA-CB51-4CA9-8D89-03C3D1801D3A}" srcOrd="2" destOrd="0" presId="urn:microsoft.com/office/officeart/2005/8/layout/cycle6"/>
    <dgm:cxn modelId="{CE32D047-7746-400C-9710-0F403BECE4ED}" type="presParOf" srcId="{D5F55458-3D54-4676-B770-91B5A4B5CD48}" destId="{4402EB12-C057-4C7C-BD5D-50DAC123BD88}" srcOrd="3" destOrd="0" presId="urn:microsoft.com/office/officeart/2005/8/layout/cycle6"/>
    <dgm:cxn modelId="{12907694-6464-49E7-9843-E38E598EC6B3}" type="presParOf" srcId="{D5F55458-3D54-4676-B770-91B5A4B5CD48}" destId="{46AE7E44-3236-4A5D-ACE5-54E75B0AC0E8}" srcOrd="4" destOrd="0" presId="urn:microsoft.com/office/officeart/2005/8/layout/cycle6"/>
    <dgm:cxn modelId="{25CB379C-A3DE-47A5-98FA-D2BB6F02BB3C}" type="presParOf" srcId="{D5F55458-3D54-4676-B770-91B5A4B5CD48}" destId="{15BA1EE6-EC34-47DD-B082-A2FE36CD5B18}" srcOrd="5" destOrd="0" presId="urn:microsoft.com/office/officeart/2005/8/layout/cycle6"/>
    <dgm:cxn modelId="{7F4AF2CA-ABEC-4D77-82AB-BB87070134BC}" type="presParOf" srcId="{D5F55458-3D54-4676-B770-91B5A4B5CD48}" destId="{6C934C13-AEF9-459C-82BF-BEF895C0B1B3}" srcOrd="6" destOrd="0" presId="urn:microsoft.com/office/officeart/2005/8/layout/cycle6"/>
    <dgm:cxn modelId="{AFA655CD-F696-4FEE-BACD-84C29B10070A}" type="presParOf" srcId="{D5F55458-3D54-4676-B770-91B5A4B5CD48}" destId="{A6430B84-26AB-4210-B40F-FF8A9F12102D}" srcOrd="7" destOrd="0" presId="urn:microsoft.com/office/officeart/2005/8/layout/cycle6"/>
    <dgm:cxn modelId="{70B8A27F-289F-4C24-8B4D-06CB69F665B2}" type="presParOf" srcId="{D5F55458-3D54-4676-B770-91B5A4B5CD48}" destId="{30DA2CC1-C02E-4507-9B3D-45C548C2EB02}" srcOrd="8" destOrd="0" presId="urn:microsoft.com/office/officeart/2005/8/layout/cycle6"/>
    <dgm:cxn modelId="{5D76DA06-76BF-461C-AA63-0635F8D79AA8}" type="presParOf" srcId="{D5F55458-3D54-4676-B770-91B5A4B5CD48}" destId="{3C151FFE-9A07-43B5-82A3-DE3DE5DECDCD}" srcOrd="9" destOrd="0" presId="urn:microsoft.com/office/officeart/2005/8/layout/cycle6"/>
    <dgm:cxn modelId="{394AF53A-FF83-43A2-B5FF-6CBBB9ACADEB}" type="presParOf" srcId="{D5F55458-3D54-4676-B770-91B5A4B5CD48}" destId="{23942758-5374-4BD5-9AA6-F4D71E38EF15}" srcOrd="10" destOrd="0" presId="urn:microsoft.com/office/officeart/2005/8/layout/cycle6"/>
    <dgm:cxn modelId="{980F16EF-7705-47C8-A176-9F8B2E51C288}" type="presParOf" srcId="{D5F55458-3D54-4676-B770-91B5A4B5CD48}" destId="{2F3D636A-7E11-43A5-87A8-C74BA4F708C1}" srcOrd="11" destOrd="0" presId="urn:microsoft.com/office/officeart/2005/8/layout/cycle6"/>
    <dgm:cxn modelId="{9D2B1ECA-120B-4242-9185-7CB2CAFDCF36}" type="presParOf" srcId="{D5F55458-3D54-4676-B770-91B5A4B5CD48}" destId="{E4C73FA7-29E0-4676-9AC2-D2D07AEBCEA1}" srcOrd="12" destOrd="0" presId="urn:microsoft.com/office/officeart/2005/8/layout/cycle6"/>
    <dgm:cxn modelId="{B0917E49-69EC-4D11-8750-86B068C1AC9B}" type="presParOf" srcId="{D5F55458-3D54-4676-B770-91B5A4B5CD48}" destId="{D28545E3-B3F8-422D-8C9C-75DDF60A07A9}" srcOrd="13" destOrd="0" presId="urn:microsoft.com/office/officeart/2005/8/layout/cycle6"/>
    <dgm:cxn modelId="{DAA8890E-EF71-4108-BE0D-17CC70B405BE}" type="presParOf" srcId="{D5F55458-3D54-4676-B770-91B5A4B5CD48}" destId="{39ECB741-BEB6-42FC-BA4D-61D7B565D975}" srcOrd="14" destOrd="0" presId="urn:microsoft.com/office/officeart/2005/8/layout/cycle6"/>
    <dgm:cxn modelId="{2F5A42B5-FC2E-465C-A687-3462CF2D58CF}" type="presParOf" srcId="{D5F55458-3D54-4676-B770-91B5A4B5CD48}" destId="{43C58483-930F-4084-83F9-EBF25704CC56}" srcOrd="15" destOrd="0" presId="urn:microsoft.com/office/officeart/2005/8/layout/cycle6"/>
    <dgm:cxn modelId="{2902ABBB-FF7A-4B84-B6CF-148F69B1785D}" type="presParOf" srcId="{D5F55458-3D54-4676-B770-91B5A4B5CD48}" destId="{D99E2693-A8DB-4CA1-A415-57BC4689E88B}" srcOrd="16" destOrd="0" presId="urn:microsoft.com/office/officeart/2005/8/layout/cycle6"/>
    <dgm:cxn modelId="{5D84A9AD-67B9-40F8-AEB5-7AE305CDA20B}" type="presParOf" srcId="{D5F55458-3D54-4676-B770-91B5A4B5CD48}" destId="{DF40606F-0EF9-4103-9F96-DA3513FD33B1}" srcOrd="17" destOrd="0" presId="urn:microsoft.com/office/officeart/2005/8/layout/cycle6"/>
    <dgm:cxn modelId="{3BD62C32-F8A6-4757-9B97-DC15BE064EEF}" type="presParOf" srcId="{D5F55458-3D54-4676-B770-91B5A4B5CD48}" destId="{DBA6994E-1183-4D70-B395-0696BE31CF60}" srcOrd="18" destOrd="0" presId="urn:microsoft.com/office/officeart/2005/8/layout/cycle6"/>
    <dgm:cxn modelId="{AF071330-E3ED-4686-8A49-F666E51BBAF8}" type="presParOf" srcId="{D5F55458-3D54-4676-B770-91B5A4B5CD48}" destId="{C27F0AD6-1BC4-4885-BFB3-0433893D8200}" srcOrd="19" destOrd="0" presId="urn:microsoft.com/office/officeart/2005/8/layout/cycle6"/>
    <dgm:cxn modelId="{E6DDEFDB-AE07-4281-B690-BFB0B5DBF917}" type="presParOf" srcId="{D5F55458-3D54-4676-B770-91B5A4B5CD48}" destId="{43AC992A-4999-449B-B0B1-4790DBCDE0F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CF7FD-F007-4B8B-B5D9-54677C493979}">
      <dsp:nvSpPr>
        <dsp:cNvPr id="0" name=""/>
        <dsp:cNvSpPr/>
      </dsp:nvSpPr>
      <dsp:spPr>
        <a:xfrm>
          <a:off x="2359078" y="325334"/>
          <a:ext cx="2532360" cy="2396751"/>
        </a:xfrm>
        <a:prstGeom prst="ellipse">
          <a:avLst/>
        </a:prstGeom>
        <a:solidFill>
          <a:srgbClr val="0070C0">
            <a:alpha val="8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Направления методической работы в </a:t>
          </a:r>
          <a:r>
            <a:rPr lang="ru-RU" altLang="ru-RU" sz="2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2023/2024 </a:t>
          </a:r>
          <a:r>
            <a:rPr lang="ru-RU" altLang="ru-RU" sz="2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учебном году:</a:t>
          </a:r>
          <a:endParaRPr lang="ru-RU" sz="2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29934" y="676330"/>
        <a:ext cx="1790648" cy="1694759"/>
      </dsp:txXfrm>
    </dsp:sp>
    <dsp:sp modelId="{A8AD3550-2F5E-4694-9FB9-7F307B90008E}">
      <dsp:nvSpPr>
        <dsp:cNvPr id="0" name=""/>
        <dsp:cNvSpPr/>
      </dsp:nvSpPr>
      <dsp:spPr>
        <a:xfrm rot="21460051">
          <a:off x="2105796" y="1364205"/>
          <a:ext cx="621674" cy="55410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7F8BB4-D246-4D3C-97A4-E35F366EF6C1}">
      <dsp:nvSpPr>
        <dsp:cNvPr id="0" name=""/>
        <dsp:cNvSpPr/>
      </dsp:nvSpPr>
      <dsp:spPr>
        <a:xfrm>
          <a:off x="65450" y="959019"/>
          <a:ext cx="2031096" cy="1591039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аналитическое</a:t>
          </a:r>
          <a:endParaRPr lang="ru-RU" sz="18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2050" y="1005619"/>
        <a:ext cx="1937896" cy="1497839"/>
      </dsp:txXfrm>
    </dsp:sp>
    <dsp:sp modelId="{102782D7-58E7-4D99-B287-C81F61C15D9F}">
      <dsp:nvSpPr>
        <dsp:cNvPr id="0" name=""/>
        <dsp:cNvSpPr/>
      </dsp:nvSpPr>
      <dsp:spPr>
        <a:xfrm rot="18424489">
          <a:off x="2408683" y="2619762"/>
          <a:ext cx="1149155" cy="538426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93447"/>
            <a:satOff val="-2002"/>
            <a:lumOff val="1027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8D40F2-EBA1-4726-9635-466E4801D75E}">
      <dsp:nvSpPr>
        <dsp:cNvPr id="0" name=""/>
        <dsp:cNvSpPr/>
      </dsp:nvSpPr>
      <dsp:spPr>
        <a:xfrm>
          <a:off x="523681" y="3250175"/>
          <a:ext cx="2192986" cy="1779478"/>
        </a:xfrm>
        <a:prstGeom prst="roundRect">
          <a:avLst>
            <a:gd name="adj" fmla="val 10000"/>
          </a:avLst>
        </a:prstGeom>
        <a:solidFill>
          <a:srgbClr val="0070C0">
            <a:alpha val="76667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информационное</a:t>
          </a:r>
          <a:endParaRPr lang="ru-R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5800" y="3302294"/>
        <a:ext cx="2088748" cy="1675240"/>
      </dsp:txXfrm>
    </dsp:sp>
    <dsp:sp modelId="{9C3D9735-797B-44CF-ACBA-DE8803D09F6D}">
      <dsp:nvSpPr>
        <dsp:cNvPr id="0" name=""/>
        <dsp:cNvSpPr/>
      </dsp:nvSpPr>
      <dsp:spPr>
        <a:xfrm rot="13757302">
          <a:off x="3898154" y="2485952"/>
          <a:ext cx="1001333" cy="55410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186893"/>
            <a:satOff val="-4005"/>
            <a:lumOff val="20541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77FEC4-E12E-45EC-A823-0C17BA6AEAEA}">
      <dsp:nvSpPr>
        <dsp:cNvPr id="0" name=""/>
        <dsp:cNvSpPr/>
      </dsp:nvSpPr>
      <dsp:spPr>
        <a:xfrm>
          <a:off x="4385930" y="3119258"/>
          <a:ext cx="2111219" cy="1775104"/>
        </a:xfrm>
        <a:prstGeom prst="roundRect">
          <a:avLst>
            <a:gd name="adj" fmla="val 10000"/>
          </a:avLst>
        </a:prstGeom>
        <a:solidFill>
          <a:srgbClr val="0070C0">
            <a:alpha val="63333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организационно-методическое</a:t>
          </a:r>
          <a:endParaRPr lang="ru-R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37921" y="3171249"/>
        <a:ext cx="2007237" cy="1671122"/>
      </dsp:txXfrm>
    </dsp:sp>
    <dsp:sp modelId="{2B65CBBC-ACDD-43F0-88A1-AD19B3A29325}">
      <dsp:nvSpPr>
        <dsp:cNvPr id="0" name=""/>
        <dsp:cNvSpPr/>
      </dsp:nvSpPr>
      <dsp:spPr>
        <a:xfrm rot="10912370">
          <a:off x="4656673" y="1362120"/>
          <a:ext cx="641611" cy="55410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shade val="90000"/>
            <a:hueOff val="280340"/>
            <a:satOff val="-6007"/>
            <a:lumOff val="3081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BD53C4-7B75-451E-B091-BE050498BA7E}">
      <dsp:nvSpPr>
        <dsp:cNvPr id="0" name=""/>
        <dsp:cNvSpPr/>
      </dsp:nvSpPr>
      <dsp:spPr>
        <a:xfrm>
          <a:off x="5236945" y="1024474"/>
          <a:ext cx="1847005" cy="1447963"/>
        </a:xfrm>
        <a:prstGeom prst="roundRect">
          <a:avLst>
            <a:gd name="adj" fmla="val 10000"/>
          </a:avLst>
        </a:prstGeom>
        <a:solidFill>
          <a:srgbClr val="0070C0">
            <a:alpha val="5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консультативное</a:t>
          </a:r>
          <a:endParaRPr lang="ru-R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79354" y="1066883"/>
        <a:ext cx="1762187" cy="1363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C80F5-11F4-41F9-812E-5B78C6BECC6C}">
      <dsp:nvSpPr>
        <dsp:cNvPr id="0" name=""/>
        <dsp:cNvSpPr/>
      </dsp:nvSpPr>
      <dsp:spPr>
        <a:xfrm>
          <a:off x="2952329" y="-144018"/>
          <a:ext cx="1864382" cy="1184009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районное методическое объединение </a:t>
          </a: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(2)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10128" y="-86219"/>
        <a:ext cx="1748784" cy="1068411"/>
      </dsp:txXfrm>
    </dsp:sp>
    <dsp:sp modelId="{AE3B61DA-CB51-4CA9-8D89-03C3D1801D3A}">
      <dsp:nvSpPr>
        <dsp:cNvPr id="0" name=""/>
        <dsp:cNvSpPr/>
      </dsp:nvSpPr>
      <dsp:spPr>
        <a:xfrm>
          <a:off x="2717354" y="717767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2833373" y="107378"/>
              </a:moveTo>
              <a:arcTo wR="2160695" hR="2160695" stAng="17288344" swAng="146710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EB12-C057-4C7C-BD5D-50DAC123BD88}">
      <dsp:nvSpPr>
        <dsp:cNvPr id="0" name=""/>
        <dsp:cNvSpPr/>
      </dsp:nvSpPr>
      <dsp:spPr>
        <a:xfrm>
          <a:off x="4608521" y="720077"/>
          <a:ext cx="2087792" cy="1303038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заседания творческой и экспертной группы</a:t>
          </a:r>
          <a:endParaRPr lang="ru-RU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72130" y="783686"/>
        <a:ext cx="1960574" cy="1175820"/>
      </dsp:txXfrm>
    </dsp:sp>
    <dsp:sp modelId="{15BA1EE6-EC34-47DD-B082-A2FE36CD5B18}">
      <dsp:nvSpPr>
        <dsp:cNvPr id="0" name=""/>
        <dsp:cNvSpPr/>
      </dsp:nvSpPr>
      <dsp:spPr>
        <a:xfrm>
          <a:off x="1990805" y="1179785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4225597" y="1524466"/>
              </a:moveTo>
              <a:arcTo wR="2160695" hR="2160695" stAng="20572507" swAng="10732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34C13-AEF9-459C-82BF-BEF895C0B1B3}">
      <dsp:nvSpPr>
        <dsp:cNvPr id="0" name=""/>
        <dsp:cNvSpPr/>
      </dsp:nvSpPr>
      <dsp:spPr>
        <a:xfrm>
          <a:off x="5043805" y="2135892"/>
          <a:ext cx="1971755" cy="1472093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школа молодого учителя </a:t>
          </a: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(3)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15667" y="2207754"/>
        <a:ext cx="1828031" cy="1328369"/>
      </dsp:txXfrm>
    </dsp:sp>
    <dsp:sp modelId="{30DA2CC1-C02E-4507-9B3D-45C548C2EB02}">
      <dsp:nvSpPr>
        <dsp:cNvPr id="0" name=""/>
        <dsp:cNvSpPr/>
      </dsp:nvSpPr>
      <dsp:spPr>
        <a:xfrm>
          <a:off x="4031749" y="3563133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4129238" y="3051450"/>
              </a:moveTo>
              <a:arcTo wR="2160695" hR="2160695" stAng="1460789" swAng="1043754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51FFE-9A07-43B5-82A3-DE3DE5DECDCD}">
      <dsp:nvSpPr>
        <dsp:cNvPr id="0" name=""/>
        <dsp:cNvSpPr/>
      </dsp:nvSpPr>
      <dsp:spPr>
        <a:xfrm>
          <a:off x="4046261" y="3596339"/>
          <a:ext cx="2616089" cy="1334516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Экспертиза профессиональной деятельности учителей (7)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11407" y="3661485"/>
        <a:ext cx="2485797" cy="1204224"/>
      </dsp:txXfrm>
    </dsp:sp>
    <dsp:sp modelId="{2F3D636A-7E11-43A5-87A8-C74BA4F708C1}">
      <dsp:nvSpPr>
        <dsp:cNvPr id="0" name=""/>
        <dsp:cNvSpPr/>
      </dsp:nvSpPr>
      <dsp:spPr>
        <a:xfrm>
          <a:off x="3416570" y="1118690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2771155" y="4233361"/>
              </a:moveTo>
              <a:arcTo wR="2160695" hR="2160695" stAng="4415326" swAng="1552589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73FA7-29E0-4676-9AC2-D2D07AEBCEA1}">
      <dsp:nvSpPr>
        <dsp:cNvPr id="0" name=""/>
        <dsp:cNvSpPr/>
      </dsp:nvSpPr>
      <dsp:spPr>
        <a:xfrm>
          <a:off x="1260536" y="3657912"/>
          <a:ext cx="2612286" cy="1262970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семинары-практикумы (3)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22189" y="3719565"/>
        <a:ext cx="2488980" cy="1139664"/>
      </dsp:txXfrm>
    </dsp:sp>
    <dsp:sp modelId="{39ECB741-BEB6-42FC-BA4D-61D7B565D975}">
      <dsp:nvSpPr>
        <dsp:cNvPr id="0" name=""/>
        <dsp:cNvSpPr/>
      </dsp:nvSpPr>
      <dsp:spPr>
        <a:xfrm>
          <a:off x="501960" y="-625574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643647" y="3699256"/>
              </a:moveTo>
              <a:arcTo wR="2160695" hR="2160695" stAng="8075797" swAng="1215916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58483-930F-4084-83F9-EBF25704CC56}">
      <dsp:nvSpPr>
        <dsp:cNvPr id="0" name=""/>
        <dsp:cNvSpPr/>
      </dsp:nvSpPr>
      <dsp:spPr>
        <a:xfrm>
          <a:off x="551998" y="2135891"/>
          <a:ext cx="2092760" cy="1472093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мастер-классы (1)</a:t>
          </a:r>
          <a:endParaRPr lang="ru-RU" sz="1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23860" y="2207753"/>
        <a:ext cx="1949036" cy="1328369"/>
      </dsp:txXfrm>
    </dsp:sp>
    <dsp:sp modelId="{DF40606F-0EF9-4103-9F96-DA3513FD33B1}">
      <dsp:nvSpPr>
        <dsp:cNvPr id="0" name=""/>
        <dsp:cNvSpPr/>
      </dsp:nvSpPr>
      <dsp:spPr>
        <a:xfrm>
          <a:off x="1104962" y="1342608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387" y="2201610"/>
              </a:moveTo>
              <a:arcTo wR="2160695" hR="2160695" stAng="10734899" swAng="1194123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6994E-1183-4D70-B395-0696BE31CF60}">
      <dsp:nvSpPr>
        <dsp:cNvPr id="0" name=""/>
        <dsp:cNvSpPr/>
      </dsp:nvSpPr>
      <dsp:spPr>
        <a:xfrm>
          <a:off x="1008104" y="648064"/>
          <a:ext cx="2066270" cy="1368922"/>
        </a:xfrm>
        <a:prstGeom prst="roundRect">
          <a:avLst/>
        </a:prstGeom>
        <a:gradFill rotWithShape="0">
          <a:gsLst>
            <a:gs pos="0">
              <a:srgbClr val="9BBB59">
                <a:lumMod val="5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групповые и индивидуальные консультации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74929" y="714889"/>
        <a:ext cx="1932620" cy="1235272"/>
      </dsp:txXfrm>
    </dsp:sp>
    <dsp:sp modelId="{43AC992A-4999-449B-B0B1-4790DBCDE0F1}">
      <dsp:nvSpPr>
        <dsp:cNvPr id="0" name=""/>
        <dsp:cNvSpPr/>
      </dsp:nvSpPr>
      <dsp:spPr>
        <a:xfrm>
          <a:off x="1406522" y="511129"/>
          <a:ext cx="4409542" cy="4409542"/>
        </a:xfrm>
        <a:custGeom>
          <a:avLst/>
          <a:gdLst/>
          <a:ahLst/>
          <a:cxnLst/>
          <a:rect l="0" t="0" r="0" b="0"/>
          <a:pathLst>
            <a:path>
              <a:moveTo>
                <a:pt x="734644" y="537431"/>
              </a:moveTo>
              <a:arcTo wR="2160695" hR="2160695" stAng="13722026" swAng="1085826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9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4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4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6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1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DDE9EC">
                    <a:tint val="60000"/>
                    <a:satMod val="155000"/>
                  </a:srgbClr>
                </a:solidFill>
              </a:rPr>
              <a:pPr/>
              <a:t>19.04.2024</a:t>
            </a:fld>
            <a:endParaRPr lang="ru-RU">
              <a:solidFill>
                <a:srgbClr val="DDE9EC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07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ublication.pravo.gov.ru/document/0001202404120003?pageSize=100&amp;index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408712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Организованное окончание 2023-2024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РМО учителей истории и обществознания</a:t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Симферопольского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1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Работа </a:t>
            </a:r>
            <a:r>
              <a:rPr lang="ru-RU" dirty="0"/>
              <a:t>ТГ и ЭГ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6984776" cy="4896544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Подготовка заданий школьного этапа  предметных олимпиад по истории, обществознанию, праву</a:t>
            </a:r>
          </a:p>
          <a:p>
            <a:pPr algn="just"/>
            <a:r>
              <a:rPr lang="ru-RU" dirty="0"/>
              <a:t>Проверка олимпиадных работ муниципального этапа</a:t>
            </a:r>
          </a:p>
          <a:p>
            <a:pPr algn="just"/>
            <a:r>
              <a:rPr lang="ru-RU" dirty="0" smtClean="0"/>
              <a:t>Проверка </a:t>
            </a:r>
            <a:r>
              <a:rPr lang="ru-RU" dirty="0"/>
              <a:t>конкурсных работ муниципального этапа </a:t>
            </a:r>
            <a:r>
              <a:rPr lang="ru-RU" dirty="0" smtClean="0"/>
              <a:t>всероссийских и региональных конкурсов </a:t>
            </a:r>
            <a:r>
              <a:rPr lang="ru-RU" dirty="0"/>
              <a:t>по плану МОНМ РК:</a:t>
            </a:r>
          </a:p>
          <a:p>
            <a:pPr algn="just"/>
            <a:r>
              <a:rPr lang="ru-RU" dirty="0"/>
              <a:t>«Суворовские чтения»</a:t>
            </a:r>
          </a:p>
          <a:p>
            <a:pPr algn="just"/>
            <a:r>
              <a:rPr lang="ru-RU" dirty="0"/>
              <a:t>«Крым – наш общий дом»</a:t>
            </a:r>
          </a:p>
          <a:p>
            <a:pPr algn="just"/>
            <a:r>
              <a:rPr lang="ru-RU" dirty="0"/>
              <a:t>«История местного самоуправления моего края»</a:t>
            </a:r>
          </a:p>
          <a:p>
            <a:pPr algn="just"/>
            <a:r>
              <a:rPr lang="ru-RU" dirty="0"/>
              <a:t>«Конкурс школьных музеев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«Государственная символика»</a:t>
            </a:r>
            <a:endParaRPr lang="ru-RU" dirty="0"/>
          </a:p>
          <a:p>
            <a:pPr algn="just"/>
            <a:r>
              <a:rPr lang="ru-RU" dirty="0"/>
              <a:t>Проверка исследовательских работ муниципального этапа  МАН</a:t>
            </a:r>
          </a:p>
          <a:p>
            <a:pPr algn="just"/>
            <a:r>
              <a:rPr lang="ru-RU" dirty="0"/>
              <a:t>Подготовка заданий и </a:t>
            </a:r>
            <a:r>
              <a:rPr lang="ru-RU" dirty="0" smtClean="0"/>
              <a:t>перепроверка </a:t>
            </a:r>
            <a:r>
              <a:rPr lang="ru-RU" dirty="0"/>
              <a:t>работ </a:t>
            </a:r>
            <a:r>
              <a:rPr lang="ru-RU" dirty="0" smtClean="0"/>
              <a:t>пробных ОГЭ,  </a:t>
            </a:r>
            <a:r>
              <a:rPr lang="ru-RU" dirty="0"/>
              <a:t>ЕГЭ по </a:t>
            </a:r>
            <a:r>
              <a:rPr lang="ru-RU" dirty="0" smtClean="0"/>
              <a:t>истории и обществознанию</a:t>
            </a:r>
            <a:endParaRPr lang="ru-RU" dirty="0"/>
          </a:p>
          <a:p>
            <a:pPr algn="just"/>
            <a:r>
              <a:rPr lang="ru-RU" dirty="0" smtClean="0"/>
              <a:t>Экспертиза профессиональной деятельности педагогов (аттестация)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36" y="177393"/>
            <a:ext cx="8229600" cy="432048"/>
          </a:xfrm>
        </p:spPr>
        <p:txBody>
          <a:bodyPr>
            <a:normAutofit fontScale="90000"/>
          </a:bodyPr>
          <a:lstStyle/>
          <a:p>
            <a:pPr marL="0" fontAlgn="base"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Участие учителей в методической </a:t>
            </a:r>
            <a:r>
              <a:rPr lang="ru-RU" altLang="ru-RU" sz="28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работе</a:t>
            </a:r>
            <a:br>
              <a:rPr lang="ru-RU" altLang="ru-RU" sz="28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69889"/>
              </p:ext>
            </p:extLst>
          </p:nvPr>
        </p:nvGraphicFramePr>
        <p:xfrm>
          <a:off x="395535" y="855216"/>
          <a:ext cx="8352929" cy="3751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8858"/>
                <a:gridCol w="3420374"/>
                <a:gridCol w="3107585"/>
                <a:gridCol w="1126112"/>
              </a:tblGrid>
              <a:tr h="294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/>
                          <a:ea typeface="Calibri"/>
                        </a:rPr>
                        <a:t>Название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</a:rPr>
                        <a:t> ОУ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</a:rPr>
                        <a:t>ФИО учителя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</a:rPr>
                        <a:t>Категория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183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«Скворцовская школа»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Александренко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 Валерия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</a:rPr>
                        <a:t>первая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«Мирновская школа №2»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Данилевич Татьяна Владимировна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высшая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24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«Родниковская школа-гимназия»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Чиглазова Татьяна Николаевна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высшая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«Гвардейская школа №1»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Коротких Марианна Павловна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высшая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«Кубанская школа»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Любовицкий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 Глеб Борисович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</a:rPr>
                        <a:t>СЗД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295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«Партизанская школа им.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А.П.Богданова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</a:rPr>
                        <a:t>Новокшонова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 Наталья Сергеевна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</a:rPr>
                        <a:t>первая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47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МБОУ «Мазанская школа»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Карабицына Марина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Игоревна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высшая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680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Донская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школа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им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.  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В.П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. Давиденко»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Кандымов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Рустем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Исмаилович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СЗД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79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Маленская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школа»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Кадырова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Лемара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Марленовна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7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Calibri"/>
                        </a:rPr>
                        <a:t>МБОУ «Чайкинская школа»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Беспалова Оксана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Николаевна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07757"/>
              </p:ext>
            </p:extLst>
          </p:nvPr>
        </p:nvGraphicFramePr>
        <p:xfrm>
          <a:off x="380760" y="4858705"/>
          <a:ext cx="8367704" cy="14506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9960"/>
                <a:gridCol w="3382080"/>
                <a:gridCol w="3157774"/>
                <a:gridCol w="1127890"/>
              </a:tblGrid>
              <a:tr h="342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/>
                          <a:ea typeface="Calibri"/>
                        </a:rPr>
                        <a:t>Название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</a:rPr>
                        <a:t> ОУ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</a:rPr>
                        <a:t>ФИО учителя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Calibri"/>
                        </a:rPr>
                        <a:t>Категория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94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</a:rPr>
                        <a:t>Скворцовская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 школа»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</a:rPr>
                        <a:t>Александренко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 Валерия Владимировна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94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«Константиновская школа»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Шурхаленко Валентина Андреевна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94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0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Кленовская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основная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школа»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Синодалова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Лидия</a:t>
                      </a:r>
                      <a:r>
                        <a:rPr lang="uk-UA" sz="1400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Николаевна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0760" y="4458596"/>
            <a:ext cx="8367704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0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760" y="455106"/>
            <a:ext cx="8367704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Творческая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23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65245" cy="12024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/>
              <a:t>Тематические проверки (ТП) и тематические выезды (ТВ)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2317855"/>
          </a:xfrm>
        </p:spPr>
        <p:txBody>
          <a:bodyPr>
            <a:normAutofit/>
          </a:bodyPr>
          <a:lstStyle/>
          <a:p>
            <a:r>
              <a:rPr lang="ru-RU" sz="2000" dirty="0"/>
              <a:t>1. </a:t>
            </a:r>
            <a:r>
              <a:rPr lang="ru-RU" sz="2000" dirty="0" smtClean="0"/>
              <a:t>18.09.2023 </a:t>
            </a:r>
            <a:r>
              <a:rPr lang="ru-RU" sz="2000" dirty="0"/>
              <a:t>- МБОУ </a:t>
            </a:r>
            <a:r>
              <a:rPr lang="ru-RU" sz="2000" dirty="0" smtClean="0"/>
              <a:t>«</a:t>
            </a:r>
            <a:r>
              <a:rPr lang="ru-RU" sz="2000" dirty="0" err="1" smtClean="0"/>
              <a:t>Чайкинская</a:t>
            </a:r>
            <a:r>
              <a:rPr lang="ru-RU" sz="2000" dirty="0" smtClean="0"/>
              <a:t> школа», 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smtClean="0"/>
              <a:t>09.10.2023 </a:t>
            </a:r>
            <a:r>
              <a:rPr lang="ru-RU" sz="2000" dirty="0"/>
              <a:t>- МБОУ </a:t>
            </a:r>
            <a:r>
              <a:rPr lang="ru-RU" sz="2000" dirty="0" smtClean="0"/>
              <a:t>«Первомайская школа», </a:t>
            </a:r>
            <a:endParaRPr lang="ru-RU" sz="2000" dirty="0"/>
          </a:p>
          <a:p>
            <a:r>
              <a:rPr lang="ru-RU" sz="2000" dirty="0"/>
              <a:t>3. </a:t>
            </a:r>
            <a:r>
              <a:rPr lang="ru-RU" sz="2000" dirty="0" smtClean="0"/>
              <a:t>16.10.2023 </a:t>
            </a:r>
            <a:r>
              <a:rPr lang="ru-RU" sz="2000" dirty="0"/>
              <a:t>- МБОУ </a:t>
            </a:r>
            <a:r>
              <a:rPr lang="ru-RU" sz="2000" dirty="0" smtClean="0"/>
              <a:t>«Перовская школа», </a:t>
            </a:r>
            <a:endParaRPr lang="ru-RU" sz="2000" dirty="0"/>
          </a:p>
          <a:p>
            <a:r>
              <a:rPr lang="ru-RU" sz="2000" dirty="0"/>
              <a:t>4. </a:t>
            </a:r>
            <a:r>
              <a:rPr lang="ru-RU" sz="2000" dirty="0" smtClean="0"/>
              <a:t>28.11.2023 </a:t>
            </a:r>
            <a:r>
              <a:rPr lang="ru-RU" sz="2000" dirty="0"/>
              <a:t>- МБОУ </a:t>
            </a:r>
            <a:r>
              <a:rPr lang="ru-RU" sz="2000" dirty="0" smtClean="0"/>
              <a:t>«</a:t>
            </a:r>
            <a:r>
              <a:rPr lang="ru-RU" sz="2000" dirty="0" err="1" smtClean="0"/>
              <a:t>Трудовская</a:t>
            </a:r>
            <a:r>
              <a:rPr lang="ru-RU" sz="2000" dirty="0" smtClean="0"/>
              <a:t> </a:t>
            </a:r>
            <a:r>
              <a:rPr lang="ru-RU" sz="2000" dirty="0"/>
              <a:t>школа</a:t>
            </a:r>
            <a:r>
              <a:rPr lang="ru-RU" sz="2000" dirty="0" smtClean="0"/>
              <a:t>»,</a:t>
            </a:r>
          </a:p>
          <a:p>
            <a:r>
              <a:rPr lang="ru-RU" sz="2000" dirty="0" smtClean="0"/>
              <a:t>5. </a:t>
            </a:r>
            <a:r>
              <a:rPr lang="ru-RU" sz="2000" dirty="0" smtClean="0"/>
              <a:t>04.12.2023 </a:t>
            </a:r>
            <a:r>
              <a:rPr lang="ru-RU" sz="2000" dirty="0" smtClean="0"/>
              <a:t>– </a:t>
            </a:r>
            <a:r>
              <a:rPr lang="ru-RU" sz="2000" dirty="0" err="1" smtClean="0"/>
              <a:t>МБОУ«Кольчугинская</a:t>
            </a:r>
            <a:r>
              <a:rPr lang="ru-RU" sz="2000" dirty="0" smtClean="0"/>
              <a:t> школа №2»,</a:t>
            </a:r>
            <a:endParaRPr lang="ru-RU" sz="2000" dirty="0" smtClean="0"/>
          </a:p>
          <a:p>
            <a:r>
              <a:rPr lang="ru-RU" sz="2000" dirty="0" smtClean="0"/>
              <a:t>6. </a:t>
            </a:r>
            <a:r>
              <a:rPr lang="ru-RU" sz="2000" dirty="0" smtClean="0"/>
              <a:t>04.03.2024 </a:t>
            </a:r>
            <a:r>
              <a:rPr lang="ru-RU" sz="2000" dirty="0" smtClean="0"/>
              <a:t>– </a:t>
            </a:r>
            <a:r>
              <a:rPr lang="ru-RU" sz="2000" dirty="0" smtClean="0"/>
              <a:t>«Гвардейская школа-гимназия №3»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26876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Реализация регионального компонента в контексте преподавания курса «История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8102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dirty="0"/>
              <a:t>Замечания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62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/>
              <a:t>о</a:t>
            </a:r>
            <a:r>
              <a:rPr lang="ru-RU" dirty="0" smtClean="0"/>
              <a:t>тсутствие синхронно-параллельного изучения в КТП по истории;</a:t>
            </a:r>
            <a:endParaRPr lang="ru-RU" dirty="0"/>
          </a:p>
          <a:p>
            <a:pPr algn="just"/>
            <a:r>
              <a:rPr lang="ru-RU" dirty="0"/>
              <a:t>н</a:t>
            </a:r>
            <a:r>
              <a:rPr lang="ru-RU" dirty="0" smtClean="0"/>
              <a:t>есоответствие структуры поурочных планов требованиям ФГОС, локальным актам ОУ;</a:t>
            </a:r>
            <a:endParaRPr lang="ru-RU" dirty="0" smtClean="0"/>
          </a:p>
          <a:p>
            <a:pPr algn="just"/>
            <a:r>
              <a:rPr lang="ru-RU" dirty="0"/>
              <a:t>о</a:t>
            </a:r>
            <a:r>
              <a:rPr lang="ru-RU" dirty="0" smtClean="0"/>
              <a:t>тсутствие контрольно-оценочных средств.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7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526280"/>
          </a:xfrm>
        </p:spPr>
        <p:txBody>
          <a:bodyPr>
            <a:normAutofit/>
          </a:bodyPr>
          <a:lstStyle/>
          <a:p>
            <a:r>
              <a:rPr lang="ru-RU" b="1" dirty="0" smtClean="0"/>
              <a:t>Всероссийская олимпиада школьников</a:t>
            </a:r>
          </a:p>
          <a:p>
            <a:r>
              <a:rPr lang="ru-RU" b="1" dirty="0" smtClean="0"/>
              <a:t>Республиканский этап</a:t>
            </a:r>
          </a:p>
          <a:p>
            <a:r>
              <a:rPr lang="ru-RU" b="1" dirty="0" smtClean="0"/>
              <a:t>Призер</a:t>
            </a:r>
            <a:endParaRPr lang="ru-RU" b="1" dirty="0" smtClean="0"/>
          </a:p>
          <a:p>
            <a:r>
              <a:rPr lang="ru-RU" dirty="0" smtClean="0"/>
              <a:t>обществознание </a:t>
            </a:r>
            <a:r>
              <a:rPr lang="ru-RU" dirty="0" smtClean="0"/>
              <a:t>– Скопин Даниил – </a:t>
            </a:r>
            <a:r>
              <a:rPr lang="ru-RU" dirty="0" smtClean="0"/>
              <a:t>11 </a:t>
            </a:r>
            <a:r>
              <a:rPr lang="ru-RU" dirty="0" smtClean="0"/>
              <a:t>класс МБОУ «Чистенская школа-гимназия им. И.С. Тарасюка»</a:t>
            </a:r>
          </a:p>
          <a:p>
            <a:pPr lvl="0">
              <a:buClr>
                <a:srgbClr val="727CA3"/>
              </a:buClr>
            </a:pPr>
            <a:endParaRPr lang="ru-RU" b="1" dirty="0" smtClean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b="1" dirty="0" smtClean="0">
                <a:solidFill>
                  <a:prstClr val="black"/>
                </a:solidFill>
              </a:rPr>
              <a:t>МАН</a:t>
            </a:r>
            <a:endParaRPr lang="ru-RU" b="1" dirty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ru-RU" b="1" dirty="0">
                <a:solidFill>
                  <a:prstClr val="black"/>
                </a:solidFill>
              </a:rPr>
              <a:t>Республиканский этап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1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одаренными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3528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u="sng" dirty="0"/>
              <a:t>Региональный этап всероссийского конкурса школьных музеев </a:t>
            </a:r>
            <a:r>
              <a:rPr lang="ru-RU" sz="1400" dirty="0"/>
              <a:t>(21.08 - 15.09.2023). </a:t>
            </a:r>
          </a:p>
          <a:p>
            <a:pPr marL="0" indent="0">
              <a:buNone/>
            </a:pPr>
            <a:r>
              <a:rPr lang="ru-RU" sz="1400" dirty="0"/>
              <a:t>Количество участников – 2, количество призеров в номинации «Лучший экскурсовод» - 2:</a:t>
            </a:r>
          </a:p>
          <a:p>
            <a:pPr marL="0" indent="0">
              <a:buNone/>
            </a:pPr>
            <a:r>
              <a:rPr lang="ru-RU" sz="1400" dirty="0"/>
              <a:t>диплом 2 степени - Баранова </a:t>
            </a:r>
            <a:r>
              <a:rPr lang="ru-RU" sz="1400" dirty="0" err="1"/>
              <a:t>Свентлана</a:t>
            </a:r>
            <a:r>
              <a:rPr lang="ru-RU" sz="1400" dirty="0"/>
              <a:t>, 7 класс МБОУ «Винницкая школа»;</a:t>
            </a:r>
          </a:p>
          <a:p>
            <a:pPr marL="0" indent="0">
              <a:buNone/>
            </a:pPr>
            <a:r>
              <a:rPr lang="ru-RU" sz="1400" dirty="0"/>
              <a:t>диплом 2 степени - </a:t>
            </a:r>
            <a:r>
              <a:rPr lang="ru-RU" sz="1400" dirty="0" err="1"/>
              <a:t>Скивка</a:t>
            </a:r>
            <a:r>
              <a:rPr lang="ru-RU" sz="1400" dirty="0"/>
              <a:t> Мария, 8 класс МБОУ «</a:t>
            </a:r>
            <a:r>
              <a:rPr lang="ru-RU" sz="1400" dirty="0" err="1"/>
              <a:t>Новоандреевская</a:t>
            </a:r>
            <a:r>
              <a:rPr lang="ru-RU" sz="1400" dirty="0"/>
              <a:t> школа им. В.А. Осипова».  </a:t>
            </a:r>
          </a:p>
          <a:p>
            <a:pPr marL="0" indent="0">
              <a:buNone/>
            </a:pPr>
            <a:r>
              <a:rPr lang="ru-RU" sz="1400" b="1" u="sng" dirty="0"/>
              <a:t>Республиканский ежегодный конкурс школьных музеев (Госсовет) </a:t>
            </a:r>
            <a:r>
              <a:rPr lang="ru-RU" sz="1400" dirty="0"/>
              <a:t>(15.06.2023г.) </a:t>
            </a:r>
          </a:p>
          <a:p>
            <a:pPr marL="0" indent="0">
              <a:buNone/>
            </a:pPr>
            <a:r>
              <a:rPr lang="ru-RU" sz="1400" dirty="0"/>
              <a:t>Количество участников – 5, количество призеров – 1:</a:t>
            </a:r>
          </a:p>
          <a:p>
            <a:pPr marL="0" indent="0">
              <a:buNone/>
            </a:pPr>
            <a:r>
              <a:rPr lang="ru-RU" sz="1400" dirty="0"/>
              <a:t>2 место, гранд 200 </a:t>
            </a:r>
            <a:r>
              <a:rPr lang="ru-RU" sz="1400" dirty="0" err="1"/>
              <a:t>тыс.р</a:t>
            </a:r>
            <a:r>
              <a:rPr lang="ru-RU" sz="1400" dirty="0"/>
              <a:t>. – школьный музей Боевой славы с. Константиновка (МБОУ «Константиновская школа»). </a:t>
            </a:r>
          </a:p>
          <a:p>
            <a:pPr marL="0" indent="0">
              <a:buNone/>
            </a:pPr>
            <a:r>
              <a:rPr lang="ru-RU" sz="1400" b="1" u="sng" dirty="0"/>
              <a:t>Всероссийский конкурс исследовательских работ «Без срока давности»</a:t>
            </a:r>
          </a:p>
          <a:p>
            <a:pPr marL="0" indent="0">
              <a:buNone/>
            </a:pPr>
            <a:r>
              <a:rPr lang="ru-RU" sz="1400" dirty="0"/>
              <a:t>(федеральный (очный) этап 01.10-15.10.2023). Количество участников - 2</a:t>
            </a:r>
          </a:p>
          <a:p>
            <a:pPr marL="0" indent="0">
              <a:buNone/>
            </a:pPr>
            <a:r>
              <a:rPr lang="ru-RU" sz="1400" dirty="0"/>
              <a:t>финалисты - </a:t>
            </a:r>
            <a:r>
              <a:rPr lang="ru-RU" sz="1400" dirty="0" err="1"/>
              <a:t>Гамазина</a:t>
            </a:r>
            <a:r>
              <a:rPr lang="ru-RU" sz="1400" dirty="0"/>
              <a:t> Татьяна, Латышева Елизавета, 8 класс (МБОУ «Первомайская школа») </a:t>
            </a:r>
          </a:p>
          <a:p>
            <a:pPr marL="0" indent="0">
              <a:buNone/>
            </a:pPr>
            <a:r>
              <a:rPr lang="ru-RU" sz="1400" b="1" u="sng" dirty="0" smtClean="0"/>
              <a:t>Региональный этап конференции «Православие в Крыму: традиции, история, современность» </a:t>
            </a:r>
            <a:r>
              <a:rPr lang="ru-RU" sz="1400" dirty="0" smtClean="0"/>
              <a:t>(13.11.2023)</a:t>
            </a:r>
            <a:endParaRPr lang="ru-RU" sz="1400" b="1" u="sng" dirty="0" smtClean="0"/>
          </a:p>
          <a:p>
            <a:pPr marL="0" indent="0">
              <a:buNone/>
            </a:pPr>
            <a:r>
              <a:rPr lang="ru-RU" sz="1400" dirty="0" smtClean="0"/>
              <a:t>Диплом 2 степени – Гусева Екатерина, 4 класс МБОУ «</a:t>
            </a:r>
            <a:r>
              <a:rPr lang="ru-RU" sz="1400" dirty="0" err="1" smtClean="0"/>
              <a:t>Мазанская</a:t>
            </a:r>
            <a:r>
              <a:rPr lang="ru-RU" sz="1400" dirty="0" smtClean="0"/>
              <a:t> школа»</a:t>
            </a:r>
          </a:p>
          <a:p>
            <a:pPr marL="0" indent="0">
              <a:buNone/>
            </a:pPr>
            <a:r>
              <a:rPr lang="ru-RU" sz="1400" b="1" u="sng" dirty="0" smtClean="0"/>
              <a:t>Региональный этап конкурсов кадетов «Суворовские чтения» </a:t>
            </a:r>
            <a:r>
              <a:rPr lang="ru-RU" sz="1400" dirty="0" smtClean="0"/>
              <a:t>(27.12.2023)</a:t>
            </a:r>
          </a:p>
          <a:p>
            <a:pPr marL="0" indent="0">
              <a:buNone/>
            </a:pPr>
            <a:r>
              <a:rPr lang="ru-RU" sz="1400" dirty="0"/>
              <a:t>д</a:t>
            </a:r>
            <a:r>
              <a:rPr lang="ru-RU" sz="1400" dirty="0" smtClean="0"/>
              <a:t>иплом 1 степени – </a:t>
            </a:r>
            <a:r>
              <a:rPr lang="ru-RU" sz="1400" dirty="0" err="1" smtClean="0"/>
              <a:t>Ускова</a:t>
            </a:r>
            <a:r>
              <a:rPr lang="ru-RU" sz="1400" dirty="0" smtClean="0"/>
              <a:t> Маргарита, 9 класс МБОУ «Гвардейская школа №1» (исследовательская работа),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Диплом 2 степени – команда 6 класса МБОУ «</a:t>
            </a:r>
            <a:r>
              <a:rPr lang="ru-RU" sz="1400" dirty="0" err="1" smtClean="0"/>
              <a:t>Заречненская</a:t>
            </a:r>
            <a:r>
              <a:rPr lang="ru-RU" sz="1400" dirty="0" smtClean="0"/>
              <a:t> школа им. 126 ОГББО» (викторина «Знатоки истории»)</a:t>
            </a:r>
          </a:p>
          <a:p>
            <a:pPr marL="0" indent="0">
              <a:buNone/>
            </a:pPr>
            <a:r>
              <a:rPr lang="ru-RU" sz="1400" b="1" u="sng" dirty="0" smtClean="0"/>
              <a:t>VIII Межрегиональная научная конференция </a:t>
            </a:r>
            <a:r>
              <a:rPr lang="ru-RU" sz="1400" b="1" u="sng" dirty="0"/>
              <a:t>учащихся «Экономика и право», </a:t>
            </a:r>
            <a:r>
              <a:rPr lang="ru-RU" sz="1400" b="1" u="sng" dirty="0" smtClean="0"/>
              <a:t>на </a:t>
            </a:r>
            <a:r>
              <a:rPr lang="ru-RU" sz="1400" b="1" u="sng" dirty="0"/>
              <a:t>базе Института экономики и права (филиал) ОУП ВО «</a:t>
            </a:r>
            <a:r>
              <a:rPr lang="ru-RU" sz="1400" b="1" u="sng" dirty="0" err="1"/>
              <a:t>АТиСО</a:t>
            </a:r>
            <a:r>
              <a:rPr lang="ru-RU" sz="1400" b="1" u="sng" dirty="0"/>
              <a:t>» в г. </a:t>
            </a:r>
            <a:r>
              <a:rPr lang="ru-RU" sz="1400" b="1" u="sng" dirty="0" smtClean="0"/>
              <a:t>Севастополе </a:t>
            </a:r>
            <a:r>
              <a:rPr lang="ru-RU" sz="1400" dirty="0" smtClean="0"/>
              <a:t>(8.12.2023)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диплом  3 </a:t>
            </a:r>
            <a:r>
              <a:rPr lang="ru-RU" sz="1400" dirty="0" smtClean="0"/>
              <a:t>степени - Костюк </a:t>
            </a:r>
            <a:r>
              <a:rPr lang="ru-RU" sz="1400" dirty="0"/>
              <a:t>Елизавета, </a:t>
            </a:r>
            <a:r>
              <a:rPr lang="ru-RU" sz="1400" dirty="0" smtClean="0"/>
              <a:t>10 класс </a:t>
            </a:r>
            <a:r>
              <a:rPr lang="ru-RU" sz="1400" dirty="0"/>
              <a:t>МБОУ «</a:t>
            </a:r>
            <a:r>
              <a:rPr lang="ru-RU" sz="1400" dirty="0" err="1"/>
              <a:t>Молодежненская</a:t>
            </a:r>
            <a:r>
              <a:rPr lang="ru-RU" sz="1400" dirty="0"/>
              <a:t> школа №2» за исследовательскую работу «Деньги – как объект гражданских прав»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u="sng" dirty="0" smtClean="0"/>
              <a:t>Республиканский этап конкурса исследовательских работ «Шаг в науку» </a:t>
            </a:r>
            <a:r>
              <a:rPr lang="ru-RU" sz="1400" dirty="0" smtClean="0"/>
              <a:t>(15.03.2024)</a:t>
            </a:r>
          </a:p>
          <a:p>
            <a:pPr marL="0" indent="0">
              <a:buNone/>
            </a:pPr>
            <a:r>
              <a:rPr lang="ru-RU" sz="1400" dirty="0" smtClean="0"/>
              <a:t>Диплом 1 степени – </a:t>
            </a:r>
            <a:r>
              <a:rPr lang="ru-RU" sz="1400" dirty="0" err="1" smtClean="0"/>
              <a:t>Кочура</a:t>
            </a:r>
            <a:r>
              <a:rPr lang="ru-RU" sz="1400" dirty="0" smtClean="0"/>
              <a:t> Екатерина, 9 класс МБОУ «Партизанская школа им. А.П. Богданова»)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7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965245" cy="3600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Планирование на 2024-2025 </a:t>
            </a:r>
            <a:r>
              <a:rPr lang="ru-RU" sz="2800" b="1" dirty="0" err="1" smtClean="0"/>
              <a:t>уч.г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209265"/>
              </p:ext>
            </p:extLst>
          </p:nvPr>
        </p:nvGraphicFramePr>
        <p:xfrm>
          <a:off x="0" y="404664"/>
          <a:ext cx="9036495" cy="6242399"/>
        </p:xfrm>
        <a:graphic>
          <a:graphicData uri="http://schemas.openxmlformats.org/drawingml/2006/table">
            <a:tbl>
              <a:tblPr firstRow="1" firstCol="1" bandRow="1"/>
              <a:tblGrid>
                <a:gridCol w="1012913"/>
                <a:gridCol w="1274398"/>
                <a:gridCol w="3845728"/>
                <a:gridCol w="1669487"/>
                <a:gridCol w="1233969"/>
              </a:tblGrid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МБОУ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Ответственный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Современные подходы к преподаванию предметов социально-гуманитарного цикла. Технология работы с «Конструктором рабочих программ»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«Журавлевская школа»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Сенина В.В.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Система подготовки обучающихся к ГИА по предметам социально-гуманитарного цикла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«Донская школа»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Кандымов Р.И.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Приемы и методы формирования функциональной грамотности на уроках истории и обществознания.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«Урожайновская школа»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Москаленко И.Ю.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7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технологии 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системно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- </a:t>
                      </a:r>
                      <a:r>
                        <a:rPr lang="ru-RU" sz="1400" i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деятельностного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подхода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на уроках 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истории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и </a:t>
                      </a:r>
                      <a:r>
                        <a:rPr lang="ru-RU" sz="140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обществознания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«Новоандреевская школа»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Мельник Л.Н.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ШМУ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Цифровые инструменты и сервисы в работе учителя истории и обществознания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Родниковская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школа-гимназия»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Чиглазова Т.Н.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РМО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Творческий отчет аттестуемых учителей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«Мирновская школа №2»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Шарипова У.И.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школьного музея в формировании исторических знаний у учащихся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«Константиновская школа»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Шурхаленко В.А.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РМО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Организованное окончание 2024-2025 учебного года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Мирновская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школа №2»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Шарипова У.И.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1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Краеведческая составляющая в историческом образовании. События Великой Отечественной войны в истории Крымского полуострова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«Николаевская школа»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Омельченко Ю.В.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642" marR="32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9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ТВ </a:t>
            </a:r>
            <a:r>
              <a:rPr lang="ru-RU" sz="2400" b="1" dirty="0"/>
              <a:t>«Качество реализации образовательной программы по учебному предмету «Обществознание»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МБОУ «Винницкая школа»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Добровская</a:t>
            </a:r>
            <a:r>
              <a:rPr lang="ru-RU" dirty="0" smtClean="0"/>
              <a:t> школа-гимназия им. Я.М. Слонимского»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Маленская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Мирновская</a:t>
            </a:r>
            <a:r>
              <a:rPr lang="ru-RU" dirty="0" smtClean="0"/>
              <a:t> школа №1»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Мирновская</a:t>
            </a:r>
            <a:r>
              <a:rPr lang="ru-RU" dirty="0" smtClean="0"/>
              <a:t> школа» №2»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Молодежненская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Тепловская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Укромновская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МБОУ «Лицей Крымской весны»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Трехпрудненская</a:t>
            </a:r>
            <a:r>
              <a:rPr lang="ru-RU" dirty="0" smtClean="0"/>
              <a:t> школа»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Заречненская</a:t>
            </a:r>
            <a:r>
              <a:rPr lang="ru-RU" dirty="0" smtClean="0"/>
              <a:t> школа им. 126 ОГББО»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8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5841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1600" dirty="0"/>
              <a:t>Приказ Министерства просвещения Российской Федерации от 19.03.2024 № 171</a:t>
            </a:r>
            <a:br>
              <a:rPr lang="ru-RU" sz="1600" dirty="0"/>
            </a:br>
            <a:r>
              <a:rPr lang="ru-RU" sz="1600" dirty="0"/>
              <a:t>"О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образования"</a:t>
            </a:r>
            <a:br>
              <a:rPr lang="ru-RU" sz="1600" dirty="0"/>
            </a:br>
            <a:r>
              <a:rPr lang="ru-RU" sz="1600" dirty="0"/>
              <a:t>(Зарегистрирован 11.04.2024 № 77830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publication.pravo.gov.ru/document/0001202404120003?pageSize=100&amp;index=1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3483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57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133426" cy="56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и 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624736" cy="4094269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проанализировать </a:t>
            </a:r>
            <a:r>
              <a:rPr lang="ru-RU" sz="1800" dirty="0"/>
              <a:t>работу РМО учителей социально-гуманитарного цикла Симферопольского района в 2023/2024 учебном году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1800" dirty="0"/>
              <a:t>обсудить план работы РМО на 2024/2025 учебный год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1800" dirty="0" smtClean="0"/>
              <a:t>ознакомить </a:t>
            </a:r>
            <a:r>
              <a:rPr lang="ru-RU" sz="1800" dirty="0"/>
              <a:t>педагогов с актуальной информацией по вопросам </a:t>
            </a:r>
            <a:r>
              <a:rPr lang="ru-RU" sz="1800" dirty="0" smtClean="0"/>
              <a:t>ФГОС, ГИА </a:t>
            </a:r>
            <a:r>
              <a:rPr lang="ru-RU" sz="1800" dirty="0"/>
              <a:t>в 2024 году</a:t>
            </a:r>
            <a:r>
              <a:rPr lang="ru-RU" sz="1800" dirty="0" smtClean="0"/>
              <a:t>;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1800" dirty="0"/>
              <a:t>изучить нормативный документ об изменениях в ФОП ООО, </a:t>
            </a:r>
            <a:r>
              <a:rPr lang="ru-RU" sz="1800" dirty="0" smtClean="0"/>
              <a:t>СОО (приказ </a:t>
            </a:r>
            <a:r>
              <a:rPr lang="ru-RU" sz="1800" dirty="0" err="1" smtClean="0"/>
              <a:t>Минпрос</a:t>
            </a:r>
            <a:r>
              <a:rPr lang="ru-RU" sz="1800" dirty="0" smtClean="0"/>
              <a:t> РФ от 19.03.2024 №1712);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1800" dirty="0"/>
              <a:t>сообщить о возможности летнего оздоровления талантливых и одаренных детей в профильных сменах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3987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/>
        </p:blipFill>
        <p:spPr bwMode="auto">
          <a:xfrm>
            <a:off x="775064" y="980728"/>
            <a:ext cx="7320844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4" y="980727"/>
            <a:ext cx="7200808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9474"/>
            <a:ext cx="7086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3278128"/>
            <a:ext cx="6943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2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149080"/>
            <a:ext cx="7776864" cy="1872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7776864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176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0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b="1" dirty="0" smtClean="0"/>
              <a:t>Анализ работы РМО </a:t>
            </a:r>
            <a:r>
              <a:rPr lang="ru-RU" altLang="ru-RU" sz="2800" b="1" dirty="0" smtClean="0"/>
              <a:t/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за 2023/2024 </a:t>
            </a:r>
            <a:r>
              <a:rPr lang="ru-RU" altLang="ru-RU" sz="2800" b="1" dirty="0" smtClean="0"/>
              <a:t>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628775"/>
            <a:ext cx="7344816" cy="424849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ru-RU" sz="19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900" b="1" dirty="0" smtClean="0">
                <a:solidFill>
                  <a:schemeClr val="tx1"/>
                </a:solidFill>
              </a:rPr>
              <a:t>Методическая </a:t>
            </a:r>
            <a:r>
              <a:rPr lang="ru-RU" sz="1900" b="1" dirty="0">
                <a:solidFill>
                  <a:schemeClr val="tx1"/>
                </a:solidFill>
              </a:rPr>
              <a:t>проблема РМО:</a:t>
            </a:r>
          </a:p>
          <a:p>
            <a:pPr algn="just">
              <a:defRPr/>
            </a:pPr>
            <a:r>
              <a:rPr lang="ru-RU" sz="1900" dirty="0">
                <a:solidFill>
                  <a:schemeClr val="tx1"/>
                </a:solidFill>
              </a:rPr>
              <a:t>«Обеспечение качества преподавания предметов социально-гуманитарного цикла на основе способностей и возможностей обучающихся через повышение профессионального мастерства педагогов</a:t>
            </a:r>
            <a:r>
              <a:rPr lang="ru-RU" sz="1900" dirty="0" smtClean="0">
                <a:solidFill>
                  <a:schemeClr val="tx1"/>
                </a:solidFill>
              </a:rPr>
              <a:t>».</a:t>
            </a: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Цель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 algn="just">
              <a:defRPr/>
            </a:pPr>
            <a:r>
              <a:rPr lang="ru-RU" sz="1800" dirty="0">
                <a:solidFill>
                  <a:schemeClr val="tx1"/>
                </a:solidFill>
              </a:rPr>
              <a:t>развитие школьного социально-гуманитарного образования, обеспечение качества преподавания в связи с новыми подходами к преподаванию социально-гуманитарных дисциплин в условиях ФГОС ООО и СОО.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1902374"/>
              </p:ext>
            </p:extLst>
          </p:nvPr>
        </p:nvGraphicFramePr>
        <p:xfrm>
          <a:off x="971600" y="836712"/>
          <a:ext cx="7200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03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-studeneckaya-r56.gosweb.gosuslugi.ru/netcat_files/57/658/1613636086_23_p_fon_dlya_prezentatsii_sobranie_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088343" cy="1737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0507748"/>
              </p:ext>
            </p:extLst>
          </p:nvPr>
        </p:nvGraphicFramePr>
        <p:xfrm>
          <a:off x="755576" y="1196752"/>
          <a:ext cx="74888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65245" cy="955234"/>
          </a:xfrm>
        </p:spPr>
        <p:txBody>
          <a:bodyPr>
            <a:normAutofit/>
          </a:bodyPr>
          <a:lstStyle/>
          <a:p>
            <a:r>
              <a:rPr lang="ru-RU" sz="3200" b="1" dirty="0"/>
              <a:t>Система методической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1606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6565344" cy="36038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РМО (2)</a:t>
            </a:r>
          </a:p>
          <a:p>
            <a:pPr algn="just"/>
            <a:r>
              <a:rPr lang="ru-RU" b="1" dirty="0" smtClean="0"/>
              <a:t>25.08.2023 </a:t>
            </a:r>
          </a:p>
          <a:p>
            <a:pPr marL="0" indent="0" algn="just">
              <a:buNone/>
            </a:pPr>
            <a:r>
              <a:rPr lang="ru-RU" dirty="0" smtClean="0"/>
              <a:t>Особенности </a:t>
            </a:r>
            <a:r>
              <a:rPr lang="ru-RU" dirty="0"/>
              <a:t>преподавания предметов социально-гуманитарного цикла в 2023/2024 учебном </a:t>
            </a:r>
            <a:r>
              <a:rPr lang="ru-RU" dirty="0" smtClean="0"/>
              <a:t>году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b="1" dirty="0" smtClean="0"/>
              <a:t>19.04.2024 </a:t>
            </a:r>
          </a:p>
          <a:p>
            <a:pPr marL="0" indent="0" algn="just">
              <a:buNone/>
            </a:pPr>
            <a:r>
              <a:rPr lang="ru-RU" dirty="0"/>
              <a:t>Организованное окончание 2023/2024 учебного года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1937792" cy="15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57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8"/>
            <a:ext cx="6480720" cy="120248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5989280" cy="36038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СП (2)</a:t>
            </a:r>
          </a:p>
          <a:p>
            <a:pPr algn="just"/>
            <a:r>
              <a:rPr lang="ru-RU" b="1" dirty="0" smtClean="0"/>
              <a:t>17.11.2023 </a:t>
            </a:r>
          </a:p>
          <a:p>
            <a:pPr marL="0" indent="0" algn="just">
              <a:buNone/>
            </a:pPr>
            <a:r>
              <a:rPr lang="ru-RU" dirty="0"/>
              <a:t>Формирование и развитие функциональной грамотности школьников на уроках социально-гуманитарного цикла как условие повышения качества образования школьников в соответствии с  требованиями обновленных </a:t>
            </a:r>
            <a:r>
              <a:rPr lang="ru-RU" dirty="0" smtClean="0"/>
              <a:t>ФГОС (МБОУ «Партизанская школа им. А.П. Богданова»)</a:t>
            </a:r>
          </a:p>
          <a:p>
            <a:pPr algn="just"/>
            <a:r>
              <a:rPr lang="ru-RU" b="1" dirty="0" smtClean="0"/>
              <a:t>16.02.2024 </a:t>
            </a:r>
          </a:p>
          <a:p>
            <a:pPr marL="0" indent="0" algn="just">
              <a:buNone/>
            </a:pPr>
            <a:r>
              <a:rPr lang="ru-RU" dirty="0"/>
              <a:t>Актуальные вопросы патриотического воспитания школьников на уроках истории, обществознания и во внеурочной </a:t>
            </a:r>
            <a:r>
              <a:rPr lang="ru-RU" dirty="0" smtClean="0"/>
              <a:t>деятельности (МБОУ «</a:t>
            </a:r>
            <a:r>
              <a:rPr lang="ru-RU" dirty="0" err="1" smtClean="0"/>
              <a:t>Кольчугинская</a:t>
            </a:r>
            <a:r>
              <a:rPr lang="ru-RU" dirty="0" smtClean="0"/>
              <a:t> школа №1 им. </a:t>
            </a:r>
            <a:r>
              <a:rPr lang="ru-RU" dirty="0" err="1" smtClean="0"/>
              <a:t>Авраамова</a:t>
            </a:r>
            <a:r>
              <a:rPr lang="ru-RU" dirty="0" smtClean="0"/>
              <a:t> Г.Н.»)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5184"/>
            <a:ext cx="2123728" cy="15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75" y="3356992"/>
            <a:ext cx="2085441" cy="154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52" y="1616778"/>
            <a:ext cx="2100864" cy="15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20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8"/>
            <a:ext cx="6480720" cy="120248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60848"/>
            <a:ext cx="6480720" cy="373422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ШМУ (3)</a:t>
            </a:r>
          </a:p>
          <a:p>
            <a:pPr algn="just"/>
            <a:r>
              <a:rPr lang="ru-RU" b="1" dirty="0" smtClean="0"/>
              <a:t>15.09.2023 </a:t>
            </a:r>
          </a:p>
          <a:p>
            <a:pPr marL="0" indent="0" algn="just">
              <a:buNone/>
            </a:pPr>
            <a:r>
              <a:rPr lang="ru-RU" dirty="0"/>
              <a:t>Требования к современному уроку в соответствии с ФГОС </a:t>
            </a:r>
            <a:r>
              <a:rPr lang="ru-RU" dirty="0" smtClean="0"/>
              <a:t>(МБОУ «</a:t>
            </a:r>
            <a:r>
              <a:rPr lang="ru-RU" dirty="0" err="1" smtClean="0"/>
              <a:t>Скворцовская</a:t>
            </a:r>
            <a:r>
              <a:rPr lang="ru-RU" dirty="0" smtClean="0"/>
              <a:t> школа»)</a:t>
            </a:r>
          </a:p>
          <a:p>
            <a:pPr algn="just"/>
            <a:r>
              <a:rPr lang="ru-RU" b="1" dirty="0" smtClean="0"/>
              <a:t>13.10.2023 </a:t>
            </a:r>
          </a:p>
          <a:p>
            <a:pPr marL="0" indent="0" algn="just">
              <a:buNone/>
            </a:pPr>
            <a:r>
              <a:rPr lang="ru-RU" dirty="0"/>
              <a:t>Средства формирования функциональной грамотности на уроках истории и </a:t>
            </a:r>
            <a:r>
              <a:rPr lang="ru-RU" dirty="0" smtClean="0"/>
              <a:t>обществознания (МБОУ «</a:t>
            </a:r>
            <a:r>
              <a:rPr lang="ru-RU" dirty="0" err="1" smtClean="0"/>
              <a:t>Денисовская</a:t>
            </a:r>
            <a:r>
              <a:rPr lang="ru-RU" dirty="0" smtClean="0"/>
              <a:t> школа»)</a:t>
            </a:r>
          </a:p>
          <a:p>
            <a:pPr algn="just"/>
            <a:r>
              <a:rPr lang="ru-RU" dirty="0" smtClean="0"/>
              <a:t>29.03.2024</a:t>
            </a:r>
          </a:p>
          <a:p>
            <a:pPr marL="0" indent="0" algn="just">
              <a:buNone/>
            </a:pPr>
            <a:r>
              <a:rPr lang="ru-RU" dirty="0"/>
              <a:t>Использование интерактивных технологий на уроках и внеурочной деятельности предметов социально-гуманитарного цикла </a:t>
            </a:r>
            <a:r>
              <a:rPr lang="ru-RU" dirty="0" smtClean="0"/>
              <a:t>(МБОУ «Украинская школа»)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72" y="0"/>
            <a:ext cx="1666028" cy="12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28" y="1288016"/>
            <a:ext cx="16660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2636912"/>
            <a:ext cx="1684698" cy="12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3" y="4005064"/>
            <a:ext cx="1674700" cy="132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29" y="5445224"/>
            <a:ext cx="1656022" cy="12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15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464653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</a:rPr>
              <a:t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5400600" cy="3603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МК (1)</a:t>
            </a:r>
          </a:p>
          <a:p>
            <a:pPr algn="just"/>
            <a:r>
              <a:rPr lang="ru-RU" b="1" dirty="0" smtClean="0"/>
              <a:t>15.12.2023 </a:t>
            </a:r>
          </a:p>
          <a:p>
            <a:pPr marL="0" indent="0" algn="just">
              <a:buNone/>
            </a:pPr>
            <a:r>
              <a:rPr lang="ru-RU" dirty="0"/>
              <a:t>Инновации в образовательном процессе: </a:t>
            </a:r>
            <a:r>
              <a:rPr lang="ru-RU" dirty="0" err="1"/>
              <a:t>медиатехнологии</a:t>
            </a:r>
            <a:r>
              <a:rPr lang="ru-RU" dirty="0"/>
              <a:t> в преподавании предметов социально-гуманитарного </a:t>
            </a:r>
            <a:r>
              <a:rPr lang="ru-RU" dirty="0" smtClean="0"/>
              <a:t>цикла (МБОУ «</a:t>
            </a:r>
            <a:r>
              <a:rPr lang="ru-RU" dirty="0" err="1" smtClean="0"/>
              <a:t>Мирновская</a:t>
            </a:r>
            <a:r>
              <a:rPr lang="ru-RU" dirty="0" smtClean="0"/>
              <a:t> школа №2№»)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0" y="5085184"/>
            <a:ext cx="200638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43" y="3429000"/>
            <a:ext cx="1932662" cy="15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0" y="1844824"/>
            <a:ext cx="195603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8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</TotalTime>
  <Words>1366</Words>
  <Application>Microsoft Office PowerPoint</Application>
  <PresentationFormat>Экран (4:3)</PresentationFormat>
  <Paragraphs>238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Кнопка</vt:lpstr>
      <vt:lpstr>Литейная</vt:lpstr>
      <vt:lpstr>Организованное окончание 2023-2024 уч.г.</vt:lpstr>
      <vt:lpstr>Цели и задачи: </vt:lpstr>
      <vt:lpstr>Анализ работы РМО  за 2023/2024 учебный год</vt:lpstr>
      <vt:lpstr>Презентация PowerPoint</vt:lpstr>
      <vt:lpstr>Система методической работы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МЕТОДИЧЕСКОЕ СОПРОВОЖДЕНИЕ ОРГАНИЗАЦИИ ИННОВАЦИОННОЙ ДЕЯТЕЛЬНОСТИ И ОБЕСПЕЧЕНИЕ НЕПРЕРЫВНОСТИ ПОВЫШЕНИЯ МЕТОДИЧЕСКОГО УРОВНЯ И ПРОФЕССИОНАЛЬНОГО МАСТЕРСТВА ПЕДАГОГОВ </vt:lpstr>
      <vt:lpstr>Работа ТГ и ЭГ</vt:lpstr>
      <vt:lpstr>Участие учителей в методической работе </vt:lpstr>
      <vt:lpstr>Тематические проверки (ТП) и тематические выезды (ТВ)</vt:lpstr>
      <vt:lpstr>Замечания</vt:lpstr>
      <vt:lpstr>Работа с одаренными детьми</vt:lpstr>
      <vt:lpstr>Работа с одаренными детьми</vt:lpstr>
      <vt:lpstr>Планирование на 2024-2025 уч.г. </vt:lpstr>
      <vt:lpstr>ТВ «Качество реализации образовательной программы по учебному предмету «Обществознание»</vt:lpstr>
      <vt:lpstr>Приказ Министерства просвещения Российской Федерации от 19.03.2024 № 171 "О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образования" (Зарегистрирован 11.04.2024 № 77830) http://publication.pravo.gov.ru/document/0001202404120003?pageSize=100&amp;index=1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Организованное окончание 2023-2024 уч.г.</dc:title>
  <dc:creator>user</dc:creator>
  <cp:lastModifiedBy>user</cp:lastModifiedBy>
  <cp:revision>16</cp:revision>
  <dcterms:created xsi:type="dcterms:W3CDTF">2024-04-18T21:05:02Z</dcterms:created>
  <dcterms:modified xsi:type="dcterms:W3CDTF">2024-04-19T00:13:17Z</dcterms:modified>
</cp:coreProperties>
</file>