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15"/>
  </p:notesMasterIdLst>
  <p:sldIdLst>
    <p:sldId id="256" r:id="rId4"/>
    <p:sldId id="300" r:id="rId5"/>
    <p:sldId id="261" r:id="rId6"/>
    <p:sldId id="265" r:id="rId7"/>
    <p:sldId id="270" r:id="rId8"/>
    <p:sldId id="269" r:id="rId9"/>
    <p:sldId id="295" r:id="rId10"/>
    <p:sldId id="299" r:id="rId11"/>
    <p:sldId id="276" r:id="rId12"/>
    <p:sldId id="297" r:id="rId13"/>
    <p:sldId id="273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DFBB"/>
    <a:srgbClr val="9AD3E9"/>
    <a:srgbClr val="F8B2A3"/>
    <a:srgbClr val="A4B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4660"/>
  </p:normalViewPr>
  <p:slideViewPr>
    <p:cSldViewPr>
      <p:cViewPr varScale="1">
        <p:scale>
          <a:sx n="102" d="100"/>
          <a:sy n="102" d="100"/>
        </p:scale>
        <p:origin x="300" y="96"/>
      </p:cViewPr>
      <p:guideLst>
        <p:guide orient="horz" pos="18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4780-4742-4AF7-B9F6-29387D06C872}" type="datetimeFigureOut">
              <a:rPr lang="ko-KR" altLang="en-US" smtClean="0"/>
              <a:t>2026-02-04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0E160-F603-41F3-A192-DC95957721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4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681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23928" y="2643759"/>
            <a:ext cx="5220072" cy="108012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23928" y="3723878"/>
            <a:ext cx="5219924" cy="50405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771800" y="1404764"/>
            <a:ext cx="6372200" cy="30243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xmlns="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xmlns="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93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3059832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84000" y="2947500"/>
            <a:ext cx="3060000" cy="21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447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28392" y="0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020272" y="1923678"/>
            <a:ext cx="2123728" cy="32198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25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17858" y="1275606"/>
            <a:ext cx="2448545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339542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60954" y="1275606"/>
            <a:ext cx="2448273" cy="20240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xmlns="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8399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8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6" y="1275606"/>
            <a:ext cx="2923753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582656" y="1374406"/>
            <a:ext cx="2700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20964" y="1374406"/>
            <a:ext cx="2736000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xmlns="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0894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19204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6714" y="1171934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46378" y="2862166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546378" y="2217207"/>
            <a:ext cx="1944000" cy="5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46042" y="4085904"/>
            <a:ext cx="1944000" cy="5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583307" y="1171934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82971" y="2862166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582971" y="2217207"/>
            <a:ext cx="1944000" cy="5309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582635" y="4085904"/>
            <a:ext cx="1944000" cy="5309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9900" y="1171934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19564" y="2862166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19564" y="2217207"/>
            <a:ext cx="1944000" cy="5309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19228" y="4085904"/>
            <a:ext cx="1944000" cy="5309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56494" y="1171934"/>
            <a:ext cx="1944000" cy="10436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656158" y="2862166"/>
            <a:ext cx="1944000" cy="1224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6656158" y="2217207"/>
            <a:ext cx="1944000" cy="5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655822" y="4085904"/>
            <a:ext cx="1944000" cy="530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077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13800" y="2230378"/>
            <a:ext cx="4930200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13800" y="2703954"/>
            <a:ext cx="49302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51870"/>
            <a:ext cx="1013895" cy="101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950740"/>
            <a:ext cx="648072" cy="6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9818"/>
            <a:ext cx="442142" cy="4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002-KIMS BUSINESS\007-02-Googleslidesppt\02-GSppt-Contents-Kim\20170215\03-abs\item01-png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779200"/>
            <a:ext cx="360040" cy="3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1115616" y="1275607"/>
            <a:ext cx="2585656" cy="2592286"/>
            <a:chOff x="1115616" y="1275607"/>
            <a:chExt cx="2585656" cy="2592286"/>
          </a:xfrm>
        </p:grpSpPr>
        <p:pic>
          <p:nvPicPr>
            <p:cNvPr id="1026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027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78808"/>
            <a:ext cx="1475656" cy="159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26854" y="-51527"/>
            <a:ext cx="879830" cy="9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2" y="1562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459" y="3443641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897" y="2192112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10757" y="80509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4583" y="1426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5" y="23847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3157" y="73615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4" y="3370715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0" y="248388"/>
            <a:ext cx="4634840" cy="4646724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lt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2101602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0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24792"/>
            <a:ext cx="1407408" cy="15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843808" y="377122"/>
            <a:ext cx="3456384" cy="3465247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9098" y="3829794"/>
            <a:ext cx="345638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8950" y="4443958"/>
            <a:ext cx="345638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7620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40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3568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42131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834733" y="1597374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011" y="1599822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683568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2671382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4659196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6647011" y="1419822"/>
            <a:ext cx="1800000" cy="18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xmlns="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349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2787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294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52" r:id="rId4"/>
    <p:sldLayoutId id="2147483661" r:id="rId5"/>
    <p:sldLayoutId id="2147483656" r:id="rId6"/>
    <p:sldLayoutId id="2147483671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80" r:id="rId1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3"/>
          </p:cNvPr>
          <p:cNvSpPr txBox="1"/>
          <p:nvPr/>
        </p:nvSpPr>
        <p:spPr>
          <a:xfrm>
            <a:off x="0" y="4844068"/>
            <a:ext cx="46440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>
                <a:solidFill>
                  <a:schemeClr val="bg1"/>
                </a:solidFill>
                <a:cs typeface="Arial" pitchFamily="34" charset="0"/>
              </a:rPr>
              <a:t>http://</a:t>
            </a:r>
            <a:r>
              <a:rPr lang="en-US" altLang="ko-KR" sz="800" dirty="0" smtClean="0">
                <a:solidFill>
                  <a:schemeClr val="bg1"/>
                </a:solidFill>
                <a:cs typeface="Arial" pitchFamily="34" charset="0"/>
              </a:rPr>
              <a:t>www.free-powerpoint-templa</a:t>
            </a:r>
            <a:endParaRPr lang="ko-KR" alt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69551" y="915566"/>
            <a:ext cx="7674449" cy="2808313"/>
          </a:xfrm>
        </p:spPr>
        <p:txBody>
          <a:bodyPr/>
          <a:lstStyle/>
          <a:p>
            <a:pPr lvl="0"/>
            <a:r>
              <a:rPr lang="ru-RU" sz="2800" dirty="0"/>
              <a:t>ПРОЕКТНАЯ ДЕЯТЕЛЬНОСТЬ НА УРОКАХ РУССКОГО ЯЗЫКА И ЛИТЕРАТУРЫ</a:t>
            </a:r>
            <a:endParaRPr lang="en-US" altLang="ko-KR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43808" y="3723878"/>
            <a:ext cx="6300044" cy="50405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ko-KR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dirty="0" smtClean="0"/>
              <a:t>Из опыта работы учителей русского языка и литературы</a:t>
            </a:r>
            <a:endParaRPr lang="ru-RU" altLang="ko-KR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ko-KR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ko-KR" b="1" dirty="0" err="1" smtClean="0"/>
              <a:t>С.Чистенькое</a:t>
            </a:r>
            <a:endParaRPr lang="en-US" altLang="ko-K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44964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ko-KR" sz="2000" b="1" i="1" dirty="0" smtClean="0">
                <a:cs typeface="Arial" pitchFamily="34" charset="0"/>
              </a:rPr>
              <a:t>МБОУ «</a:t>
            </a:r>
            <a:r>
              <a:rPr lang="ru-RU" altLang="ko-KR" sz="2000" b="1" i="1" dirty="0" err="1" smtClean="0">
                <a:cs typeface="Arial" pitchFamily="34" charset="0"/>
              </a:rPr>
              <a:t>Чистенская</a:t>
            </a:r>
            <a:r>
              <a:rPr lang="ru-RU" altLang="ko-KR" sz="2000" b="1" i="1" dirty="0" smtClean="0">
                <a:cs typeface="Arial" pitchFamily="34" charset="0"/>
              </a:rPr>
              <a:t> </a:t>
            </a:r>
            <a:r>
              <a:rPr lang="ru-RU" altLang="ko-KR" sz="2000" b="1" i="1" dirty="0" smtClean="0">
                <a:cs typeface="Arial" pitchFamily="34" charset="0"/>
              </a:rPr>
              <a:t>школа-гимназия им. Тарасюка И.С.»</a:t>
            </a:r>
            <a:endParaRPr lang="ko-KR" altLang="en-US" sz="2000" b="1" i="1" dirty="0"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55776" y="3075806"/>
            <a:ext cx="129393" cy="1440160"/>
            <a:chOff x="3424672" y="2643758"/>
            <a:chExt cx="283232" cy="1584176"/>
          </a:xfrm>
        </p:grpSpPr>
        <p:sp>
          <p:nvSpPr>
            <p:cNvPr id="7" name="Rectangle 6"/>
            <p:cNvSpPr/>
            <p:nvPr userDrawn="1"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6200000">
            <a:off x="1005168" y="3845530"/>
            <a:ext cx="720000" cy="72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3142632" y="3889405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5195443" y="3818110"/>
            <a:ext cx="72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399790" y="3846935"/>
            <a:ext cx="720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539552" y="4649084"/>
            <a:ext cx="1728000" cy="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2649888" y="4649084"/>
            <a:ext cx="17280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4768710" y="4628322"/>
            <a:ext cx="172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6875455" y="4650254"/>
            <a:ext cx="1728000" cy="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72277" y="4640450"/>
            <a:ext cx="1985779" cy="356408"/>
            <a:chOff x="4320398" y="1245513"/>
            <a:chExt cx="2874451" cy="525214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245513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03065" y="4454400"/>
            <a:ext cx="1985778" cy="609226"/>
            <a:chOff x="4320399" y="1493728"/>
            <a:chExt cx="2874450" cy="934907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9" y="2151636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31334" y="4839778"/>
            <a:ext cx="1985779" cy="972332"/>
            <a:chOff x="4320398" y="1245513"/>
            <a:chExt cx="2874451" cy="525214"/>
          </a:xfrm>
        </p:grpSpPr>
        <p:sp>
          <p:nvSpPr>
            <p:cNvPr id="19" name="TextBox 18"/>
            <p:cNvSpPr txBox="1"/>
            <p:nvPr/>
          </p:nvSpPr>
          <p:spPr>
            <a:xfrm>
              <a:off x="4320399" y="1493728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0398" y="1245513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41669" y="4789356"/>
            <a:ext cx="1985779" cy="354144"/>
            <a:chOff x="4320398" y="1245513"/>
            <a:chExt cx="2874451" cy="525214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8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8" y="1245513"/>
              <a:ext cx="28744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88960" y="3889405"/>
            <a:ext cx="366634" cy="310011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Rounded Rectangle 7"/>
          <p:cNvSpPr/>
          <p:nvPr/>
        </p:nvSpPr>
        <p:spPr>
          <a:xfrm>
            <a:off x="5509734" y="2596605"/>
            <a:ext cx="228980" cy="396268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6" name="Rectangle 18"/>
          <p:cNvSpPr/>
          <p:nvPr/>
        </p:nvSpPr>
        <p:spPr>
          <a:xfrm>
            <a:off x="3315754" y="2637319"/>
            <a:ext cx="396268" cy="31484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Rounded Rectangle 25"/>
          <p:cNvSpPr/>
          <p:nvPr/>
        </p:nvSpPr>
        <p:spPr>
          <a:xfrm>
            <a:off x="7593650" y="2596606"/>
            <a:ext cx="281822" cy="396268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0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5. Практико-ориентированный проект.</a:t>
            </a:r>
            <a:endParaRPr lang="ru-RU" sz="2800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" y="1129180"/>
            <a:ext cx="2419706" cy="2450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82" y="1129180"/>
            <a:ext cx="1962858" cy="2617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9">
            <a:extLst>
              <a:ext uri="{FF2B5EF4-FFF2-40B4-BE49-F238E27FC236}">
                <a16:creationId xmlns:a16="http://schemas.microsoft.com/office/drawing/2014/main" xmlns="" id="{2924751D-8167-4993-8C6B-6342C34EA9E1}"/>
              </a:ext>
            </a:extLst>
          </p:cNvPr>
          <p:cNvSpPr/>
          <p:nvPr/>
        </p:nvSpPr>
        <p:spPr>
          <a:xfrm>
            <a:off x="5378589" y="4009556"/>
            <a:ext cx="360125" cy="33710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Rounded Rectangle 7">
            <a:extLst>
              <a:ext uri="{FF2B5EF4-FFF2-40B4-BE49-F238E27FC236}">
                <a16:creationId xmlns:a16="http://schemas.microsoft.com/office/drawing/2014/main" xmlns="" id="{46FDDF52-AF52-40A8-AA40-3BD2DBE7C88D}"/>
              </a:ext>
            </a:extLst>
          </p:cNvPr>
          <p:cNvSpPr/>
          <p:nvPr/>
        </p:nvSpPr>
        <p:spPr>
          <a:xfrm>
            <a:off x="3315754" y="4032079"/>
            <a:ext cx="432135" cy="34970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4" name="Chord 15">
            <a:extLst>
              <a:ext uri="{FF2B5EF4-FFF2-40B4-BE49-F238E27FC236}">
                <a16:creationId xmlns:a16="http://schemas.microsoft.com/office/drawing/2014/main" xmlns="" id="{E28DCCFB-88CB-4047-8A5B-2395D344FA3B}"/>
              </a:ext>
            </a:extLst>
          </p:cNvPr>
          <p:cNvSpPr/>
          <p:nvPr/>
        </p:nvSpPr>
        <p:spPr>
          <a:xfrm>
            <a:off x="7734558" y="3988457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" t="33662" r="1462" b="-23320"/>
          <a:stretch/>
        </p:blipFill>
        <p:spPr bwMode="auto">
          <a:xfrm>
            <a:off x="6515137" y="896608"/>
            <a:ext cx="2303305" cy="3731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6" b="20602"/>
          <a:stretch/>
        </p:blipFill>
        <p:spPr bwMode="auto">
          <a:xfrm>
            <a:off x="2396441" y="1065894"/>
            <a:ext cx="1649072" cy="1530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0" b="36312"/>
          <a:stretch/>
        </p:blipFill>
        <p:spPr bwMode="auto">
          <a:xfrm>
            <a:off x="2893984" y="2500117"/>
            <a:ext cx="1674435" cy="136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9">
            <a:extLst>
              <a:ext uri="{FF2B5EF4-FFF2-40B4-BE49-F238E27FC236}">
                <a16:creationId xmlns:a16="http://schemas.microsoft.com/office/drawing/2014/main" xmlns="" id="{C8B60A5B-0528-44B6-B42A-12905A9EB67E}"/>
              </a:ext>
            </a:extLst>
          </p:cNvPr>
          <p:cNvSpPr/>
          <p:nvPr/>
        </p:nvSpPr>
        <p:spPr>
          <a:xfrm>
            <a:off x="1179276" y="3968215"/>
            <a:ext cx="371782" cy="37117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9810"/>
            <a:ext cx="1080591" cy="82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86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564" y="123478"/>
            <a:ext cx="7600900" cy="576064"/>
          </a:xfrm>
        </p:spPr>
        <p:txBody>
          <a:bodyPr/>
          <a:lstStyle/>
          <a:p>
            <a:r>
              <a:rPr lang="ru-RU" altLang="ko-KR" sz="2800" b="1" dirty="0" smtClean="0">
                <a:solidFill>
                  <a:srgbClr val="0070C0"/>
                </a:solidFill>
              </a:rPr>
              <a:t>ПЛЮСЫ ПРОЕКТНОЙ ДЕЯТЕЛЬНОСТИ</a:t>
            </a:r>
            <a:r>
              <a:rPr lang="ru-RU" altLang="ko-KR" b="1" dirty="0" smtClean="0">
                <a:solidFill>
                  <a:srgbClr val="0070C0"/>
                </a:solidFill>
              </a:rPr>
              <a:t>: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25251" y="123478"/>
            <a:ext cx="1318748" cy="864096"/>
          </a:xfrm>
        </p:spPr>
        <p:txBody>
          <a:bodyPr/>
          <a:lstStyle/>
          <a:p>
            <a:pPr lvl="0"/>
            <a:endParaRPr lang="en-US" altLang="ko-KR" dirty="0"/>
          </a:p>
        </p:txBody>
      </p:sp>
      <p:grpSp>
        <p:nvGrpSpPr>
          <p:cNvPr id="4" name="Group 3"/>
          <p:cNvGrpSpPr/>
          <p:nvPr/>
        </p:nvGrpSpPr>
        <p:grpSpPr>
          <a:xfrm>
            <a:off x="195577" y="1626239"/>
            <a:ext cx="8311830" cy="3005396"/>
            <a:chOff x="1170431" y="740677"/>
            <a:chExt cx="8833425" cy="3193994"/>
          </a:xfrm>
        </p:grpSpPr>
        <p:sp>
          <p:nvSpPr>
            <p:cNvPr id="5" name="L-Shape 4"/>
            <p:cNvSpPr/>
            <p:nvPr/>
          </p:nvSpPr>
          <p:spPr>
            <a:xfrm rot="5400000">
              <a:off x="1564790" y="1851583"/>
              <a:ext cx="1310355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1714544" y="2434166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lvl="0" algn="l" defTabSz="22225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5000" kern="1200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946521" y="1728046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L-Shape 7"/>
            <p:cNvSpPr/>
            <p:nvPr/>
          </p:nvSpPr>
          <p:spPr>
            <a:xfrm rot="5400000">
              <a:off x="3809576" y="1349828"/>
              <a:ext cx="1310353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810138" y="1915610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lvl="0" algn="l" defTabSz="22225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5000" kern="1200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5191306" y="1209490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/>
            <p:cNvSpPr/>
            <p:nvPr/>
          </p:nvSpPr>
          <p:spPr>
            <a:xfrm rot="5400000">
              <a:off x="6054360" y="848073"/>
              <a:ext cx="1310355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905732" y="1397053"/>
              <a:ext cx="1711813" cy="1500505"/>
            </a:xfrm>
            <a:custGeom>
              <a:avLst/>
              <a:gdLst>
                <a:gd name="connsiteX0" fmla="*/ 0 w 1711813"/>
                <a:gd name="connsiteY0" fmla="*/ 0 h 1500505"/>
                <a:gd name="connsiteX1" fmla="*/ 1711813 w 1711813"/>
                <a:gd name="connsiteY1" fmla="*/ 0 h 1500505"/>
                <a:gd name="connsiteX2" fmla="*/ 1711813 w 1711813"/>
                <a:gd name="connsiteY2" fmla="*/ 1500505 h 1500505"/>
                <a:gd name="connsiteX3" fmla="*/ 0 w 1711813"/>
                <a:gd name="connsiteY3" fmla="*/ 1500505 h 1500505"/>
                <a:gd name="connsiteX4" fmla="*/ 0 w 1711813"/>
                <a:gd name="connsiteY4" fmla="*/ 0 h 1500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813" h="1500505">
                  <a:moveTo>
                    <a:pt x="0" y="0"/>
                  </a:moveTo>
                  <a:lnTo>
                    <a:pt x="1711813" y="0"/>
                  </a:lnTo>
                  <a:lnTo>
                    <a:pt x="1711813" y="1500505"/>
                  </a:lnTo>
                  <a:lnTo>
                    <a:pt x="0" y="15005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0" tIns="190500" rIns="190500" bIns="190500" numCol="1" spcCol="1270" anchor="t" anchorCtr="0">
              <a:noAutofit/>
            </a:bodyPr>
            <a:lstStyle/>
            <a:p>
              <a:pPr lvl="0" algn="l" defTabSz="22225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5000" kern="1200"/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436091" y="741341"/>
              <a:ext cx="322983" cy="322983"/>
            </a:xfrm>
            <a:prstGeom prst="triangle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L-Shape 13"/>
            <p:cNvSpPr/>
            <p:nvPr/>
          </p:nvSpPr>
          <p:spPr>
            <a:xfrm rot="5400000">
              <a:off x="8299143" y="346317"/>
              <a:ext cx="1310354" cy="2099073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0" name="TextBox 19"/>
          <p:cNvSpPr txBox="1"/>
          <p:nvPr/>
        </p:nvSpPr>
        <p:spPr>
          <a:xfrm>
            <a:off x="395536" y="2910672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endParaRPr lang="ru-RU" sz="1200" dirty="0"/>
          </a:p>
          <a:p>
            <a:r>
              <a:rPr lang="ru-RU" sz="1200" dirty="0" smtClean="0"/>
              <a:t>навыки </a:t>
            </a:r>
            <a:r>
              <a:rPr lang="ru-RU" sz="1200" dirty="0"/>
              <a:t>самообразования и самоконтроля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28320" y="2538442"/>
            <a:ext cx="2259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 </a:t>
            </a:r>
            <a:endParaRPr lang="ru-RU" sz="1200" dirty="0" smtClean="0"/>
          </a:p>
          <a:p>
            <a:r>
              <a:rPr lang="ru-RU" sz="1200" dirty="0" smtClean="0"/>
              <a:t>моделирование реальной </a:t>
            </a:r>
          </a:p>
          <a:p>
            <a:r>
              <a:rPr lang="ru-RU" sz="1200" dirty="0" smtClean="0"/>
              <a:t>технологической </a:t>
            </a:r>
          </a:p>
          <a:p>
            <a:r>
              <a:rPr lang="ru-RU" sz="1200" dirty="0" smtClean="0"/>
              <a:t>цепочки</a:t>
            </a:r>
            <a:r>
              <a:rPr lang="ru-RU" sz="1200" dirty="0"/>
              <a:t>: задача-результат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2032658"/>
            <a:ext cx="219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endParaRPr lang="ru-RU" sz="1200" dirty="0"/>
          </a:p>
          <a:p>
            <a:r>
              <a:rPr lang="ru-RU" sz="1200" dirty="0" smtClean="0"/>
              <a:t>интерес </a:t>
            </a:r>
            <a:r>
              <a:rPr lang="ru-RU" sz="1200" dirty="0"/>
              <a:t>к познавательной </a:t>
            </a:r>
            <a:endParaRPr lang="ru-RU" sz="1200" dirty="0" smtClean="0"/>
          </a:p>
          <a:p>
            <a:r>
              <a:rPr lang="ru-RU" sz="1200" dirty="0" smtClean="0"/>
              <a:t>деятельности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0232" y="1552606"/>
            <a:ext cx="222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endParaRPr lang="ru-RU" sz="1200" dirty="0"/>
          </a:p>
          <a:p>
            <a:r>
              <a:rPr lang="ru-RU" sz="1200" dirty="0"/>
              <a:t> навыки групповой </a:t>
            </a:r>
            <a:endParaRPr lang="ru-RU" sz="1200" dirty="0" smtClean="0"/>
          </a:p>
          <a:p>
            <a:r>
              <a:rPr lang="ru-RU" sz="1200" dirty="0" smtClean="0"/>
              <a:t>деятельности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146" name="Picture 2" descr="https://travel-wiki.ru/wp-content/uploads/a0dd11c7f331eecd6406596fc7e351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83" y="984692"/>
            <a:ext cx="1497631" cy="9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12" y="860194"/>
            <a:ext cx="1600251" cy="151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3" y="1316770"/>
            <a:ext cx="1512168" cy="156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s://rostov-logist.ru/wp-content/uploads/2016/10/Gruppovye-effek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64" y="710042"/>
            <a:ext cx="1256843" cy="9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251" y="39072"/>
            <a:ext cx="1264889" cy="102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67" y="2953940"/>
            <a:ext cx="3687562" cy="193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29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292080" y="2643759"/>
            <a:ext cx="2160240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48064" y="3723878"/>
            <a:ext cx="2088232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63" y="1981477"/>
            <a:ext cx="3384376" cy="2655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9107"/>
            <a:ext cx="3863888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3478"/>
            <a:ext cx="23762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99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267494"/>
            <a:ext cx="9144000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70C0"/>
                </a:solidFill>
                <a:cs typeface="Arial" pitchFamily="34" charset="0"/>
              </a:rPr>
              <a:t>ЦЕЛИ ПРОЕКТНОЙ ДЕЯТЕЛЬНОСТИ:</a:t>
            </a:r>
            <a:endParaRPr lang="en-US" sz="3600" dirty="0">
              <a:solidFill>
                <a:srgbClr val="0070C0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67744" y="1059582"/>
            <a:ext cx="6552728" cy="914400"/>
            <a:chOff x="1151472" y="3187501"/>
            <a:chExt cx="6552728" cy="914400"/>
          </a:xfrm>
        </p:grpSpPr>
        <p:sp>
          <p:nvSpPr>
            <p:cNvPr id="5" name="Pentagon 4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" name="Pentagon 5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8" name="직사각형 39"/>
          <p:cNvSpPr/>
          <p:nvPr/>
        </p:nvSpPr>
        <p:spPr>
          <a:xfrm>
            <a:off x="2509438" y="1262927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1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5856" y="1156782"/>
            <a:ext cx="5184576" cy="738664"/>
            <a:chOff x="2196254" y="1698273"/>
            <a:chExt cx="4680002" cy="738664"/>
          </a:xfrm>
        </p:grpSpPr>
        <p:sp>
          <p:nvSpPr>
            <p:cNvPr id="10" name="TextBox 10"/>
            <p:cNvSpPr txBox="1"/>
            <p:nvPr/>
          </p:nvSpPr>
          <p:spPr bwMode="auto">
            <a:xfrm>
              <a:off x="2196254" y="1698273"/>
              <a:ext cx="4680002" cy="7386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400" b="1" dirty="0" smtClean="0"/>
                <a:t>понимание </a:t>
              </a:r>
              <a:r>
                <a:rPr lang="ru-RU" sz="1400" b="1" dirty="0"/>
                <a:t>и применение </a:t>
              </a:r>
              <a:r>
                <a:rPr lang="ru-RU" sz="1400" dirty="0"/>
                <a:t>учащимися знаний, умений и навыков, приобретенных при изучении  различных предметов;</a:t>
              </a:r>
              <a:endPara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2"/>
            <p:cNvSpPr txBox="1"/>
            <p:nvPr/>
          </p:nvSpPr>
          <p:spPr bwMode="auto">
            <a:xfrm>
              <a:off x="2299400" y="2050389"/>
              <a:ext cx="4576856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64738" y="1982609"/>
            <a:ext cx="6552728" cy="914400"/>
            <a:chOff x="1151472" y="3187501"/>
            <a:chExt cx="6552728" cy="914400"/>
          </a:xfrm>
        </p:grpSpPr>
        <p:sp>
          <p:nvSpPr>
            <p:cNvPr id="13" name="Pentagon 12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Pentagon 13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61732" y="2905636"/>
            <a:ext cx="6552728" cy="914400"/>
            <a:chOff x="1151472" y="3187501"/>
            <a:chExt cx="6552728" cy="914400"/>
          </a:xfrm>
        </p:grpSpPr>
        <p:sp>
          <p:nvSpPr>
            <p:cNvPr id="17" name="Pentagon 16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Pentagon 17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9" name="Diamond 18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58726" y="3828663"/>
            <a:ext cx="6552728" cy="914400"/>
            <a:chOff x="1151472" y="3187501"/>
            <a:chExt cx="6552728" cy="914400"/>
          </a:xfrm>
        </p:grpSpPr>
        <p:sp>
          <p:nvSpPr>
            <p:cNvPr id="21" name="Pentagon 20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2" name="Pentagon 21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23" name="Diamond 22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4" name="직사각형 39"/>
          <p:cNvSpPr/>
          <p:nvPr/>
        </p:nvSpPr>
        <p:spPr>
          <a:xfrm>
            <a:off x="2509438" y="2187449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2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173126" y="2142138"/>
            <a:ext cx="5215298" cy="584775"/>
            <a:chOff x="2097321" y="1759107"/>
            <a:chExt cx="4778935" cy="584775"/>
          </a:xfrm>
        </p:grpSpPr>
        <p:sp>
          <p:nvSpPr>
            <p:cNvPr id="26" name="TextBox 10"/>
            <p:cNvSpPr txBox="1"/>
            <p:nvPr/>
          </p:nvSpPr>
          <p:spPr bwMode="auto">
            <a:xfrm>
              <a:off x="2299400" y="1781114"/>
              <a:ext cx="4576856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12"/>
            <p:cNvSpPr txBox="1"/>
            <p:nvPr/>
          </p:nvSpPr>
          <p:spPr bwMode="auto">
            <a:xfrm>
              <a:off x="2097321" y="1759107"/>
              <a:ext cx="4778935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600" dirty="0"/>
                <a:t>повышение </a:t>
              </a:r>
              <a:r>
                <a:rPr lang="ru-RU" sz="1600" b="1" dirty="0"/>
                <a:t>мотивации</a:t>
              </a:r>
              <a:r>
                <a:rPr lang="ru-RU" sz="1600" dirty="0"/>
                <a:t> учащихся при решении </a:t>
              </a:r>
              <a:endParaRPr lang="ru-RU" sz="1600" dirty="0" smtClean="0"/>
            </a:p>
            <a:p>
              <a:pPr>
                <a:defRPr/>
              </a:pPr>
              <a:r>
                <a:rPr lang="ru-RU" sz="1600" dirty="0" smtClean="0"/>
                <a:t>задач</a:t>
              </a:r>
              <a:r>
                <a:rPr lang="ru-RU" sz="1600" dirty="0"/>
                <a:t>;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직사각형 39"/>
          <p:cNvSpPr/>
          <p:nvPr/>
        </p:nvSpPr>
        <p:spPr>
          <a:xfrm>
            <a:off x="2509438" y="3111971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3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275856" y="3065166"/>
            <a:ext cx="4859633" cy="338554"/>
            <a:chOff x="2196254" y="1757613"/>
            <a:chExt cx="4680002" cy="338554"/>
          </a:xfrm>
        </p:grpSpPr>
        <p:sp>
          <p:nvSpPr>
            <p:cNvPr id="30" name="TextBox 10"/>
            <p:cNvSpPr txBox="1"/>
            <p:nvPr/>
          </p:nvSpPr>
          <p:spPr bwMode="auto">
            <a:xfrm>
              <a:off x="2299400" y="1781114"/>
              <a:ext cx="4576856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12"/>
            <p:cNvSpPr txBox="1"/>
            <p:nvPr/>
          </p:nvSpPr>
          <p:spPr bwMode="auto">
            <a:xfrm>
              <a:off x="2196254" y="1757613"/>
              <a:ext cx="4680002" cy="33855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600" dirty="0"/>
                <a:t>развитие </a:t>
              </a:r>
              <a:r>
                <a:rPr lang="ru-RU" sz="1600" b="1" dirty="0"/>
                <a:t>творческих способностей</a:t>
              </a:r>
              <a:r>
                <a:rPr lang="ru-RU" sz="1600" dirty="0"/>
                <a:t>;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2" name="직사각형 39"/>
          <p:cNvSpPr/>
          <p:nvPr/>
        </p:nvSpPr>
        <p:spPr>
          <a:xfrm>
            <a:off x="2509438" y="4036493"/>
            <a:ext cx="403184" cy="523220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2800" b="1" dirty="0">
                <a:solidFill>
                  <a:schemeClr val="bg1"/>
                </a:solidFill>
                <a:cs typeface="Arial" pitchFamily="34" charset="0"/>
              </a:rPr>
              <a:t>4 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79138" y="4013189"/>
            <a:ext cx="5209286" cy="584775"/>
            <a:chOff x="2103111" y="1781114"/>
            <a:chExt cx="5016731" cy="584775"/>
          </a:xfrm>
        </p:grpSpPr>
        <p:sp>
          <p:nvSpPr>
            <p:cNvPr id="34" name="TextBox 10"/>
            <p:cNvSpPr txBox="1"/>
            <p:nvPr/>
          </p:nvSpPr>
          <p:spPr bwMode="auto">
            <a:xfrm>
              <a:off x="2103111" y="1781114"/>
              <a:ext cx="5016731" cy="58477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sz="1600" dirty="0"/>
                <a:t>создание условий для отношений </a:t>
              </a:r>
              <a:r>
                <a:rPr lang="ru-RU" sz="1600" b="1" dirty="0"/>
                <a:t>сотрудничества</a:t>
              </a:r>
              <a:r>
                <a:rPr lang="ru-RU" sz="1600" dirty="0"/>
                <a:t> между учителем и </a:t>
              </a:r>
              <a:r>
                <a:rPr lang="ru-RU" sz="1600" dirty="0" smtClean="0"/>
                <a:t>учащимся.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5" name="TextBox 12"/>
            <p:cNvSpPr txBox="1"/>
            <p:nvPr/>
          </p:nvSpPr>
          <p:spPr bwMode="auto">
            <a:xfrm>
              <a:off x="2249665" y="2050388"/>
              <a:ext cx="4576856" cy="276999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Задачи </a:t>
            </a:r>
            <a:r>
              <a:rPr lang="ru-RU" dirty="0" smtClean="0">
                <a:solidFill>
                  <a:srgbClr val="0070C0"/>
                </a:solidFill>
              </a:rPr>
              <a:t>проектной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99792" y="699542"/>
            <a:ext cx="6444208" cy="288032"/>
          </a:xfrm>
        </p:spPr>
        <p:txBody>
          <a:bodyPr/>
          <a:lstStyle/>
          <a:p>
            <a:pPr lvl="0" algn="l"/>
            <a:r>
              <a:rPr lang="ru-RU" sz="3600" dirty="0">
                <a:solidFill>
                  <a:srgbClr val="0070C0"/>
                </a:solidFill>
              </a:rPr>
              <a:t>деятельности: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7505" y="1386661"/>
            <a:ext cx="864096" cy="1188088"/>
            <a:chOff x="2391994" y="1635646"/>
            <a:chExt cx="805454" cy="1584088"/>
          </a:xfrm>
        </p:grpSpPr>
        <p:sp>
          <p:nvSpPr>
            <p:cNvPr id="4" name="Rectangle 3"/>
            <p:cNvSpPr/>
            <p:nvPr/>
          </p:nvSpPr>
          <p:spPr>
            <a:xfrm>
              <a:off x="2391994" y="1635646"/>
              <a:ext cx="805454" cy="79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Isosceles Triangle 4"/>
            <p:cNvSpPr/>
            <p:nvPr/>
          </p:nvSpPr>
          <p:spPr>
            <a:xfrm rot="10800000">
              <a:off x="2391994" y="2427734"/>
              <a:ext cx="805454" cy="792000"/>
            </a:xfrm>
            <a:prstGeom prst="triangle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61369" y="1521505"/>
            <a:ext cx="3999734" cy="830997"/>
            <a:chOff x="448762" y="2418555"/>
            <a:chExt cx="1941615" cy="830997"/>
          </a:xfrm>
          <a:noFill/>
        </p:grpSpPr>
        <p:sp>
          <p:nvSpPr>
            <p:cNvPr id="9" name="TextBox 8"/>
            <p:cNvSpPr txBox="1"/>
            <p:nvPr/>
          </p:nvSpPr>
          <p:spPr>
            <a:xfrm>
              <a:off x="448762" y="2418555"/>
              <a:ext cx="1941615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Обучение планированию</a:t>
              </a:r>
              <a:r>
                <a:rPr lang="ru-RU" sz="1200" dirty="0"/>
                <a:t> (учащийся должен уметь четко определить цель, описать </a:t>
              </a:r>
              <a:r>
                <a:rPr lang="ru-RU" sz="1200" dirty="0" smtClean="0"/>
                <a:t>основные </a:t>
              </a:r>
              <a:r>
                <a:rPr lang="ru-RU" sz="1200" dirty="0"/>
                <a:t>шаги по </a:t>
              </a:r>
              <a:endParaRPr lang="ru-RU" sz="1200" dirty="0" smtClean="0"/>
            </a:p>
            <a:p>
              <a:r>
                <a:rPr lang="ru-RU" sz="1200" dirty="0" smtClean="0"/>
                <a:t>достижению </a:t>
              </a:r>
              <a:r>
                <a:rPr lang="ru-RU" sz="1200" dirty="0"/>
                <a:t>поставленной цели, концентрироваться на достижении цели, на </a:t>
              </a:r>
              <a:r>
                <a:rPr lang="ru-RU" sz="1200" dirty="0" smtClean="0"/>
                <a:t>протяжении </a:t>
              </a:r>
              <a:r>
                <a:rPr lang="ru-RU" sz="1200" dirty="0"/>
                <a:t>всей работы);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8763" y="2469560"/>
              <a:ext cx="1752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1289" y="1521505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910225" y="1461610"/>
            <a:ext cx="864096" cy="1038132"/>
            <a:chOff x="2391994" y="1635646"/>
            <a:chExt cx="805454" cy="1584088"/>
          </a:xfrm>
          <a:solidFill>
            <a:srgbClr val="98DFBB"/>
          </a:solidFill>
        </p:grpSpPr>
        <p:sp>
          <p:nvSpPr>
            <p:cNvPr id="13" name="Rectangle 12"/>
            <p:cNvSpPr/>
            <p:nvPr/>
          </p:nvSpPr>
          <p:spPr>
            <a:xfrm>
              <a:off x="2391994" y="1635646"/>
              <a:ext cx="805454" cy="79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2391994" y="2427734"/>
              <a:ext cx="805454" cy="792000"/>
            </a:xfrm>
            <a:prstGeom prst="triangle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68353" y="1470467"/>
            <a:ext cx="3124127" cy="634091"/>
            <a:chOff x="471982" y="2367550"/>
            <a:chExt cx="2054601" cy="634091"/>
          </a:xfrm>
          <a:noFill/>
        </p:grpSpPr>
        <p:sp>
          <p:nvSpPr>
            <p:cNvPr id="16" name="TextBox 15"/>
            <p:cNvSpPr txBox="1"/>
            <p:nvPr/>
          </p:nvSpPr>
          <p:spPr>
            <a:xfrm>
              <a:off x="471982" y="2724642"/>
              <a:ext cx="2054601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ru-RU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2943" y="2367550"/>
              <a:ext cx="1752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61103" y="1557121"/>
            <a:ext cx="82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8177" y="2658524"/>
            <a:ext cx="864096" cy="1188088"/>
            <a:chOff x="2391994" y="1635646"/>
            <a:chExt cx="805454" cy="1584088"/>
          </a:xfrm>
          <a:solidFill>
            <a:srgbClr val="F8B2A3"/>
          </a:solidFill>
        </p:grpSpPr>
        <p:sp>
          <p:nvSpPr>
            <p:cNvPr id="20" name="Rectangle 19"/>
            <p:cNvSpPr/>
            <p:nvPr/>
          </p:nvSpPr>
          <p:spPr>
            <a:xfrm>
              <a:off x="2391994" y="1635646"/>
              <a:ext cx="805454" cy="7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1" name="Isosceles Triangle 20"/>
            <p:cNvSpPr/>
            <p:nvPr/>
          </p:nvSpPr>
          <p:spPr>
            <a:xfrm rot="10800000">
              <a:off x="2391994" y="2427734"/>
              <a:ext cx="805454" cy="792000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99592" y="2733730"/>
            <a:ext cx="4046847" cy="830997"/>
            <a:chOff x="496119" y="2171750"/>
            <a:chExt cx="1834878" cy="723463"/>
          </a:xfrm>
          <a:noFill/>
        </p:grpSpPr>
        <p:sp>
          <p:nvSpPr>
            <p:cNvPr id="23" name="TextBox 22"/>
            <p:cNvSpPr txBox="1"/>
            <p:nvPr/>
          </p:nvSpPr>
          <p:spPr>
            <a:xfrm>
              <a:off x="538003" y="2171750"/>
              <a:ext cx="1792994" cy="7234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Формирование навыков сбора и обработки информации</a:t>
              </a:r>
              <a:r>
                <a:rPr lang="ru-RU" sz="1200" dirty="0"/>
                <a:t>, материалов (учащийся </a:t>
              </a:r>
              <a:endParaRPr lang="ru-RU" sz="1200" dirty="0" smtClean="0"/>
            </a:p>
            <a:p>
              <a:r>
                <a:rPr lang="ru-RU" sz="1200" dirty="0" smtClean="0"/>
                <a:t>должен </a:t>
              </a:r>
              <a:r>
                <a:rPr lang="ru-RU" sz="1200" dirty="0"/>
                <a:t>уметь выбрать подходящую </a:t>
              </a:r>
              <a:endParaRPr lang="ru-RU" sz="1200" dirty="0" smtClean="0"/>
            </a:p>
            <a:p>
              <a:r>
                <a:rPr lang="ru-RU" sz="1200" dirty="0" smtClean="0"/>
                <a:t>информацию </a:t>
              </a:r>
              <a:r>
                <a:rPr lang="ru-RU" sz="1200" dirty="0"/>
                <a:t>и правильно ее использовать);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6119" y="2469560"/>
              <a:ext cx="1752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94481" y="2782999"/>
            <a:ext cx="8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914766" y="2677154"/>
            <a:ext cx="864096" cy="1188088"/>
            <a:chOff x="2391994" y="1635646"/>
            <a:chExt cx="805454" cy="1584088"/>
          </a:xfrm>
          <a:solidFill>
            <a:srgbClr val="A4B4EA"/>
          </a:solidFill>
        </p:grpSpPr>
        <p:sp>
          <p:nvSpPr>
            <p:cNvPr id="27" name="Rectangle 26"/>
            <p:cNvSpPr/>
            <p:nvPr/>
          </p:nvSpPr>
          <p:spPr>
            <a:xfrm>
              <a:off x="2391994" y="1635646"/>
              <a:ext cx="805454" cy="792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Isosceles Triangle 27"/>
            <p:cNvSpPr/>
            <p:nvPr/>
          </p:nvSpPr>
          <p:spPr>
            <a:xfrm rot="10800000">
              <a:off x="2391994" y="2427734"/>
              <a:ext cx="805454" cy="792000"/>
            </a:xfrm>
            <a:prstGeom prst="triangle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24128" y="2733731"/>
            <a:ext cx="3312367" cy="1213724"/>
            <a:chOff x="471982" y="2136697"/>
            <a:chExt cx="2149312" cy="1015663"/>
          </a:xfrm>
          <a:noFill/>
        </p:grpSpPr>
        <p:sp>
          <p:nvSpPr>
            <p:cNvPr id="30" name="TextBox 29"/>
            <p:cNvSpPr txBox="1"/>
            <p:nvPr/>
          </p:nvSpPr>
          <p:spPr>
            <a:xfrm>
              <a:off x="471982" y="2136697"/>
              <a:ext cx="2149312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Умение составлять письменный </a:t>
              </a:r>
              <a:r>
                <a:rPr lang="ru-RU" sz="1200" b="1" dirty="0" smtClean="0"/>
                <a:t>отчет </a:t>
              </a:r>
            </a:p>
            <a:p>
              <a:r>
                <a:rPr lang="ru-RU" sz="1200" dirty="0"/>
                <a:t> (учащийся должен уметь составлять </a:t>
              </a:r>
              <a:endParaRPr lang="ru-RU" sz="1200" dirty="0" smtClean="0"/>
            </a:p>
            <a:p>
              <a:r>
                <a:rPr lang="ru-RU" sz="1200" dirty="0" smtClean="0"/>
                <a:t>план </a:t>
              </a:r>
              <a:r>
                <a:rPr lang="ru-RU" sz="1200" dirty="0"/>
                <a:t>работы, презентовать четко </a:t>
              </a:r>
              <a:endParaRPr lang="ru-RU" sz="1200" dirty="0" smtClean="0"/>
            </a:p>
            <a:p>
              <a:r>
                <a:rPr lang="ru-RU" sz="1200" dirty="0" smtClean="0"/>
                <a:t>информацию</a:t>
              </a:r>
              <a:r>
                <a:rPr lang="ru-RU" sz="1200" dirty="0"/>
                <a:t>, оформлять сноски, иметь </a:t>
              </a:r>
              <a:endParaRPr lang="ru-RU" sz="1200" dirty="0" smtClean="0"/>
            </a:p>
            <a:p>
              <a:r>
                <a:rPr lang="ru-RU" sz="1200" dirty="0" smtClean="0"/>
                <a:t>понятие </a:t>
              </a:r>
              <a:r>
                <a:rPr lang="ru-RU" sz="1200" dirty="0"/>
                <a:t>о библиографии);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982" y="2482881"/>
              <a:ext cx="17521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61103" y="2733732"/>
            <a:ext cx="80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724128" y="1275606"/>
            <a:ext cx="3419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/>
          </a:p>
          <a:p>
            <a:r>
              <a:rPr lang="ru-RU" sz="1200" b="1" dirty="0" smtClean="0"/>
              <a:t>Формировать </a:t>
            </a:r>
            <a:r>
              <a:rPr lang="ru-RU" sz="1200" b="1" dirty="0"/>
              <a:t>позитивное отношение к </a:t>
            </a:r>
            <a:endParaRPr lang="ru-RU" sz="1200" b="1" dirty="0" smtClean="0"/>
          </a:p>
          <a:p>
            <a:r>
              <a:rPr lang="ru-RU" sz="1200" b="1" dirty="0" smtClean="0"/>
              <a:t>работе</a:t>
            </a:r>
            <a:r>
              <a:rPr lang="ru-RU" sz="1200" dirty="0"/>
              <a:t> (учащийся должен проявлять </a:t>
            </a:r>
            <a:endParaRPr lang="ru-RU" sz="1200" dirty="0" smtClean="0"/>
          </a:p>
          <a:p>
            <a:r>
              <a:rPr lang="ru-RU" sz="1200" dirty="0" smtClean="0"/>
              <a:t>инициативу</a:t>
            </a:r>
            <a:r>
              <a:rPr lang="ru-RU" sz="1200" dirty="0"/>
              <a:t>, энтузиазм, стараться выполнить работу в срок в соответствии с </a:t>
            </a:r>
            <a:r>
              <a:rPr lang="ru-RU" sz="1200" dirty="0" smtClean="0"/>
              <a:t>установлен-</a:t>
            </a:r>
          </a:p>
          <a:p>
            <a:r>
              <a:rPr lang="ru-RU" sz="1200" dirty="0" err="1" smtClean="0"/>
              <a:t>ным</a:t>
            </a:r>
            <a:r>
              <a:rPr lang="ru-RU" sz="1200" dirty="0" smtClean="0"/>
              <a:t> </a:t>
            </a:r>
            <a:r>
              <a:rPr lang="ru-RU" sz="1200" dirty="0"/>
              <a:t>планом и графиком работы).</a:t>
            </a:r>
          </a:p>
        </p:txBody>
      </p:sp>
      <p:grpSp>
        <p:nvGrpSpPr>
          <p:cNvPr id="34" name="Group 18"/>
          <p:cNvGrpSpPr/>
          <p:nvPr/>
        </p:nvGrpSpPr>
        <p:grpSpPr>
          <a:xfrm>
            <a:off x="2541975" y="3921818"/>
            <a:ext cx="864096" cy="1188088"/>
            <a:chOff x="2391994" y="1635646"/>
            <a:chExt cx="805454" cy="1584088"/>
          </a:xfrm>
          <a:solidFill>
            <a:srgbClr val="F8B2A3"/>
          </a:solidFill>
        </p:grpSpPr>
        <p:sp>
          <p:nvSpPr>
            <p:cNvPr id="35" name="Rectangle 19"/>
            <p:cNvSpPr/>
            <p:nvPr/>
          </p:nvSpPr>
          <p:spPr>
            <a:xfrm>
              <a:off x="2391994" y="1635646"/>
              <a:ext cx="805454" cy="79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6" name="Isosceles Triangle 20"/>
            <p:cNvSpPr/>
            <p:nvPr/>
          </p:nvSpPr>
          <p:spPr>
            <a:xfrm rot="10800000">
              <a:off x="2391994" y="2427734"/>
              <a:ext cx="805454" cy="792000"/>
            </a:xfrm>
            <a:prstGeom prst="triangle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491879" y="2248584"/>
            <a:ext cx="5018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sz="1200" b="1" dirty="0" smtClean="0"/>
          </a:p>
          <a:p>
            <a:r>
              <a:rPr lang="ru-RU" sz="1200" b="1" dirty="0" smtClean="0"/>
              <a:t>Умение </a:t>
            </a:r>
            <a:r>
              <a:rPr lang="ru-RU" sz="1200" b="1" dirty="0"/>
              <a:t>анализировать</a:t>
            </a:r>
            <a:r>
              <a:rPr lang="ru-RU" sz="1200" dirty="0"/>
              <a:t> (креативность и </a:t>
            </a:r>
            <a:endParaRPr lang="ru-RU" sz="1200" dirty="0" smtClean="0"/>
          </a:p>
          <a:p>
            <a:r>
              <a:rPr lang="ru-RU" sz="1200" dirty="0" smtClean="0"/>
              <a:t>критическое мышление</a:t>
            </a:r>
            <a:r>
              <a:rPr lang="ru-RU" sz="1200" dirty="0"/>
              <a:t>);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541975" y="2387084"/>
            <a:ext cx="22505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3600" dirty="0" smtClean="0">
                <a:solidFill>
                  <a:schemeClr val="bg1"/>
                </a:solidFill>
              </a:rPr>
              <a:t>05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496" y="1059582"/>
            <a:ext cx="9217024" cy="1728192"/>
          </a:xfrm>
        </p:spPr>
        <p:txBody>
          <a:bodyPr/>
          <a:lstStyle/>
          <a:p>
            <a:pPr algn="l"/>
            <a:r>
              <a:rPr lang="ru-RU" sz="2400" i="1" dirty="0">
                <a:solidFill>
                  <a:srgbClr val="0070C0"/>
                </a:solidFill>
              </a:rPr>
              <a:t>Проектная деятельность - </a:t>
            </a:r>
            <a:r>
              <a:rPr lang="ru-RU" sz="2400" b="0" i="1" dirty="0">
                <a:solidFill>
                  <a:schemeClr val="tx1"/>
                </a:solidFill>
              </a:rPr>
              <a:t>педагогическая технология, </a:t>
            </a:r>
            <a:endParaRPr lang="ru-RU" sz="2400" b="0" i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b="0" i="1" dirty="0" smtClean="0">
                <a:solidFill>
                  <a:schemeClr val="tx1"/>
                </a:solidFill>
              </a:rPr>
              <a:t>ориентированная </a:t>
            </a:r>
            <a:r>
              <a:rPr lang="ru-RU" sz="2400" b="0" i="1" dirty="0">
                <a:solidFill>
                  <a:schemeClr val="tx1"/>
                </a:solidFill>
              </a:rPr>
              <a:t>не на интеграцию фактических </a:t>
            </a:r>
            <a:r>
              <a:rPr lang="ru-RU" sz="2400" b="0" i="1" dirty="0" smtClean="0">
                <a:solidFill>
                  <a:schemeClr val="tx1"/>
                </a:solidFill>
              </a:rPr>
              <a:t>знаний,  </a:t>
            </a:r>
          </a:p>
          <a:p>
            <a:pPr algn="l"/>
            <a:r>
              <a:rPr lang="ru-RU" sz="2400" b="0" i="1" dirty="0" smtClean="0">
                <a:solidFill>
                  <a:schemeClr val="tx1"/>
                </a:solidFill>
              </a:rPr>
              <a:t>а </a:t>
            </a:r>
            <a:r>
              <a:rPr lang="ru-RU" sz="2400" b="0" i="1" dirty="0">
                <a:solidFill>
                  <a:schemeClr val="tx1"/>
                </a:solidFill>
              </a:rPr>
              <a:t>на их применение и приобретение новых </a:t>
            </a:r>
            <a:r>
              <a:rPr lang="ru-RU" sz="2400" b="0" i="1" dirty="0" smtClean="0">
                <a:solidFill>
                  <a:schemeClr val="tx1"/>
                </a:solidFill>
              </a:rPr>
              <a:t>знаний </a:t>
            </a:r>
            <a:r>
              <a:rPr lang="ru-RU" sz="2400" b="0" i="1" dirty="0">
                <a:solidFill>
                  <a:schemeClr val="tx1"/>
                </a:solidFill>
              </a:rPr>
              <a:t>путем </a:t>
            </a:r>
            <a:endParaRPr lang="ru-RU" sz="2400" b="0" i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b="0" i="1" dirty="0" smtClean="0">
                <a:solidFill>
                  <a:schemeClr val="tx1"/>
                </a:solidFill>
              </a:rPr>
              <a:t>самообразования</a:t>
            </a:r>
            <a:r>
              <a:rPr lang="ru-RU" sz="2400" b="0" i="1" dirty="0">
                <a:solidFill>
                  <a:schemeClr val="tx1"/>
                </a:solidFill>
              </a:rPr>
              <a:t>. </a:t>
            </a:r>
            <a:endParaRPr lang="ko-KR" alt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5496" y="2355726"/>
            <a:ext cx="9073008" cy="2376264"/>
          </a:xfrm>
        </p:spPr>
        <p:txBody>
          <a:bodyPr/>
          <a:lstStyle/>
          <a:p>
            <a:pPr lvl="0" algn="l"/>
            <a:r>
              <a:rPr lang="ru-RU" sz="2400" b="1" i="1" dirty="0">
                <a:solidFill>
                  <a:srgbClr val="0070C0"/>
                </a:solidFill>
                <a:latin typeface="+mj-lt"/>
              </a:rPr>
              <a:t>Проект</a:t>
            </a:r>
            <a:r>
              <a:rPr lang="ru-RU" sz="2400" dirty="0">
                <a:latin typeface="+mj-lt"/>
              </a:rPr>
              <a:t> – </a:t>
            </a:r>
            <a:r>
              <a:rPr lang="ru-RU" sz="2400" i="1" dirty="0">
                <a:latin typeface="+mj-lt"/>
              </a:rPr>
              <a:t>это последовательность шагов по эффективной </a:t>
            </a:r>
            <a:endParaRPr lang="ru-RU" sz="2400" i="1" dirty="0" smtClean="0">
              <a:latin typeface="+mj-lt"/>
            </a:endParaRPr>
          </a:p>
          <a:p>
            <a:pPr lvl="0" algn="l"/>
            <a:r>
              <a:rPr lang="ru-RU" sz="2400" i="1" dirty="0" smtClean="0">
                <a:latin typeface="+mj-lt"/>
              </a:rPr>
              <a:t>реализации </a:t>
            </a:r>
            <a:r>
              <a:rPr lang="ru-RU" sz="2400" i="1" dirty="0">
                <a:latin typeface="+mj-lt"/>
              </a:rPr>
              <a:t>задуманной идеи в конкретные сроки с </a:t>
            </a:r>
            <a:endParaRPr lang="ru-RU" sz="2400" i="1" dirty="0" smtClean="0">
              <a:latin typeface="+mj-lt"/>
            </a:endParaRPr>
          </a:p>
          <a:p>
            <a:pPr lvl="0" algn="l"/>
            <a:r>
              <a:rPr lang="ru-RU" sz="2400" i="1" dirty="0" smtClean="0">
                <a:latin typeface="+mj-lt"/>
              </a:rPr>
              <a:t>привлечением </a:t>
            </a:r>
            <a:r>
              <a:rPr lang="ru-RU" sz="2400" i="1" dirty="0">
                <a:latin typeface="+mj-lt"/>
              </a:rPr>
              <a:t>оптимальных средств и ресурсов. Проект в </a:t>
            </a:r>
            <a:endParaRPr lang="ru-RU" sz="2400" i="1" dirty="0" smtClean="0">
              <a:latin typeface="+mj-lt"/>
            </a:endParaRPr>
          </a:p>
          <a:p>
            <a:pPr lvl="0" algn="l"/>
            <a:r>
              <a:rPr lang="ru-RU" sz="2400" i="1" dirty="0" smtClean="0">
                <a:latin typeface="+mj-lt"/>
              </a:rPr>
              <a:t>переводе </a:t>
            </a:r>
            <a:r>
              <a:rPr lang="ru-RU" sz="2400" i="1" dirty="0">
                <a:latin typeface="+mj-lt"/>
              </a:rPr>
              <a:t>означает «брошенный вперёд».</a:t>
            </a:r>
            <a:endParaRPr lang="en-US" altLang="ko-KR" sz="2400" i="1" dirty="0">
              <a:latin typeface="+mj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1470"/>
            <a:ext cx="151216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9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7715730" cy="576064"/>
          </a:xfrm>
          <a:prstGeom prst="rect">
            <a:avLst/>
          </a:prstGeom>
        </p:spPr>
        <p:txBody>
          <a:bodyPr/>
          <a:lstStyle/>
          <a:p>
            <a:r>
              <a:rPr lang="ru-RU" altLang="ko-KR" b="1" dirty="0" smtClean="0">
                <a:solidFill>
                  <a:srgbClr val="0070C0"/>
                </a:solidFill>
              </a:rPr>
              <a:t>1.Исследовательский проект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40352" y="267494"/>
            <a:ext cx="1403648" cy="720080"/>
          </a:xfrm>
          <a:prstGeom prst="rect">
            <a:avLst/>
          </a:prstGeom>
        </p:spPr>
        <p:txBody>
          <a:bodyPr/>
          <a:lstStyle/>
          <a:p>
            <a:pPr lvl="0"/>
            <a:endParaRPr lang="en-US" altLang="ko-KR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7504" y="3291830"/>
            <a:ext cx="5040560" cy="812332"/>
            <a:chOff x="-220097" y="3350185"/>
            <a:chExt cx="2127802" cy="812332"/>
          </a:xfrm>
        </p:grpSpPr>
        <p:grpSp>
          <p:nvGrpSpPr>
            <p:cNvPr id="15" name="Group 14"/>
            <p:cNvGrpSpPr/>
            <p:nvPr/>
          </p:nvGrpSpPr>
          <p:grpSpPr>
            <a:xfrm>
              <a:off x="-220097" y="3350185"/>
              <a:ext cx="2127802" cy="511791"/>
              <a:chOff x="3328798" y="3327771"/>
              <a:chExt cx="2035291" cy="511791"/>
            </a:xfrm>
            <a:noFill/>
          </p:grpSpPr>
          <p:sp>
            <p:nvSpPr>
              <p:cNvPr id="17" name="Text Placeholder 17"/>
              <p:cNvSpPr txBox="1">
                <a:spLocks/>
              </p:cNvSpPr>
              <p:nvPr/>
            </p:nvSpPr>
            <p:spPr>
              <a:xfrm>
                <a:off x="3328798" y="3327771"/>
                <a:ext cx="2035291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endPara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endPara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endPara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endPara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Региональная научно-практическая</a:t>
                </a:r>
              </a:p>
              <a:p>
                <a:pPr marL="0" indent="0" algn="ctr">
                  <a:buNone/>
                </a:pP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конференция «В.И. </a:t>
                </a:r>
                <a:r>
                  <a:rPr lang="ru-RU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Даль в современной  </a:t>
                </a:r>
                <a:endPara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филологии</a:t>
                </a:r>
                <a:r>
                  <a:rPr lang="ru-RU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» </a:t>
                </a:r>
              </a:p>
            </p:txBody>
          </p:sp>
          <p:sp>
            <p:nvSpPr>
              <p:cNvPr id="18" name="Text Placeholder 18"/>
              <p:cNvSpPr txBox="1">
                <a:spLocks/>
              </p:cNvSpPr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200" b="1" dirty="0">
                  <a:solidFill>
                    <a:schemeClr val="accent4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51520" y="3885518"/>
              <a:ext cx="16561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60768" y="3291830"/>
            <a:ext cx="1440160" cy="812332"/>
            <a:chOff x="251520" y="3350185"/>
            <a:chExt cx="1656184" cy="812332"/>
          </a:xfrm>
        </p:grpSpPr>
        <p:grpSp>
          <p:nvGrpSpPr>
            <p:cNvPr id="20" name="Group 19"/>
            <p:cNvGrpSpPr/>
            <p:nvPr/>
          </p:nvGrpSpPr>
          <p:grpSpPr>
            <a:xfrm>
              <a:off x="251520" y="3350185"/>
              <a:ext cx="1656184" cy="511791"/>
              <a:chOff x="3779911" y="3327771"/>
              <a:chExt cx="1584178" cy="511791"/>
            </a:xfrm>
            <a:noFill/>
          </p:grpSpPr>
          <p:sp>
            <p:nvSpPr>
              <p:cNvPr id="22" name="Text Placeholder 17"/>
              <p:cNvSpPr txBox="1">
                <a:spLocks/>
              </p:cNvSpPr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3" name="Text Placeholder 18"/>
              <p:cNvSpPr txBox="1">
                <a:spLocks/>
              </p:cNvSpPr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2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251520" y="3885518"/>
              <a:ext cx="1656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34734" y="3291830"/>
            <a:ext cx="1449317" cy="812332"/>
            <a:chOff x="240992" y="3350185"/>
            <a:chExt cx="1666714" cy="812332"/>
          </a:xfrm>
        </p:grpSpPr>
        <p:grpSp>
          <p:nvGrpSpPr>
            <p:cNvPr id="25" name="Group 24"/>
            <p:cNvGrpSpPr/>
            <p:nvPr/>
          </p:nvGrpSpPr>
          <p:grpSpPr>
            <a:xfrm>
              <a:off x="240992" y="3350185"/>
              <a:ext cx="1666714" cy="511791"/>
              <a:chOff x="3769840" y="3327771"/>
              <a:chExt cx="1594250" cy="511791"/>
            </a:xfrm>
            <a:noFill/>
          </p:grpSpPr>
          <p:sp>
            <p:nvSpPr>
              <p:cNvPr id="27" name="Text Placeholder 17"/>
              <p:cNvSpPr txBox="1">
                <a:spLocks/>
              </p:cNvSpPr>
              <p:nvPr/>
            </p:nvSpPr>
            <p:spPr>
              <a:xfrm>
                <a:off x="3779911" y="3327771"/>
                <a:ext cx="1584177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28" name="Text Placeholder 18"/>
              <p:cNvSpPr txBox="1">
                <a:spLocks/>
              </p:cNvSpPr>
              <p:nvPr/>
            </p:nvSpPr>
            <p:spPr>
              <a:xfrm>
                <a:off x="3769840" y="3589982"/>
                <a:ext cx="1594250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200" b="1" dirty="0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51520" y="3885518"/>
              <a:ext cx="1656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827010" y="3944239"/>
            <a:ext cx="1777438" cy="787750"/>
            <a:chOff x="251519" y="3350185"/>
            <a:chExt cx="2044054" cy="812332"/>
          </a:xfrm>
        </p:grpSpPr>
        <p:grpSp>
          <p:nvGrpSpPr>
            <p:cNvPr id="30" name="Group 29"/>
            <p:cNvGrpSpPr/>
            <p:nvPr/>
          </p:nvGrpSpPr>
          <p:grpSpPr>
            <a:xfrm>
              <a:off x="251519" y="3350185"/>
              <a:ext cx="2044054" cy="511791"/>
              <a:chOff x="3779911" y="3327771"/>
              <a:chExt cx="1955185" cy="511791"/>
            </a:xfrm>
            <a:noFill/>
          </p:grpSpPr>
          <p:sp>
            <p:nvSpPr>
              <p:cNvPr id="32" name="Text Placeholder 17"/>
              <p:cNvSpPr txBox="1">
                <a:spLocks/>
              </p:cNvSpPr>
              <p:nvPr/>
            </p:nvSpPr>
            <p:spPr>
              <a:xfrm>
                <a:off x="3779911" y="3327771"/>
                <a:ext cx="1955185" cy="246087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ru-RU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endParaRPr lang="ru-R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  <a:p>
                <a:pPr marL="0" indent="0" algn="ctr">
                  <a:buNone/>
                </a:pPr>
                <a:r>
                  <a:rPr lang="ru-RU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«ШАГ В НАУКУ»</a:t>
                </a:r>
                <a:endPara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33" name="Text Placeholder 18"/>
              <p:cNvSpPr txBox="1">
                <a:spLocks/>
              </p:cNvSpPr>
              <p:nvPr/>
            </p:nvSpPr>
            <p:spPr>
              <a:xfrm>
                <a:off x="3779912" y="3589982"/>
                <a:ext cx="1584177" cy="249580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endParaRPr lang="en-US" sz="1200" b="1" dirty="0">
                  <a:solidFill>
                    <a:schemeClr val="accent3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51520" y="3885518"/>
              <a:ext cx="16561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4" name="Picture 5" descr="http://chistenkoeschool.ru/d/20181207_115757_resized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7" r="17097"/>
          <a:stretch>
            <a:fillRect/>
          </a:stretch>
        </p:blipFill>
        <p:spPr bwMode="auto">
          <a:xfrm>
            <a:off x="123374" y="1661144"/>
            <a:ext cx="2736298" cy="1918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9482"/>
          <a:stretch>
            <a:fillRect/>
          </a:stretch>
        </p:blipFill>
        <p:spPr bwMode="auto">
          <a:xfrm>
            <a:off x="6671613" y="1738990"/>
            <a:ext cx="2088231" cy="1815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r="19283"/>
          <a:stretch>
            <a:fillRect/>
          </a:stretch>
        </p:blipFill>
        <p:spPr bwMode="auto">
          <a:xfrm>
            <a:off x="4587284" y="2465728"/>
            <a:ext cx="1944215" cy="1853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6" t="19958" r="28421"/>
          <a:stretch/>
        </p:blipFill>
        <p:spPr bwMode="auto">
          <a:xfrm>
            <a:off x="2860768" y="1709211"/>
            <a:ext cx="1630744" cy="1828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730" y="51470"/>
            <a:ext cx="1392774" cy="114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484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564" y="123478"/>
            <a:ext cx="7384876" cy="576064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2. Информационный проект.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452320" y="195486"/>
            <a:ext cx="1691680" cy="792088"/>
          </a:xfrm>
        </p:spPr>
        <p:txBody>
          <a:bodyPr/>
          <a:lstStyle/>
          <a:p>
            <a:pPr lvl="0"/>
            <a:endParaRPr lang="en-US" altLang="ko-K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290185"/>
              </p:ext>
            </p:extLst>
          </p:nvPr>
        </p:nvGraphicFramePr>
        <p:xfrm>
          <a:off x="237050" y="1388063"/>
          <a:ext cx="2174710" cy="335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5514"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0389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598"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7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«Родные языки»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257535"/>
              </p:ext>
            </p:extLst>
          </p:nvPr>
        </p:nvGraphicFramePr>
        <p:xfrm>
          <a:off x="2659101" y="1426258"/>
          <a:ext cx="1829300" cy="335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5514"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0389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598"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7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«Мой прадед в Вов»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112399"/>
              </p:ext>
            </p:extLst>
          </p:nvPr>
        </p:nvGraphicFramePr>
        <p:xfrm>
          <a:off x="4788024" y="1408613"/>
          <a:ext cx="1829300" cy="335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5514"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0389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598"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7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«Слово дня»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478152"/>
              </p:ext>
            </p:extLst>
          </p:nvPr>
        </p:nvGraphicFramePr>
        <p:xfrm>
          <a:off x="6836970" y="1419622"/>
          <a:ext cx="1965020" cy="3354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27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25514"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7043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6578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0389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5514"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0"/>
                        </a:lnSpc>
                      </a:pPr>
                      <a:endParaRPr lang="ko-KR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598">
                <a:tc gridSpan="3">
                  <a:txBody>
                    <a:bodyPr/>
                    <a:lstStyle/>
                    <a:p>
                      <a:pPr algn="ctr" latinLnBrk="1"/>
                      <a:endParaRPr lang="ko-KR" alt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72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ko-KR" sz="120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«Спасибо</a:t>
                      </a:r>
                      <a:r>
                        <a:rPr lang="ru-RU" altLang="ko-KR" sz="1200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за победу!»</a:t>
                      </a:r>
                      <a:endParaRPr lang="en-JM" altLang="ko-KR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8" name="Picture 2" descr="http://chistenkoeschool.ru/d/dsc_00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5"/>
          <a:stretch/>
        </p:blipFill>
        <p:spPr bwMode="auto">
          <a:xfrm>
            <a:off x="251520" y="1288580"/>
            <a:ext cx="2088232" cy="2503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t="12892" b="21262"/>
          <a:stretch/>
        </p:blipFill>
        <p:spPr bwMode="auto">
          <a:xfrm>
            <a:off x="2555776" y="1288580"/>
            <a:ext cx="2016224" cy="249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88580"/>
            <a:ext cx="1872208" cy="2403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05" y="1397205"/>
            <a:ext cx="1782294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470"/>
            <a:ext cx="1872208" cy="123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86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5"/>
          <p:cNvSpPr txBox="1">
            <a:spLocks/>
          </p:cNvSpPr>
          <p:nvPr/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0C0"/>
                </a:solidFill>
              </a:rPr>
              <a:t>3. Творческий проект.</a:t>
            </a:r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577128" y="2225322"/>
            <a:ext cx="1931426" cy="493983"/>
            <a:chOff x="3233964" y="1954419"/>
            <a:chExt cx="1400520" cy="493983"/>
          </a:xfrm>
        </p:grpSpPr>
        <p:sp>
          <p:nvSpPr>
            <p:cNvPr id="23" name="TextBox 22"/>
            <p:cNvSpPr txBox="1"/>
            <p:nvPr/>
          </p:nvSpPr>
          <p:spPr>
            <a:xfrm>
              <a:off x="3233965" y="1954419"/>
              <a:ext cx="1400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33964" y="2171403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err="1" smtClean="0">
                  <a:solidFill>
                    <a:schemeClr val="bg1"/>
                  </a:solidFill>
                  <a:cs typeface="Arial" pitchFamily="34" charset="0"/>
                </a:rPr>
                <a:t>mple</a:t>
              </a:r>
              <a:r>
                <a:rPr lang="en-US" altLang="ko-KR" sz="1200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PowerPoint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622657" y="2225322"/>
            <a:ext cx="193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Add Text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668183" y="2225322"/>
            <a:ext cx="1931426" cy="493983"/>
            <a:chOff x="3233964" y="1954419"/>
            <a:chExt cx="1400520" cy="493983"/>
          </a:xfrm>
        </p:grpSpPr>
        <p:sp>
          <p:nvSpPr>
            <p:cNvPr id="29" name="TextBox 28"/>
            <p:cNvSpPr txBox="1"/>
            <p:nvPr/>
          </p:nvSpPr>
          <p:spPr>
            <a:xfrm>
              <a:off x="3233965" y="1954419"/>
              <a:ext cx="1400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33964" y="2171403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9552" y="4101942"/>
            <a:ext cx="1931426" cy="493983"/>
            <a:chOff x="3233964" y="1954419"/>
            <a:chExt cx="1400520" cy="493983"/>
          </a:xfrm>
        </p:grpSpPr>
        <p:sp>
          <p:nvSpPr>
            <p:cNvPr id="32" name="TextBox 31"/>
            <p:cNvSpPr txBox="1"/>
            <p:nvPr/>
          </p:nvSpPr>
          <p:spPr>
            <a:xfrm>
              <a:off x="3233965" y="1954419"/>
              <a:ext cx="1400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33964" y="2171403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85079" y="4101942"/>
            <a:ext cx="1931426" cy="493983"/>
            <a:chOff x="3233964" y="1954419"/>
            <a:chExt cx="1400520" cy="493983"/>
          </a:xfrm>
        </p:grpSpPr>
        <p:sp>
          <p:nvSpPr>
            <p:cNvPr id="35" name="TextBox 34"/>
            <p:cNvSpPr txBox="1"/>
            <p:nvPr/>
          </p:nvSpPr>
          <p:spPr>
            <a:xfrm>
              <a:off x="3233965" y="1954419"/>
              <a:ext cx="14005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33964" y="2171403"/>
              <a:ext cx="1400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0608" y="4101942"/>
            <a:ext cx="193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cs typeface="Arial" pitchFamily="34" charset="0"/>
              </a:rPr>
              <a:t>Text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그림 개체 틀 3">
            <a:extLst>
              <a:ext uri="{FF2B5EF4-FFF2-40B4-BE49-F238E27FC236}">
                <a16:creationId xmlns:a16="http://schemas.microsoft.com/office/drawing/2014/main" xmlns="" id="{99D277F9-ECC6-4691-AFC0-C6D8F42A8E9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46378" y="2862166"/>
            <a:ext cx="1505342" cy="1224136"/>
          </a:xfrm>
        </p:spPr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5" y="852613"/>
            <a:ext cx="1862450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05" y="2731442"/>
            <a:ext cx="2045527" cy="170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Grp="1" noChangeAspect="1" noChangeArrowheads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0" b="14190"/>
          <a:stretch>
            <a:fillRect/>
          </a:stretch>
        </p:blipFill>
        <p:spPr bwMode="auto">
          <a:xfrm>
            <a:off x="2771800" y="728769"/>
            <a:ext cx="3212829" cy="197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39839" r="2478" b="-1150"/>
          <a:stretch/>
        </p:blipFill>
        <p:spPr bwMode="auto">
          <a:xfrm>
            <a:off x="2915815" y="2831755"/>
            <a:ext cx="2242657" cy="1611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Рисунок 1"/>
          <p:cNvSpPr>
            <a:spLocks noGrp="1"/>
          </p:cNvSpPr>
          <p:nvPr>
            <p:ph type="pic" idx="15"/>
          </p:nvPr>
        </p:nvSpPr>
        <p:spPr>
          <a:xfrm>
            <a:off x="6656494" y="1171934"/>
            <a:ext cx="1587914" cy="1043608"/>
          </a:xfrm>
        </p:spPr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06057"/>
            <a:ext cx="2130145" cy="362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17984"/>
            <a:ext cx="2711534" cy="1745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9810"/>
            <a:ext cx="1080591" cy="82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46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4564" y="123478"/>
            <a:ext cx="9144000" cy="576064"/>
          </a:xfrm>
        </p:spPr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</a:rPr>
              <a:t>4. Игровой проект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236296" y="123478"/>
            <a:ext cx="1907704" cy="864096"/>
          </a:xfrm>
        </p:spPr>
        <p:txBody>
          <a:bodyPr/>
          <a:lstStyle/>
          <a:p>
            <a:pPr lvl="0"/>
            <a:endParaRPr lang="en-US" altLang="ko-KR" dirty="0"/>
          </a:p>
        </p:txBody>
      </p:sp>
      <p:grpSp>
        <p:nvGrpSpPr>
          <p:cNvPr id="4" name="Group 3"/>
          <p:cNvGrpSpPr/>
          <p:nvPr/>
        </p:nvGrpSpPr>
        <p:grpSpPr>
          <a:xfrm>
            <a:off x="3925566" y="2896150"/>
            <a:ext cx="2366701" cy="1922057"/>
            <a:chOff x="2925524" y="1738807"/>
            <a:chExt cx="3352812" cy="2864052"/>
          </a:xfrm>
        </p:grpSpPr>
        <p:sp>
          <p:nvSpPr>
            <p:cNvPr id="5" name="Isosceles Triangle 7"/>
            <p:cNvSpPr/>
            <p:nvPr/>
          </p:nvSpPr>
          <p:spPr>
            <a:xfrm>
              <a:off x="3753374" y="1738807"/>
              <a:ext cx="1637253" cy="1411425"/>
            </a:xfrm>
            <a:custGeom>
              <a:avLst/>
              <a:gdLst/>
              <a:ahLst/>
              <a:cxnLst/>
              <a:rect l="l" t="t" r="r" b="b"/>
              <a:pathLst>
                <a:path w="1637253" h="1411425">
                  <a:moveTo>
                    <a:pt x="818626" y="0"/>
                  </a:moveTo>
                  <a:lnTo>
                    <a:pt x="1637253" y="1411425"/>
                  </a:lnTo>
                  <a:lnTo>
                    <a:pt x="0" y="14114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Isosceles Triangle 1"/>
            <p:cNvSpPr/>
            <p:nvPr/>
          </p:nvSpPr>
          <p:spPr>
            <a:xfrm>
              <a:off x="4664112" y="3232074"/>
              <a:ext cx="1614224" cy="1370785"/>
            </a:xfrm>
            <a:custGeom>
              <a:avLst/>
              <a:gdLst/>
              <a:ahLst/>
              <a:cxnLst/>
              <a:rect l="l" t="t" r="r" b="b"/>
              <a:pathLst>
                <a:path w="1614223" h="1370785">
                  <a:moveTo>
                    <a:pt x="0" y="0"/>
                  </a:moveTo>
                  <a:lnTo>
                    <a:pt x="819168" y="0"/>
                  </a:lnTo>
                  <a:lnTo>
                    <a:pt x="1614223" y="1370785"/>
                  </a:lnTo>
                  <a:lnTo>
                    <a:pt x="0" y="137078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925524" y="3206774"/>
              <a:ext cx="1598321" cy="1370785"/>
            </a:xfrm>
            <a:custGeom>
              <a:avLst/>
              <a:gdLst/>
              <a:ahLst/>
              <a:cxnLst/>
              <a:rect l="l" t="t" r="r" b="b"/>
              <a:pathLst>
                <a:path w="1598321" h="1370785">
                  <a:moveTo>
                    <a:pt x="795055" y="0"/>
                  </a:moveTo>
                  <a:lnTo>
                    <a:pt x="1598321" y="0"/>
                  </a:lnTo>
                  <a:lnTo>
                    <a:pt x="1598321" y="1370785"/>
                  </a:lnTo>
                  <a:lnTo>
                    <a:pt x="0" y="13707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Rectangle 9"/>
          <p:cNvSpPr/>
          <p:nvPr/>
        </p:nvSpPr>
        <p:spPr>
          <a:xfrm>
            <a:off x="4950294" y="3405826"/>
            <a:ext cx="317247" cy="296971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800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Oval 21"/>
          <p:cNvSpPr>
            <a:spLocks noChangeAspect="1"/>
          </p:cNvSpPr>
          <p:nvPr/>
        </p:nvSpPr>
        <p:spPr>
          <a:xfrm>
            <a:off x="5267540" y="4074877"/>
            <a:ext cx="312571" cy="32170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00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Rounded Rectangle 27"/>
          <p:cNvSpPr/>
          <p:nvPr/>
        </p:nvSpPr>
        <p:spPr>
          <a:xfrm>
            <a:off x="4491475" y="4264464"/>
            <a:ext cx="342615" cy="263173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001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355976" y="2427735"/>
            <a:ext cx="2160240" cy="2715765"/>
            <a:chOff x="803640" y="1441747"/>
            <a:chExt cx="5429521" cy="2415114"/>
          </a:xfrm>
        </p:grpSpPr>
        <p:sp>
          <p:nvSpPr>
            <p:cNvPr id="12" name="TextBox 11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55918" y="1441747"/>
              <a:ext cx="4277243" cy="410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/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</a:t>
              </a:r>
              <a:r>
                <a:rPr lang="ru-RU" altLang="ko-KR" sz="12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Инсценирование</a:t>
              </a:r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»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86672" y="3795887"/>
            <a:ext cx="2592287" cy="1347615"/>
            <a:chOff x="803640" y="2897209"/>
            <a:chExt cx="2059657" cy="959652"/>
          </a:xfrm>
        </p:grpSpPr>
        <p:sp>
          <p:nvSpPr>
            <p:cNvPr id="15" name="TextBox 14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79899" y="2897209"/>
              <a:ext cx="1683398" cy="854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ru-RU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endPara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«Авторская сказка»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3528" y="3702797"/>
            <a:ext cx="2376264" cy="1346243"/>
            <a:chOff x="-1542084" y="3579862"/>
            <a:chExt cx="5591443" cy="764475"/>
          </a:xfrm>
        </p:grpSpPr>
        <p:sp>
          <p:nvSpPr>
            <p:cNvPr id="18" name="TextBox 17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542084" y="4082177"/>
              <a:ext cx="5591443" cy="26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ru-RU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«205-летиеМ.Ю.Лермонтова»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187"/>
            <a:ext cx="1944216" cy="118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" y="2494678"/>
            <a:ext cx="3364904" cy="451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01" y="582016"/>
            <a:ext cx="2329680" cy="207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75" y="2480265"/>
            <a:ext cx="2702525" cy="225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43" y="699542"/>
            <a:ext cx="3024336" cy="2089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36434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261</Words>
  <Application>Microsoft Office PowerPoint</Application>
  <PresentationFormat>Экран (16:9)</PresentationFormat>
  <Paragraphs>117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 Unicode MS</vt:lpstr>
      <vt:lpstr>맑은 고딕</vt:lpstr>
      <vt:lpstr>Arial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Кульчейко Е В</cp:lastModifiedBy>
  <cp:revision>97</cp:revision>
  <dcterms:created xsi:type="dcterms:W3CDTF">2016-12-05T23:26:54Z</dcterms:created>
  <dcterms:modified xsi:type="dcterms:W3CDTF">2026-02-04T08:50:51Z</dcterms:modified>
</cp:coreProperties>
</file>