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6" r:id="rId3"/>
    <p:sldId id="297" r:id="rId4"/>
    <p:sldId id="271" r:id="rId5"/>
    <p:sldId id="272" r:id="rId6"/>
    <p:sldId id="282" r:id="rId7"/>
    <p:sldId id="283" r:id="rId8"/>
    <p:sldId id="273" r:id="rId9"/>
    <p:sldId id="284" r:id="rId10"/>
    <p:sldId id="285" r:id="rId11"/>
    <p:sldId id="274" r:id="rId12"/>
    <p:sldId id="286" r:id="rId13"/>
    <p:sldId id="287" r:id="rId14"/>
    <p:sldId id="288" r:id="rId15"/>
    <p:sldId id="290" r:id="rId16"/>
    <p:sldId id="293" r:id="rId17"/>
    <p:sldId id="275" r:id="rId18"/>
    <p:sldId id="29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A489-70C1-4EE2-9419-C723344560E5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1959-DA85-4453-AB07-094B71F15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A489-70C1-4EE2-9419-C723344560E5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1959-DA85-4453-AB07-094B71F15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A489-70C1-4EE2-9419-C723344560E5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1959-DA85-4453-AB07-094B71F15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A489-70C1-4EE2-9419-C723344560E5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1959-DA85-4453-AB07-094B71F15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A489-70C1-4EE2-9419-C723344560E5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1959-DA85-4453-AB07-094B71F15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A489-70C1-4EE2-9419-C723344560E5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1959-DA85-4453-AB07-094B71F15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A489-70C1-4EE2-9419-C723344560E5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1959-DA85-4453-AB07-094B71F15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A489-70C1-4EE2-9419-C723344560E5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1959-DA85-4453-AB07-094B71F15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A489-70C1-4EE2-9419-C723344560E5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1959-DA85-4453-AB07-094B71F15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A489-70C1-4EE2-9419-C723344560E5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1959-DA85-4453-AB07-094B71F15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A489-70C1-4EE2-9419-C723344560E5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81959-DA85-4453-AB07-094B71F15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1A489-70C1-4EE2-9419-C723344560E5}" type="datetimeFigureOut">
              <a:rPr lang="ru-RU" smtClean="0"/>
              <a:pPr/>
              <a:t>20.12.2023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81959-DA85-4453-AB07-094B71F15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25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27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52;&#1072;&#1089;&#1090;&#1077;&#1088;-&#1082;&#1083;&#1072;&#1089;&#1089;+\013_Vangelis%20-%20Girl%20Of%20Sea.mp3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357166"/>
            <a:ext cx="8892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МАСТЕР-КЛАСС </a:t>
            </a:r>
          </a:p>
          <a:p>
            <a:pPr algn="ctr"/>
            <a:r>
              <a:rPr lang="ru-RU" sz="3600" b="1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>
                <a:latin typeface="Times New Roman"/>
                <a:ea typeface="Times New Roman"/>
              </a:rPr>
              <a:t>Организация образовательной среды: пути эффективного сотрудничества учитель – ученик – классный руководитель</a:t>
            </a:r>
            <a:r>
              <a:rPr lang="ru-RU" sz="3600" b="1" i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i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3645024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Учитель математики </a:t>
            </a:r>
          </a:p>
          <a:p>
            <a:pPr algn="ctr"/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</a:p>
          <a:p>
            <a:pPr algn="ctr"/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«Кубанская школа </a:t>
            </a:r>
          </a:p>
          <a:p>
            <a:pPr algn="ctr"/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им. </a:t>
            </a:r>
            <a:r>
              <a:rPr lang="ru-RU" sz="240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С.П.Королева</a:t>
            </a:r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/>
            <a:r>
              <a:rPr lang="ru-RU" sz="2400" dirty="0" err="1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Куисова</a:t>
            </a:r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Наталья Константиновна</a:t>
            </a:r>
            <a:endParaRPr lang="ru-RU" sz="2400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Натали\Desktop\cooperate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24944"/>
            <a:ext cx="3960440" cy="2664296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92714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643042" y="428604"/>
            <a:ext cx="60722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Приём «РЕФРЕЙМИНГ»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(позитивное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переформулирование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Натали\Desktop\4d2b414541372eeacae54d156344e11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69645"/>
            <a:ext cx="2001916" cy="2159685"/>
          </a:xfrm>
          <a:prstGeom prst="rect">
            <a:avLst/>
          </a:prstGeom>
          <a:noFill/>
        </p:spPr>
      </p:pic>
      <p:pic>
        <p:nvPicPr>
          <p:cNvPr id="2055" name="Picture 7" descr="C:\Users\Натали\Desktop\artage-io-thumb-ae706fc1f0b66b3f9339c3e6b8f33dd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6971" y="3582240"/>
            <a:ext cx="1992153" cy="2704280"/>
          </a:xfrm>
          <a:prstGeom prst="rect">
            <a:avLst/>
          </a:prstGeom>
          <a:noFill/>
        </p:spPr>
      </p:pic>
      <p:sp>
        <p:nvSpPr>
          <p:cNvPr id="14" name="Выноска-облако 13"/>
          <p:cNvSpPr/>
          <p:nvPr/>
        </p:nvSpPr>
        <p:spPr>
          <a:xfrm>
            <a:off x="5500694" y="1285860"/>
            <a:ext cx="3286148" cy="2214578"/>
          </a:xfrm>
          <a:prstGeom prst="cloudCallout">
            <a:avLst>
              <a:gd name="adj1" fmla="val -23319"/>
              <a:gd name="adj2" fmla="val 89650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C:\Users\Натали\Desktop\2378683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428736"/>
            <a:ext cx="3413278" cy="248662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28596" y="2107820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Агрессивность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43570" y="1571612"/>
            <a:ext cx="3143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Защита личных границ и отстаивание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мнения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2181517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Медлительность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43570" y="1785926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Способность все делать тщательно и качественно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596" y="2181517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Упрямство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00694" y="1928802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Настойчивость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достижении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5" grpId="0"/>
      <p:bldP spid="15" grpId="1"/>
      <p:bldP spid="16" grpId="0"/>
      <p:bldP spid="16" grpId="1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00166" y="1871481"/>
            <a:ext cx="628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ВИДЕОФРАГМЕНТ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«Прекрати немедленно!»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500042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Иногда нервы не выдерживают…</a:t>
            </a:r>
            <a:endParaRPr lang="ru-RU" sz="2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I:\Фото\20231220_2212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6960266" cy="493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643042" y="428604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Приём «Я-ВЫСКАЗЫВАНИЕ»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5616" y="1727192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«Когда ты шепчешься с Леной во время объяснения новой темы, я чувствую сильное раздражение, потому что я теряю мысль. Давай договоримся, что ты внимательно меня послушаешь!»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:\Фото\20231111_1512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9560">
            <a:off x="5441069" y="3456900"/>
            <a:ext cx="3017684" cy="3178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Фото\20231220_2211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66184"/>
            <a:ext cx="4032448" cy="2859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643042" y="357166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Приём «Я-ВЫСКАЗЫВАНИЕ»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8662" y="1071546"/>
            <a:ext cx="764386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Содержит объективное описание плохого поведения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Кода ты…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2357430"/>
            <a:ext cx="764386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Называет чувства учителя в этот момент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…я чувствую…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28662" y="3643314"/>
            <a:ext cx="764386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Описывает эффект от плохого поведения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…потому что…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28662" y="4929198"/>
            <a:ext cx="7643866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Предлагает конструктивный выход из ситуации</a:t>
            </a:r>
          </a:p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…давай договоримся…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Натали\Desktop\artage-io-thumb-91b843184ed6b195dc11d695a51ef33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57364"/>
            <a:ext cx="3143273" cy="4714908"/>
          </a:xfrm>
          <a:prstGeom prst="rect">
            <a:avLst/>
          </a:prstGeom>
          <a:noFill/>
        </p:spPr>
      </p:pic>
      <p:pic>
        <p:nvPicPr>
          <p:cNvPr id="4" name="dlya-progulok-po-morskomu-poberejyu-101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962928" y="60212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31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214414" y="428604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ФОРМУЛА «Я-ВЫСКАЗЫВАНИЯ»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357158" y="1071546"/>
            <a:ext cx="8501122" cy="857256"/>
            <a:chOff x="357158" y="1071546"/>
            <a:chExt cx="8501122" cy="857256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429124" y="1071546"/>
              <a:ext cx="2000264" cy="85725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Объяснение</a:t>
              </a:r>
            </a:p>
            <a:p>
              <a:pPr algn="ctr"/>
              <a:r>
                <a:rPr lang="ru-RU" sz="2000" b="1" i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…потому что</a:t>
              </a:r>
              <a:endPara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6572264" y="1071546"/>
              <a:ext cx="2286016" cy="85725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1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Альтернатива Д</a:t>
              </a:r>
              <a:r>
                <a:rPr lang="ru-RU" sz="2000" b="1" i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авай договоримся…</a:t>
              </a:r>
              <a:endPara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357422" y="1071546"/>
              <a:ext cx="1928826" cy="85725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Я – чувство </a:t>
              </a:r>
              <a:r>
                <a:rPr lang="ru-RU" sz="2000" b="1" i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…я чувствую</a:t>
              </a:r>
              <a:endPara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57158" y="1071546"/>
              <a:ext cx="1857388" cy="85725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Ситуация</a:t>
              </a:r>
            </a:p>
            <a:p>
              <a:pPr algn="ctr"/>
              <a:r>
                <a:rPr lang="ru-RU" sz="2000" b="1" i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Когда ты…</a:t>
              </a:r>
              <a:endPara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Прямая соединительная линия 15"/>
            <p:cNvCxnSpPr>
              <a:stCxn id="14" idx="3"/>
              <a:endCxn id="12" idx="1"/>
            </p:cNvCxnSpPr>
            <p:nvPr/>
          </p:nvCxnSpPr>
          <p:spPr>
            <a:xfrm>
              <a:off x="2214546" y="150017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>
              <a:stCxn id="12" idx="3"/>
              <a:endCxn id="10" idx="1"/>
            </p:cNvCxnSpPr>
            <p:nvPr/>
          </p:nvCxnSpPr>
          <p:spPr>
            <a:xfrm>
              <a:off x="4286248" y="150017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>
              <a:stCxn id="10" idx="3"/>
              <a:endCxn id="11" idx="1"/>
            </p:cNvCxnSpPr>
            <p:nvPr/>
          </p:nvCxnSpPr>
          <p:spPr>
            <a:xfrm>
              <a:off x="6429388" y="150017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1500166" y="2749632"/>
            <a:ext cx="62865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ВИДЕОФРАГМЕНТ</a:t>
            </a:r>
          </a:p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«Вечно ты опаздываешь!»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I:\Фото\IMG-9c128967429e0fd2ab363022a92d1642-V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t="6820" r="3035"/>
          <a:stretch/>
        </p:blipFill>
        <p:spPr bwMode="auto">
          <a:xfrm>
            <a:off x="526728" y="2204863"/>
            <a:ext cx="7963818" cy="4248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14414" y="428604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ФОРМУЛА «Я-ВЫСКАЗЫВАНИЯ»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00166" y="2749632"/>
            <a:ext cx="628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ВИДЕОФРАГМЕНТ</a:t>
            </a:r>
          </a:p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«Ты опять не сделал домашнюю работу!»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57158" y="1071546"/>
            <a:ext cx="8501122" cy="857256"/>
            <a:chOff x="357158" y="1071546"/>
            <a:chExt cx="8501122" cy="857256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4429124" y="1071546"/>
              <a:ext cx="2000264" cy="85725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Объяснение</a:t>
              </a:r>
            </a:p>
            <a:p>
              <a:pPr algn="ctr"/>
              <a:r>
                <a:rPr lang="ru-RU" sz="2000" b="1" i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…потому что</a:t>
              </a:r>
              <a:endPara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6572264" y="1071546"/>
              <a:ext cx="2286016" cy="85725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1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Альтернатива Д</a:t>
              </a:r>
              <a:r>
                <a:rPr lang="ru-RU" sz="2000" b="1" i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авай договоримся…</a:t>
              </a:r>
              <a:endPara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2357422" y="1071546"/>
              <a:ext cx="1928826" cy="85725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Я – чувство </a:t>
              </a:r>
              <a:r>
                <a:rPr lang="ru-RU" sz="2000" b="1" i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…я чувствую</a:t>
              </a:r>
              <a:endPara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357158" y="1071546"/>
              <a:ext cx="1857388" cy="857256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Ситуация</a:t>
              </a:r>
            </a:p>
            <a:p>
              <a:pPr algn="ctr"/>
              <a:r>
                <a:rPr lang="ru-RU" sz="2000" b="1" i="1" dirty="0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Когда ты…</a:t>
              </a:r>
              <a:endPara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Прямая соединительная линия 24"/>
            <p:cNvCxnSpPr>
              <a:stCxn id="24" idx="3"/>
              <a:endCxn id="23" idx="1"/>
            </p:cNvCxnSpPr>
            <p:nvPr/>
          </p:nvCxnSpPr>
          <p:spPr>
            <a:xfrm>
              <a:off x="2214546" y="150017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>
              <a:stCxn id="23" idx="3"/>
              <a:endCxn id="19" idx="1"/>
            </p:cNvCxnSpPr>
            <p:nvPr/>
          </p:nvCxnSpPr>
          <p:spPr>
            <a:xfrm>
              <a:off x="4286248" y="150017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>
              <a:stCxn id="19" idx="3"/>
              <a:endCxn id="22" idx="1"/>
            </p:cNvCxnSpPr>
            <p:nvPr/>
          </p:nvCxnSpPr>
          <p:spPr>
            <a:xfrm>
              <a:off x="6429388" y="1500174"/>
              <a:ext cx="142876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I:\Фото\20231220_2211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648072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stochnik-energii-38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5338" y="57164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70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90968" y="-428652"/>
            <a:ext cx="10863694" cy="728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785794"/>
            <a:ext cx="4857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«Тот, кто сам не преподавал в школе, и представить себе не может, как это тяжело – 45 минут урока! Когда слышишь про учителя, у которого 28–30 часов в неделю, содрогаешься. Не хотел бы я быть на его месте. Всем хорошо знакомо ожидание звонка за партой, но как подчас ждет последнего урока человек,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навечно вызванный к доске!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C:\Users\Натали\Desktop\post-qhg7zehn3nrfsf4e5ah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6381" y="214290"/>
            <a:ext cx="3757585" cy="506647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143536" y="5072074"/>
            <a:ext cx="36433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Соловейчик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Симон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Львович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(1930-1996)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Советский и российский публицист и журналист,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теоретик педагогики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013_Vangelis - Girl Of Se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572000" y="5929330"/>
            <a:ext cx="661990" cy="661990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4929198"/>
            <a:ext cx="2071702" cy="172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9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85852" y="1928802"/>
            <a:ext cx="5572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7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72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Натали\Desktop\reve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714620"/>
            <a:ext cx="1212281" cy="100013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Натали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428736"/>
            <a:ext cx="2357454" cy="3433042"/>
          </a:xfrm>
          <a:prstGeom prst="rect">
            <a:avLst/>
          </a:prstGeom>
          <a:noFill/>
        </p:spPr>
      </p:pic>
      <p:pic>
        <p:nvPicPr>
          <p:cNvPr id="2051" name="Picture 3" descr="C:\Users\Натали\Desktop\unna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928670"/>
            <a:ext cx="2643206" cy="2643206"/>
          </a:xfrm>
          <a:prstGeom prst="rect">
            <a:avLst/>
          </a:prstGeom>
          <a:noFill/>
        </p:spPr>
      </p:pic>
      <p:pic>
        <p:nvPicPr>
          <p:cNvPr id="2053" name="Picture 5" descr="C:\Users\Натали\Desktop\090340_141940102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904833"/>
            <a:ext cx="2286016" cy="2438417"/>
          </a:xfrm>
          <a:prstGeom prst="rect">
            <a:avLst/>
          </a:prstGeom>
          <a:noFill/>
        </p:spPr>
      </p:pic>
      <p:pic>
        <p:nvPicPr>
          <p:cNvPr id="2054" name="Picture 6" descr="C:\Users\Натали\Desktop\znak-kurit-zapreshen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4143380"/>
            <a:ext cx="2143140" cy="2143140"/>
          </a:xfrm>
          <a:prstGeom prst="rect">
            <a:avLst/>
          </a:prstGeom>
          <a:noFill/>
        </p:spPr>
      </p:pic>
      <p:pic>
        <p:nvPicPr>
          <p:cNvPr id="2055" name="Picture 7" descr="C:\Users\Натали\Desktop\no-cell-phones-allowed-cell-phone-images-clip-art-2400_240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3991652"/>
            <a:ext cx="2285984" cy="2285984"/>
          </a:xfrm>
          <a:prstGeom prst="rect">
            <a:avLst/>
          </a:prstGeom>
          <a:noFill/>
        </p:spPr>
      </p:pic>
      <p:pic>
        <p:nvPicPr>
          <p:cNvPr id="2056" name="Picture 8" descr="C:\Users\Натали\Desktop\hello_html_4575ab68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44" y="4714884"/>
            <a:ext cx="2143140" cy="2143140"/>
          </a:xfrm>
          <a:prstGeom prst="rect">
            <a:avLst/>
          </a:prstGeom>
          <a:noFill/>
        </p:spPr>
      </p:pic>
      <p:pic>
        <p:nvPicPr>
          <p:cNvPr id="2057" name="Picture 9" descr="C:\Users\Натали\Desktop\question-mark-hi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2" y="218619"/>
            <a:ext cx="857256" cy="128155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00100" y="428604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Формы выражения недовольства поведением ученика на уроке</a:t>
            </a:r>
            <a:endParaRPr lang="ru-RU" sz="2800" b="1" dirty="0">
              <a:solidFill>
                <a:srgbClr val="1F497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553902"/>
              </p:ext>
            </p:extLst>
          </p:nvPr>
        </p:nvGraphicFramePr>
        <p:xfrm>
          <a:off x="1331640" y="2381061"/>
          <a:ext cx="6624736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1584176"/>
                <a:gridCol w="1656184"/>
                <a:gridCol w="1296144"/>
                <a:gridCol w="11521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Ставлю</a:t>
                      </a:r>
                      <a:r>
                        <a:rPr lang="ru-RU" baseline="0" dirty="0" smtClean="0"/>
                        <a:t> «2»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Повышенный тон(крик)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Жалоба классному руководителю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Жалоба родителям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Другое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14408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67544" y="428604"/>
            <a:ext cx="8280920" cy="12001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 algn="ctr"/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«Современный учитель»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мнению старшеклассников</a:t>
            </a:r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4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Кубанская школа </a:t>
            </a:r>
          </a:p>
          <a:p>
            <a:pPr lvl="0" algn="ctr"/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им. </a:t>
            </a:r>
            <a:r>
              <a:rPr lang="ru-RU" sz="2400" dirty="0" err="1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С.П.Королева</a:t>
            </a:r>
            <a:r>
              <a:rPr lang="ru-RU" sz="24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4429124" y="1785927"/>
            <a:ext cx="4429126" cy="4214842"/>
            <a:chOff x="4214810" y="2143116"/>
            <a:chExt cx="4214812" cy="4030663"/>
          </a:xfrm>
        </p:grpSpPr>
        <p:grpSp>
          <p:nvGrpSpPr>
            <p:cNvPr id="13" name="Group 27"/>
            <p:cNvGrpSpPr>
              <a:grpSpLocks/>
            </p:cNvGrpSpPr>
            <p:nvPr/>
          </p:nvGrpSpPr>
          <p:grpSpPr bwMode="auto">
            <a:xfrm>
              <a:off x="4214810" y="2143116"/>
              <a:ext cx="4214812" cy="4030663"/>
              <a:chOff x="1702" y="1253"/>
              <a:chExt cx="3855" cy="2825"/>
            </a:xfrm>
          </p:grpSpPr>
          <p:sp>
            <p:nvSpPr>
              <p:cNvPr id="14" name="Freeform 28"/>
              <p:cNvSpPr>
                <a:spLocks/>
              </p:cNvSpPr>
              <p:nvPr/>
            </p:nvSpPr>
            <p:spPr bwMode="gray">
              <a:xfrm>
                <a:off x="4877" y="3211"/>
                <a:ext cx="680" cy="866"/>
              </a:xfrm>
              <a:custGeom>
                <a:avLst/>
                <a:gdLst>
                  <a:gd name="T0" fmla="*/ 22 w 847"/>
                  <a:gd name="T1" fmla="*/ 62 h 1079"/>
                  <a:gd name="T2" fmla="*/ 0 w 847"/>
                  <a:gd name="T3" fmla="*/ 26 h 1079"/>
                  <a:gd name="T4" fmla="*/ 21 w 847"/>
                  <a:gd name="T5" fmla="*/ 0 h 1079"/>
                  <a:gd name="T6" fmla="*/ 48 w 847"/>
                  <a:gd name="T7" fmla="*/ 30 h 1079"/>
                  <a:gd name="T8" fmla="*/ 22 w 847"/>
                  <a:gd name="T9" fmla="*/ 62 h 10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7"/>
                  <a:gd name="T16" fmla="*/ 0 h 1079"/>
                  <a:gd name="T17" fmla="*/ 847 w 847"/>
                  <a:gd name="T18" fmla="*/ 1079 h 10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7" h="1079">
                    <a:moveTo>
                      <a:pt x="399" y="1078"/>
                    </a:moveTo>
                    <a:lnTo>
                      <a:pt x="0" y="459"/>
                    </a:lnTo>
                    <a:lnTo>
                      <a:pt x="374" y="0"/>
                    </a:lnTo>
                    <a:lnTo>
                      <a:pt x="846" y="536"/>
                    </a:lnTo>
                    <a:lnTo>
                      <a:pt x="399" y="1078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12700" cap="rnd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29"/>
              <p:cNvSpPr>
                <a:spLocks/>
              </p:cNvSpPr>
              <p:nvPr/>
            </p:nvSpPr>
            <p:spPr bwMode="gray">
              <a:xfrm>
                <a:off x="2010" y="3211"/>
                <a:ext cx="3168" cy="368"/>
              </a:xfrm>
              <a:custGeom>
                <a:avLst/>
                <a:gdLst>
                  <a:gd name="T0" fmla="*/ 0 w 3947"/>
                  <a:gd name="T1" fmla="*/ 26 h 460"/>
                  <a:gd name="T2" fmla="*/ 205 w 3947"/>
                  <a:gd name="T3" fmla="*/ 26 h 460"/>
                  <a:gd name="T4" fmla="*/ 227 w 3947"/>
                  <a:gd name="T5" fmla="*/ 0 h 460"/>
                  <a:gd name="T6" fmla="*/ 29 w 3947"/>
                  <a:gd name="T7" fmla="*/ 0 h 460"/>
                  <a:gd name="T8" fmla="*/ 0 w 3947"/>
                  <a:gd name="T9" fmla="*/ 26 h 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47"/>
                  <a:gd name="T16" fmla="*/ 0 h 460"/>
                  <a:gd name="T17" fmla="*/ 3947 w 3947"/>
                  <a:gd name="T18" fmla="*/ 460 h 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47" h="460">
                    <a:moveTo>
                      <a:pt x="0" y="459"/>
                    </a:moveTo>
                    <a:lnTo>
                      <a:pt x="3573" y="459"/>
                    </a:lnTo>
                    <a:lnTo>
                      <a:pt x="3946" y="0"/>
                    </a:lnTo>
                    <a:lnTo>
                      <a:pt x="505" y="0"/>
                    </a:lnTo>
                    <a:lnTo>
                      <a:pt x="0" y="459"/>
                    </a:lnTo>
                  </a:path>
                </a:pathLst>
              </a:custGeom>
              <a:solidFill>
                <a:srgbClr val="C86400"/>
              </a:solidFill>
              <a:ln w="12700" cap="rnd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30"/>
              <p:cNvSpPr>
                <a:spLocks/>
              </p:cNvSpPr>
              <p:nvPr/>
            </p:nvSpPr>
            <p:spPr bwMode="gray">
              <a:xfrm>
                <a:off x="1702" y="3578"/>
                <a:ext cx="3497" cy="500"/>
              </a:xfrm>
              <a:custGeom>
                <a:avLst/>
                <a:gdLst>
                  <a:gd name="T0" fmla="*/ 18 w 4357"/>
                  <a:gd name="T1" fmla="*/ 0 h 623"/>
                  <a:gd name="T2" fmla="*/ 182 w 4357"/>
                  <a:gd name="T3" fmla="*/ 0 h 623"/>
                  <a:gd name="T4" fmla="*/ 201 w 4357"/>
                  <a:gd name="T5" fmla="*/ 28 h 623"/>
                  <a:gd name="T6" fmla="*/ 0 w 4357"/>
                  <a:gd name="T7" fmla="*/ 28 h 623"/>
                  <a:gd name="T8" fmla="*/ 18 w 4357"/>
                  <a:gd name="T9" fmla="*/ 0 h 6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57"/>
                  <a:gd name="T16" fmla="*/ 0 h 623"/>
                  <a:gd name="T17" fmla="*/ 4357 w 4357"/>
                  <a:gd name="T18" fmla="*/ 623 h 6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57" h="623">
                    <a:moveTo>
                      <a:pt x="383" y="0"/>
                    </a:moveTo>
                    <a:lnTo>
                      <a:pt x="3954" y="0"/>
                    </a:lnTo>
                    <a:lnTo>
                      <a:pt x="4356" y="622"/>
                    </a:lnTo>
                    <a:lnTo>
                      <a:pt x="0" y="622"/>
                    </a:lnTo>
                    <a:lnTo>
                      <a:pt x="383" y="0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12700" cap="rnd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7" name="Freeform 31"/>
              <p:cNvSpPr>
                <a:spLocks/>
              </p:cNvSpPr>
              <p:nvPr/>
            </p:nvSpPr>
            <p:spPr bwMode="gray">
              <a:xfrm>
                <a:off x="4522" y="2721"/>
                <a:ext cx="601" cy="784"/>
              </a:xfrm>
              <a:custGeom>
                <a:avLst/>
                <a:gdLst>
                  <a:gd name="T0" fmla="*/ 22 w 749"/>
                  <a:gd name="T1" fmla="*/ 56 h 977"/>
                  <a:gd name="T2" fmla="*/ 0 w 749"/>
                  <a:gd name="T3" fmla="*/ 19 h 977"/>
                  <a:gd name="T4" fmla="*/ 16 w 749"/>
                  <a:gd name="T5" fmla="*/ 0 h 977"/>
                  <a:gd name="T6" fmla="*/ 43 w 749"/>
                  <a:gd name="T7" fmla="*/ 31 h 977"/>
                  <a:gd name="T8" fmla="*/ 22 w 749"/>
                  <a:gd name="T9" fmla="*/ 56 h 9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9"/>
                  <a:gd name="T16" fmla="*/ 0 h 977"/>
                  <a:gd name="T17" fmla="*/ 749 w 749"/>
                  <a:gd name="T18" fmla="*/ 977 h 9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9" h="977">
                    <a:moveTo>
                      <a:pt x="382" y="976"/>
                    </a:moveTo>
                    <a:lnTo>
                      <a:pt x="0" y="342"/>
                    </a:lnTo>
                    <a:lnTo>
                      <a:pt x="280" y="0"/>
                    </a:lnTo>
                    <a:lnTo>
                      <a:pt x="748" y="538"/>
                    </a:lnTo>
                    <a:lnTo>
                      <a:pt x="382" y="976"/>
                    </a:lnTo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700" cap="rnd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32"/>
              <p:cNvSpPr>
                <a:spLocks/>
              </p:cNvSpPr>
              <p:nvPr/>
            </p:nvSpPr>
            <p:spPr bwMode="gray">
              <a:xfrm>
                <a:off x="2370" y="2721"/>
                <a:ext cx="2380" cy="276"/>
              </a:xfrm>
              <a:custGeom>
                <a:avLst/>
                <a:gdLst>
                  <a:gd name="T0" fmla="*/ 0 w 2964"/>
                  <a:gd name="T1" fmla="*/ 19 h 344"/>
                  <a:gd name="T2" fmla="*/ 155 w 2964"/>
                  <a:gd name="T3" fmla="*/ 19 h 344"/>
                  <a:gd name="T4" fmla="*/ 171 w 2964"/>
                  <a:gd name="T5" fmla="*/ 0 h 344"/>
                  <a:gd name="T6" fmla="*/ 31 w 2964"/>
                  <a:gd name="T7" fmla="*/ 1 h 344"/>
                  <a:gd name="T8" fmla="*/ 0 w 2964"/>
                  <a:gd name="T9" fmla="*/ 19 h 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4"/>
                  <a:gd name="T16" fmla="*/ 0 h 344"/>
                  <a:gd name="T17" fmla="*/ 2964 w 2964"/>
                  <a:gd name="T18" fmla="*/ 344 h 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4" h="344">
                    <a:moveTo>
                      <a:pt x="0" y="343"/>
                    </a:moveTo>
                    <a:lnTo>
                      <a:pt x="2684" y="343"/>
                    </a:lnTo>
                    <a:lnTo>
                      <a:pt x="2963" y="0"/>
                    </a:lnTo>
                    <a:lnTo>
                      <a:pt x="531" y="1"/>
                    </a:lnTo>
                    <a:lnTo>
                      <a:pt x="0" y="343"/>
                    </a:lnTo>
                  </a:path>
                </a:pathLst>
              </a:custGeom>
              <a:solidFill>
                <a:srgbClr val="E25B00"/>
              </a:solidFill>
              <a:ln w="12700" cap="rnd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33"/>
              <p:cNvSpPr>
                <a:spLocks/>
              </p:cNvSpPr>
              <p:nvPr/>
            </p:nvSpPr>
            <p:spPr bwMode="gray">
              <a:xfrm>
                <a:off x="2097" y="2996"/>
                <a:ext cx="2735" cy="509"/>
              </a:xfrm>
              <a:custGeom>
                <a:avLst/>
                <a:gdLst>
                  <a:gd name="T0" fmla="*/ 0 w 3443"/>
                  <a:gd name="T1" fmla="*/ 30 h 634"/>
                  <a:gd name="T2" fmla="*/ 158 w 3443"/>
                  <a:gd name="T3" fmla="*/ 30 h 634"/>
                  <a:gd name="T4" fmla="*/ 140 w 3443"/>
                  <a:gd name="T5" fmla="*/ 0 h 634"/>
                  <a:gd name="T6" fmla="*/ 17 w 3443"/>
                  <a:gd name="T7" fmla="*/ 0 h 634"/>
                  <a:gd name="T8" fmla="*/ 0 w 3443"/>
                  <a:gd name="T9" fmla="*/ 30 h 6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43"/>
                  <a:gd name="T16" fmla="*/ 0 h 634"/>
                  <a:gd name="T17" fmla="*/ 3443 w 3443"/>
                  <a:gd name="T18" fmla="*/ 634 h 6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43" h="634">
                    <a:moveTo>
                      <a:pt x="0" y="633"/>
                    </a:moveTo>
                    <a:lnTo>
                      <a:pt x="3442" y="633"/>
                    </a:lnTo>
                    <a:lnTo>
                      <a:pt x="3060" y="0"/>
                    </a:lnTo>
                    <a:lnTo>
                      <a:pt x="377" y="0"/>
                    </a:lnTo>
                    <a:lnTo>
                      <a:pt x="0" y="633"/>
                    </a:lnTo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12700" cap="rnd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0" name="Freeform 34"/>
              <p:cNvSpPr>
                <a:spLocks/>
              </p:cNvSpPr>
              <p:nvPr/>
            </p:nvSpPr>
            <p:spPr bwMode="gray">
              <a:xfrm>
                <a:off x="4167" y="2235"/>
                <a:ext cx="526" cy="682"/>
              </a:xfrm>
              <a:custGeom>
                <a:avLst/>
                <a:gdLst>
                  <a:gd name="T0" fmla="*/ 0 w 655"/>
                  <a:gd name="T1" fmla="*/ 14 h 849"/>
                  <a:gd name="T2" fmla="*/ 22 w 655"/>
                  <a:gd name="T3" fmla="*/ 49 h 849"/>
                  <a:gd name="T4" fmla="*/ 38 w 655"/>
                  <a:gd name="T5" fmla="*/ 31 h 849"/>
                  <a:gd name="T6" fmla="*/ 11 w 655"/>
                  <a:gd name="T7" fmla="*/ 0 h 849"/>
                  <a:gd name="T8" fmla="*/ 0 w 655"/>
                  <a:gd name="T9" fmla="*/ 14 h 8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5"/>
                  <a:gd name="T16" fmla="*/ 0 h 849"/>
                  <a:gd name="T17" fmla="*/ 655 w 655"/>
                  <a:gd name="T18" fmla="*/ 849 h 8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5" h="849">
                    <a:moveTo>
                      <a:pt x="0" y="230"/>
                    </a:moveTo>
                    <a:lnTo>
                      <a:pt x="387" y="848"/>
                    </a:lnTo>
                    <a:lnTo>
                      <a:pt x="654" y="531"/>
                    </a:lnTo>
                    <a:lnTo>
                      <a:pt x="188" y="0"/>
                    </a:lnTo>
                    <a:lnTo>
                      <a:pt x="0" y="230"/>
                    </a:ln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12700" cap="rnd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35"/>
              <p:cNvSpPr>
                <a:spLocks/>
              </p:cNvSpPr>
              <p:nvPr/>
            </p:nvSpPr>
            <p:spPr bwMode="gray">
              <a:xfrm>
                <a:off x="2729" y="2235"/>
                <a:ext cx="1588" cy="185"/>
              </a:xfrm>
              <a:custGeom>
                <a:avLst/>
                <a:gdLst>
                  <a:gd name="T0" fmla="*/ 0 w 1980"/>
                  <a:gd name="T1" fmla="*/ 15 h 229"/>
                  <a:gd name="T2" fmla="*/ 101 w 1980"/>
                  <a:gd name="T3" fmla="*/ 15 h 229"/>
                  <a:gd name="T4" fmla="*/ 112 w 1980"/>
                  <a:gd name="T5" fmla="*/ 0 h 229"/>
                  <a:gd name="T6" fmla="*/ 28 w 1980"/>
                  <a:gd name="T7" fmla="*/ 0 h 229"/>
                  <a:gd name="T8" fmla="*/ 0 w 1980"/>
                  <a:gd name="T9" fmla="*/ 15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80"/>
                  <a:gd name="T16" fmla="*/ 0 h 229"/>
                  <a:gd name="T17" fmla="*/ 1980 w 1980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0" h="229">
                    <a:moveTo>
                      <a:pt x="0" y="228"/>
                    </a:moveTo>
                    <a:lnTo>
                      <a:pt x="1791" y="228"/>
                    </a:lnTo>
                    <a:lnTo>
                      <a:pt x="1979" y="0"/>
                    </a:lnTo>
                    <a:lnTo>
                      <a:pt x="500" y="0"/>
                    </a:lnTo>
                    <a:lnTo>
                      <a:pt x="0" y="228"/>
                    </a:lnTo>
                  </a:path>
                </a:pathLst>
              </a:custGeom>
              <a:solidFill>
                <a:srgbClr val="FF8D3F"/>
              </a:solidFill>
              <a:ln w="12700" cap="rnd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36"/>
              <p:cNvSpPr>
                <a:spLocks/>
              </p:cNvSpPr>
              <p:nvPr/>
            </p:nvSpPr>
            <p:spPr bwMode="gray">
              <a:xfrm>
                <a:off x="2422" y="2419"/>
                <a:ext cx="2056" cy="498"/>
              </a:xfrm>
              <a:custGeom>
                <a:avLst/>
                <a:gdLst>
                  <a:gd name="T0" fmla="*/ 0 w 2561"/>
                  <a:gd name="T1" fmla="*/ 28 h 621"/>
                  <a:gd name="T2" fmla="*/ 119 w 2561"/>
                  <a:gd name="T3" fmla="*/ 28 h 621"/>
                  <a:gd name="T4" fmla="*/ 100 w 2561"/>
                  <a:gd name="T5" fmla="*/ 0 h 621"/>
                  <a:gd name="T6" fmla="*/ 18 w 2561"/>
                  <a:gd name="T7" fmla="*/ 0 h 621"/>
                  <a:gd name="T8" fmla="*/ 0 w 2561"/>
                  <a:gd name="T9" fmla="*/ 28 h 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1"/>
                  <a:gd name="T16" fmla="*/ 0 h 621"/>
                  <a:gd name="T17" fmla="*/ 2561 w 2561"/>
                  <a:gd name="T18" fmla="*/ 621 h 6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1" h="621">
                    <a:moveTo>
                      <a:pt x="0" y="620"/>
                    </a:moveTo>
                    <a:lnTo>
                      <a:pt x="2560" y="620"/>
                    </a:lnTo>
                    <a:lnTo>
                      <a:pt x="2172" y="0"/>
                    </a:lnTo>
                    <a:lnTo>
                      <a:pt x="382" y="0"/>
                    </a:lnTo>
                    <a:lnTo>
                      <a:pt x="0" y="620"/>
                    </a:ln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12700" cap="rnd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gray">
              <a:xfrm>
                <a:off x="3807" y="1744"/>
                <a:ext cx="453" cy="593"/>
              </a:xfrm>
              <a:custGeom>
                <a:avLst/>
                <a:gdLst>
                  <a:gd name="T0" fmla="*/ 22 w 564"/>
                  <a:gd name="T1" fmla="*/ 43 h 738"/>
                  <a:gd name="T2" fmla="*/ 33 w 564"/>
                  <a:gd name="T3" fmla="*/ 31 h 738"/>
                  <a:gd name="T4" fmla="*/ 6 w 564"/>
                  <a:gd name="T5" fmla="*/ 0 h 738"/>
                  <a:gd name="T6" fmla="*/ 0 w 564"/>
                  <a:gd name="T7" fmla="*/ 6 h 738"/>
                  <a:gd name="T8" fmla="*/ 22 w 564"/>
                  <a:gd name="T9" fmla="*/ 43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4"/>
                  <a:gd name="T16" fmla="*/ 0 h 738"/>
                  <a:gd name="T17" fmla="*/ 564 w 564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4" h="738">
                    <a:moveTo>
                      <a:pt x="385" y="737"/>
                    </a:moveTo>
                    <a:lnTo>
                      <a:pt x="563" y="527"/>
                    </a:lnTo>
                    <a:lnTo>
                      <a:pt x="97" y="0"/>
                    </a:lnTo>
                    <a:lnTo>
                      <a:pt x="0" y="111"/>
                    </a:lnTo>
                    <a:lnTo>
                      <a:pt x="385" y="737"/>
                    </a:ln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12700" cap="rnd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gray">
              <a:xfrm>
                <a:off x="3092" y="1744"/>
                <a:ext cx="793" cy="89"/>
              </a:xfrm>
              <a:custGeom>
                <a:avLst/>
                <a:gdLst>
                  <a:gd name="T0" fmla="*/ 0 w 987"/>
                  <a:gd name="T1" fmla="*/ 6 h 110"/>
                  <a:gd name="T2" fmla="*/ 51 w 987"/>
                  <a:gd name="T3" fmla="*/ 6 h 110"/>
                  <a:gd name="T4" fmla="*/ 57 w 987"/>
                  <a:gd name="T5" fmla="*/ 0 h 110"/>
                  <a:gd name="T6" fmla="*/ 18 w 987"/>
                  <a:gd name="T7" fmla="*/ 0 h 110"/>
                  <a:gd name="T8" fmla="*/ 0 w 987"/>
                  <a:gd name="T9" fmla="*/ 6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7"/>
                  <a:gd name="T16" fmla="*/ 0 h 110"/>
                  <a:gd name="T17" fmla="*/ 987 w 987"/>
                  <a:gd name="T18" fmla="*/ 110 h 1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7" h="110">
                    <a:moveTo>
                      <a:pt x="0" y="109"/>
                    </a:moveTo>
                    <a:lnTo>
                      <a:pt x="889" y="109"/>
                    </a:lnTo>
                    <a:lnTo>
                      <a:pt x="986" y="0"/>
                    </a:lnTo>
                    <a:lnTo>
                      <a:pt x="308" y="0"/>
                    </a:lnTo>
                    <a:lnTo>
                      <a:pt x="0" y="109"/>
                    </a:lnTo>
                  </a:path>
                </a:pathLst>
              </a:custGeom>
              <a:solidFill>
                <a:srgbClr val="FFB481"/>
              </a:solidFill>
              <a:ln w="12700" cap="rnd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gray">
              <a:xfrm>
                <a:off x="2780" y="1832"/>
                <a:ext cx="1339" cy="505"/>
              </a:xfrm>
              <a:custGeom>
                <a:avLst/>
                <a:gdLst>
                  <a:gd name="T0" fmla="*/ 0 w 1669"/>
                  <a:gd name="T1" fmla="*/ 30 h 629"/>
                  <a:gd name="T2" fmla="*/ 76 w 1669"/>
                  <a:gd name="T3" fmla="*/ 30 h 629"/>
                  <a:gd name="T4" fmla="*/ 59 w 1669"/>
                  <a:gd name="T5" fmla="*/ 0 h 629"/>
                  <a:gd name="T6" fmla="*/ 18 w 1669"/>
                  <a:gd name="T7" fmla="*/ 0 h 629"/>
                  <a:gd name="T8" fmla="*/ 0 w 1669"/>
                  <a:gd name="T9" fmla="*/ 30 h 6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69"/>
                  <a:gd name="T16" fmla="*/ 0 h 629"/>
                  <a:gd name="T17" fmla="*/ 1669 w 1669"/>
                  <a:gd name="T18" fmla="*/ 629 h 6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69" h="629">
                    <a:moveTo>
                      <a:pt x="0" y="628"/>
                    </a:moveTo>
                    <a:lnTo>
                      <a:pt x="1668" y="628"/>
                    </a:lnTo>
                    <a:lnTo>
                      <a:pt x="1281" y="0"/>
                    </a:lnTo>
                    <a:lnTo>
                      <a:pt x="388" y="0"/>
                    </a:lnTo>
                    <a:lnTo>
                      <a:pt x="0" y="628"/>
                    </a:ln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12700" cap="rnd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gray">
              <a:xfrm>
                <a:off x="3446" y="1253"/>
                <a:ext cx="383" cy="502"/>
              </a:xfrm>
              <a:custGeom>
                <a:avLst/>
                <a:gdLst>
                  <a:gd name="T0" fmla="*/ 22 w 477"/>
                  <a:gd name="T1" fmla="*/ 36 h 625"/>
                  <a:gd name="T2" fmla="*/ 28 w 477"/>
                  <a:gd name="T3" fmla="*/ 31 h 625"/>
                  <a:gd name="T4" fmla="*/ 0 w 477"/>
                  <a:gd name="T5" fmla="*/ 0 h 625"/>
                  <a:gd name="T6" fmla="*/ 22 w 477"/>
                  <a:gd name="T7" fmla="*/ 36 h 6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7"/>
                  <a:gd name="T13" fmla="*/ 0 h 625"/>
                  <a:gd name="T14" fmla="*/ 477 w 477"/>
                  <a:gd name="T15" fmla="*/ 625 h 6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7" h="625">
                    <a:moveTo>
                      <a:pt x="387" y="624"/>
                    </a:moveTo>
                    <a:lnTo>
                      <a:pt x="476" y="527"/>
                    </a:lnTo>
                    <a:lnTo>
                      <a:pt x="0" y="0"/>
                    </a:lnTo>
                    <a:lnTo>
                      <a:pt x="387" y="624"/>
                    </a:ln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 cap="rnd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gray">
              <a:xfrm>
                <a:off x="3136" y="1253"/>
                <a:ext cx="621" cy="502"/>
              </a:xfrm>
              <a:custGeom>
                <a:avLst/>
                <a:gdLst>
                  <a:gd name="T0" fmla="*/ 0 w 773"/>
                  <a:gd name="T1" fmla="*/ 29 h 625"/>
                  <a:gd name="T2" fmla="*/ 35 w 773"/>
                  <a:gd name="T3" fmla="*/ 29 h 625"/>
                  <a:gd name="T4" fmla="*/ 18 w 773"/>
                  <a:gd name="T5" fmla="*/ 0 h 625"/>
                  <a:gd name="T6" fmla="*/ 0 w 773"/>
                  <a:gd name="T7" fmla="*/ 29 h 6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3"/>
                  <a:gd name="T13" fmla="*/ 0 h 625"/>
                  <a:gd name="T14" fmla="*/ 773 w 773"/>
                  <a:gd name="T15" fmla="*/ 625 h 6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3" h="625">
                    <a:moveTo>
                      <a:pt x="0" y="624"/>
                    </a:moveTo>
                    <a:lnTo>
                      <a:pt x="772" y="624"/>
                    </a:lnTo>
                    <a:lnTo>
                      <a:pt x="387" y="0"/>
                    </a:lnTo>
                    <a:lnTo>
                      <a:pt x="0" y="624"/>
                    </a:ln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 cap="rnd">
                <a:solidFill>
                  <a:schemeClr val="tx1">
                    <a:lumMod val="95000"/>
                    <a:lumOff val="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5929322" y="5572140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929322" y="4786322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29322" y="3929066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29322" y="3071810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925332" y="2357430"/>
              <a:ext cx="504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467544" y="5214950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Знание предмета и владение методикой 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4282" y="4286256"/>
            <a:ext cx="4752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Умение правильно оценивать знания учащихся 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39552" y="3610277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Уравновешенность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42910" y="2824459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Уважение к учащимся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2844" y="1785926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Умение говорить логично и выразительно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Натали\Desktop\prava-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9271" y="1071546"/>
            <a:ext cx="6337439" cy="550251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 rot="1440894">
            <a:off x="4515706" y="1636360"/>
            <a:ext cx="182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ХУЛИГАН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04" y="357166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«НАВЕШИВАНИЕ ЯРЛЫКОВ»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357290" y="619764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Приём «АДВОКАТ»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Натали\Desktop\Sud_atribut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85728"/>
            <a:ext cx="1632572" cy="130605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85720" y="1643050"/>
            <a:ext cx="3571900" cy="350046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Вася – хулиган!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Он не может долго сидеть на одном месте. На уроках постоянно крутится и поворачивается. На переменах он бегает, что-то роняет, кого-то задевает!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43438" y="1643050"/>
            <a:ext cx="4143404" cy="36433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Вася – вовсе не хулиган,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он «шустрик»!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Очень подвижный ребенок в силу темперамента.  Да, на уроках крутится,  тем самым снимая накопившееся утомление на уроке.  Да, на переменах что-то роняет, задевает. Так эта неловкость движений свойственна подросткам: руки и ноги вытянулись, а он еще не научился управлять своим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телом!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929058" y="3071810"/>
            <a:ext cx="64294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6" name="Picture 8" descr="C:\Users\Натали\Desktop\piojzA4i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4643447"/>
            <a:ext cx="1857388" cy="2055200"/>
          </a:xfrm>
          <a:prstGeom prst="rect">
            <a:avLst/>
          </a:prstGeom>
          <a:noFill/>
        </p:spPr>
      </p:pic>
      <p:pic>
        <p:nvPicPr>
          <p:cNvPr id="2057" name="Picture 9" descr="C:\Users\Натали\Desktop\strelka-2.x3074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4500570"/>
            <a:ext cx="2157404" cy="2157404"/>
          </a:xfrm>
          <a:prstGeom prst="rect">
            <a:avLst/>
          </a:prstGeom>
          <a:noFill/>
        </p:spPr>
      </p:pic>
      <p:pic>
        <p:nvPicPr>
          <p:cNvPr id="4" name="istochnik-energii-38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77242" y="567104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2770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357290" y="285728"/>
            <a:ext cx="607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Приём «АДВОКАТ»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8" y="928670"/>
            <a:ext cx="3071834" cy="15716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Петя – тихоня!</a:t>
            </a:r>
          </a:p>
          <a:p>
            <a:pPr algn="ctr"/>
            <a:r>
              <a:rPr lang="ru-RU" sz="1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Один из самых необщительных учеников, которых я встречала!</a:t>
            </a:r>
            <a:endParaRPr lang="ru-RU" sz="19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86248" y="928670"/>
            <a:ext cx="4500594" cy="15716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Петя – интроверт.</a:t>
            </a:r>
          </a:p>
          <a:p>
            <a:pPr algn="ctr"/>
            <a:r>
              <a:rPr lang="ru-RU" sz="1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Очень вдумчивый и склонен к самоанализу. А необщительный не потому что не умеет, просто не испытывает в этом потребности!</a:t>
            </a:r>
            <a:endParaRPr lang="ru-RU" sz="19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500430" y="1357298"/>
            <a:ext cx="71438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8" y="2714620"/>
            <a:ext cx="3071834" cy="17145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Катя – такая безответственная! </a:t>
            </a:r>
          </a:p>
          <a:p>
            <a:pPr algn="ctr"/>
            <a:r>
              <a:rPr lang="ru-RU" sz="1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Ей ничего нельзя поручить, никогда не заканчивает начатые дела!</a:t>
            </a:r>
            <a:endParaRPr lang="ru-RU" sz="19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4643446"/>
            <a:ext cx="3071834" cy="15716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Света – выскочка! Слова никому не даст сказать. Всегда ей надо быть в центре внимания!</a:t>
            </a:r>
            <a:endParaRPr lang="ru-RU" sz="19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500430" y="5000636"/>
            <a:ext cx="71438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500430" y="3214686"/>
            <a:ext cx="71438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6248" y="2571744"/>
            <a:ext cx="4500594" cy="20002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Катя – очень активная, увлекающаяся ученица! Берется сразу за несколько дел одновременно. Находится в постоянном движении, поэтому может о чем-то забыть, это вполне естественно!</a:t>
            </a:r>
            <a:endParaRPr lang="ru-RU" sz="19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86248" y="4643446"/>
            <a:ext cx="4500594" cy="20002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Света – лидер по на туре. </a:t>
            </a:r>
          </a:p>
          <a:p>
            <a:pPr algn="ctr"/>
            <a:r>
              <a:rPr lang="ru-RU" sz="1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Способна повести за собой, заразить идеей. </a:t>
            </a:r>
            <a:r>
              <a:rPr lang="ru-RU" sz="19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Демонстративность</a:t>
            </a:r>
            <a:r>
              <a:rPr lang="ru-RU" sz="1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поведении делает ее яркой и заметной фигурой в школе. Настоящая звезда! А в театральных постановках ей нет равных!</a:t>
            </a:r>
            <a:endParaRPr lang="ru-RU" sz="19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Группа 11"/>
          <p:cNvGrpSpPr/>
          <p:nvPr/>
        </p:nvGrpSpPr>
        <p:grpSpPr>
          <a:xfrm>
            <a:off x="1571604" y="428604"/>
            <a:ext cx="5929354" cy="6215106"/>
            <a:chOff x="2071670" y="428604"/>
            <a:chExt cx="5929354" cy="6215106"/>
          </a:xfrm>
        </p:grpSpPr>
        <p:sp>
          <p:nvSpPr>
            <p:cNvPr id="5" name="Трапеция 4"/>
            <p:cNvSpPr/>
            <p:nvPr/>
          </p:nvSpPr>
          <p:spPr>
            <a:xfrm>
              <a:off x="2071670" y="428604"/>
              <a:ext cx="5929354" cy="1714512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643174" y="2143116"/>
              <a:ext cx="4714908" cy="11430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Товары</a:t>
              </a: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самые лучшие, </a:t>
              </a: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качественные, шикарные</a:t>
              </a:r>
              <a:endPara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643174" y="3286124"/>
              <a:ext cx="4714908" cy="114300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Товары </a:t>
              </a: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средней цены и качества</a:t>
              </a:r>
              <a:endPara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643174" y="4429132"/>
              <a:ext cx="4714908" cy="114300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Товары </a:t>
              </a: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 заведомым браком, </a:t>
              </a:r>
            </a:p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низкого качества</a:t>
              </a:r>
              <a:endPara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643174" y="5572140"/>
              <a:ext cx="4714908" cy="107157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41" name="Picture 1" descr="C:\Users\Натали\Desktop\shop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6248" y="571504"/>
              <a:ext cx="1500174" cy="1500174"/>
            </a:xfrm>
            <a:prstGeom prst="rect">
              <a:avLst/>
            </a:prstGeom>
            <a:noFill/>
          </p:spPr>
        </p:pic>
      </p:grpSp>
      <p:pic>
        <p:nvPicPr>
          <p:cNvPr id="10242" name="Picture 2" descr="C:\Users\Натали\Desktop\215143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300" y="4324378"/>
            <a:ext cx="2383436" cy="2390770"/>
          </a:xfrm>
          <a:prstGeom prst="rect">
            <a:avLst/>
          </a:prstGeom>
          <a:noFill/>
        </p:spPr>
      </p:pic>
      <p:pic>
        <p:nvPicPr>
          <p:cNvPr id="10243" name="Picture 3" descr="C:\Users\Натали\Desktop\compras_mulher3 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1340" y="4429132"/>
            <a:ext cx="2361562" cy="228599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92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643042" y="428604"/>
            <a:ext cx="60722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Приём «РЕФРЕЙМИНГ»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(позитивное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переформулирование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Натали\Desktop\4d2b414541372eeacae54d156344e11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69645"/>
            <a:ext cx="2001916" cy="2159685"/>
          </a:xfrm>
          <a:prstGeom prst="rect">
            <a:avLst/>
          </a:prstGeom>
          <a:noFill/>
        </p:spPr>
      </p:pic>
      <p:pic>
        <p:nvPicPr>
          <p:cNvPr id="2055" name="Picture 7" descr="C:\Users\Натали\Desktop\artage-io-thumb-ae706fc1f0b66b3f9339c3e6b8f33dd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6971" y="3582240"/>
            <a:ext cx="1992153" cy="2704280"/>
          </a:xfrm>
          <a:prstGeom prst="rect">
            <a:avLst/>
          </a:prstGeom>
          <a:noFill/>
        </p:spPr>
      </p:pic>
      <p:pic>
        <p:nvPicPr>
          <p:cNvPr id="26626" name="Picture 2" descr="C:\Users\Натали\Desktop\foto-chto-takoe-ego-cheloveka-lozhnoe-e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1285860"/>
            <a:ext cx="1428760" cy="1694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4" name="Выноска-облако 13"/>
          <p:cNvSpPr/>
          <p:nvPr/>
        </p:nvSpPr>
        <p:spPr>
          <a:xfrm>
            <a:off x="5357818" y="1285860"/>
            <a:ext cx="3429024" cy="2214578"/>
          </a:xfrm>
          <a:prstGeom prst="cloudCallout">
            <a:avLst>
              <a:gd name="adj1" fmla="val -23319"/>
              <a:gd name="adj2" fmla="val 89650"/>
            </a:avLst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C:\Users\Натали\Desktop\2378683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736"/>
            <a:ext cx="3413278" cy="248662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28596" y="2107820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Лень 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43570" y="1785926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Самовосстановление и сохранение здоровья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dlya-progulok-po-morskomu-poberejyu-101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77242" y="567692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31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619</Words>
  <Application>Microsoft Office PowerPoint</Application>
  <PresentationFormat>Экран (4:3)</PresentationFormat>
  <Paragraphs>107</Paragraphs>
  <Slides>18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72</cp:revision>
  <dcterms:created xsi:type="dcterms:W3CDTF">2017-12-22T06:06:35Z</dcterms:created>
  <dcterms:modified xsi:type="dcterms:W3CDTF">2023-12-20T21:01:23Z</dcterms:modified>
</cp:coreProperties>
</file>