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56" r:id="rId2"/>
    <p:sldId id="257" r:id="rId3"/>
    <p:sldId id="262" r:id="rId4"/>
    <p:sldId id="258" r:id="rId5"/>
    <p:sldId id="264" r:id="rId6"/>
    <p:sldId id="265" r:id="rId7"/>
    <p:sldId id="266" r:id="rId8"/>
    <p:sldId id="267" r:id="rId9"/>
    <p:sldId id="259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3BFF10-489E-47BC-851E-314BDA2664B1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7A412-CD7A-4BD4-BB89-AED3C84D8A6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7A412-CD7A-4BD4-BB89-AED3C84D8A6B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27.08.2020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csocman.edu.ru/db/msg/215818.html" TargetMode="External"/><Relationship Id="rId3" Type="http://schemas.openxmlformats.org/officeDocument/2006/relationships/hyperlink" Target="https://uchebnik.mos.ru/catalogue" TargetMode="External"/><Relationship Id="rId7" Type="http://schemas.openxmlformats.org/officeDocument/2006/relationships/hyperlink" Target="https://edu.mob-edu.ru/" TargetMode="External"/><Relationship Id="rId12" Type="http://schemas.openxmlformats.org/officeDocument/2006/relationships/hyperlink" Target="http://www.researcher.ru/methodics/teor/f_1abucy/a_1abujp.html" TargetMode="External"/><Relationship Id="rId2" Type="http://schemas.openxmlformats.org/officeDocument/2006/relationships/hyperlink" Target="https://resh.edu.ru/subject/4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dia.prosv.ru/" TargetMode="External"/><Relationship Id="rId11" Type="http://schemas.openxmlformats.org/officeDocument/2006/relationships/hyperlink" Target="http://vserosolymp.rudn.ru/mm/mpp/ekon.php" TargetMode="External"/><Relationship Id="rId5" Type="http://schemas.openxmlformats.org/officeDocument/2006/relationships/hyperlink" Target="https://www.yaklass.ru/" TargetMode="External"/><Relationship Id="rId10" Type="http://schemas.openxmlformats.org/officeDocument/2006/relationships/hyperlink" Target="http://www.gks.ru/" TargetMode="External"/><Relationship Id="rId4" Type="http://schemas.openxmlformats.org/officeDocument/2006/relationships/hyperlink" Target="https://education.yandex.ru/home/" TargetMode="External"/><Relationship Id="rId9" Type="http://schemas.openxmlformats.org/officeDocument/2006/relationships/hyperlink" Target="http://50.economicus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Особенности преподавания учебного предмета «Экономика» в 2020 -2021 учебном году</a:t>
            </a:r>
            <a:br>
              <a:rPr lang="ru-RU" sz="3600" dirty="0" smtClean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«Российская электронная школа» </a:t>
            </a:r>
            <a:r>
              <a:rPr lang="ru-RU" u="sng" dirty="0" smtClean="0">
                <a:hlinkClick r:id="rId2"/>
              </a:rPr>
              <a:t>https://resh.edu.ru/subject/4</a:t>
            </a:r>
            <a:r>
              <a:rPr lang="ru-RU" u="sng" dirty="0" smtClean="0">
                <a:hlinkClick r:id="rId2"/>
              </a:rPr>
              <a:t>/</a:t>
            </a:r>
            <a:endParaRPr lang="ru-RU" u="sng" dirty="0" smtClean="0"/>
          </a:p>
          <a:p>
            <a:r>
              <a:rPr lang="ru-RU" dirty="0" smtClean="0"/>
              <a:t>«Московская электронная школа» </a:t>
            </a:r>
            <a:r>
              <a:rPr lang="ru-RU" u="sng" dirty="0" smtClean="0">
                <a:hlinkClick r:id="rId3"/>
              </a:rPr>
              <a:t>https://</a:t>
            </a:r>
            <a:r>
              <a:rPr lang="ru-RU" u="sng" dirty="0" smtClean="0">
                <a:hlinkClick r:id="rId3"/>
              </a:rPr>
              <a:t>uchebnik.mos.ru/catalogue</a:t>
            </a:r>
            <a:endParaRPr lang="ru-RU" u="sng" dirty="0" smtClean="0"/>
          </a:p>
          <a:p>
            <a:r>
              <a:rPr lang="ru-RU" dirty="0" smtClean="0"/>
              <a:t>«</a:t>
            </a:r>
            <a:r>
              <a:rPr lang="ru-RU" dirty="0" err="1" smtClean="0"/>
              <a:t>Яндекс.Учебник</a:t>
            </a:r>
            <a:r>
              <a:rPr lang="ru-RU" dirty="0" smtClean="0"/>
              <a:t>» </a:t>
            </a:r>
            <a:r>
              <a:rPr lang="ru-RU" u="sng" dirty="0" smtClean="0">
                <a:hlinkClick r:id="rId4"/>
              </a:rPr>
              <a:t>https</a:t>
            </a:r>
            <a:r>
              <a:rPr lang="ru-RU" u="sng" dirty="0" smtClean="0">
                <a:hlinkClick r:id="rId4"/>
              </a:rPr>
              <a:t>://education.yandex.ru/home</a:t>
            </a:r>
            <a:r>
              <a:rPr lang="ru-RU" u="sng" dirty="0" smtClean="0">
                <a:hlinkClick r:id="rId4"/>
              </a:rPr>
              <a:t>/</a:t>
            </a:r>
            <a:endParaRPr lang="ru-RU" u="sng" dirty="0" smtClean="0"/>
          </a:p>
          <a:p>
            <a:r>
              <a:rPr lang="ru-RU" dirty="0" smtClean="0"/>
              <a:t>«</a:t>
            </a:r>
            <a:r>
              <a:rPr lang="ru-RU" dirty="0" err="1" smtClean="0"/>
              <a:t>ЯКласс</a:t>
            </a:r>
            <a:r>
              <a:rPr lang="ru-RU" dirty="0" smtClean="0"/>
              <a:t>» </a:t>
            </a:r>
            <a:r>
              <a:rPr lang="ru-RU" u="sng" dirty="0" smtClean="0">
                <a:hlinkClick r:id="rId5"/>
              </a:rPr>
              <a:t>https://www.yaklass.ru</a:t>
            </a:r>
            <a:r>
              <a:rPr lang="ru-RU" u="sng" dirty="0" smtClean="0">
                <a:hlinkClick r:id="rId5"/>
              </a:rPr>
              <a:t>/</a:t>
            </a:r>
            <a:endParaRPr lang="ru-RU" u="sng" dirty="0" smtClean="0"/>
          </a:p>
          <a:p>
            <a:r>
              <a:rPr lang="ru-RU" dirty="0" smtClean="0"/>
              <a:t>«Просвещение» </a:t>
            </a:r>
            <a:r>
              <a:rPr lang="ru-RU" u="sng" dirty="0" smtClean="0">
                <a:hlinkClick r:id="rId6"/>
              </a:rPr>
              <a:t>https://media.prosv.ru</a:t>
            </a:r>
            <a:r>
              <a:rPr lang="ru-RU" u="sng" dirty="0" smtClean="0">
                <a:hlinkClick r:id="rId6"/>
              </a:rPr>
              <a:t>/</a:t>
            </a:r>
            <a:endParaRPr lang="ru-RU" u="sng" dirty="0" smtClean="0"/>
          </a:p>
          <a:p>
            <a:r>
              <a:rPr lang="ru-RU" dirty="0" smtClean="0"/>
              <a:t>«Мобильное электронное образование» </a:t>
            </a:r>
            <a:r>
              <a:rPr lang="ru-RU" u="sng" dirty="0" smtClean="0">
                <a:hlinkClick r:id="rId7"/>
              </a:rPr>
              <a:t>https://edu.mob-edu.ru</a:t>
            </a:r>
            <a:r>
              <a:rPr lang="ru-RU" u="sng" dirty="0" smtClean="0">
                <a:hlinkClick r:id="rId7"/>
              </a:rPr>
              <a:t>/</a:t>
            </a:r>
            <a:endParaRPr lang="ru-RU" u="sng" dirty="0" smtClean="0"/>
          </a:p>
          <a:p>
            <a:r>
              <a:rPr lang="ru-RU" dirty="0" smtClean="0"/>
              <a:t>Федеральный образовательный портал "Экономика. Социология. Менеджмент" </a:t>
            </a:r>
            <a:r>
              <a:rPr lang="ru-RU" u="sng" dirty="0" smtClean="0">
                <a:hlinkClick r:id="rId8"/>
              </a:rPr>
              <a:t>http://</a:t>
            </a:r>
            <a:r>
              <a:rPr lang="ru-RU" u="sng" dirty="0" smtClean="0">
                <a:hlinkClick r:id="rId8"/>
              </a:rPr>
              <a:t>www.ecsocman.edu.ru/db/msg/215818.html</a:t>
            </a:r>
            <a:endParaRPr lang="ru-RU" u="sng" dirty="0" smtClean="0"/>
          </a:p>
          <a:p>
            <a:r>
              <a:rPr lang="ru-RU" dirty="0" smtClean="0"/>
              <a:t>"50 лекций по микроэкономике" </a:t>
            </a:r>
            <a:r>
              <a:rPr lang="ru-RU" u="sng" dirty="0" smtClean="0">
                <a:hlinkClick r:id="rId9"/>
              </a:rPr>
              <a:t>http://50.economicus.ru</a:t>
            </a:r>
            <a:r>
              <a:rPr lang="ru-RU" u="sng" dirty="0" smtClean="0">
                <a:hlinkClick r:id="rId9"/>
              </a:rPr>
              <a:t>/</a:t>
            </a:r>
            <a:endParaRPr lang="ru-RU" u="sng" dirty="0" smtClean="0"/>
          </a:p>
          <a:p>
            <a:r>
              <a:rPr lang="ru-RU" dirty="0" smtClean="0"/>
              <a:t>Федеральная служба государственной статистики. -  </a:t>
            </a:r>
            <a:r>
              <a:rPr lang="ru-RU" u="sng" dirty="0" smtClean="0">
                <a:hlinkClick r:id="rId10"/>
              </a:rPr>
              <a:t>http://www.gks.ru/</a:t>
            </a:r>
            <a:endParaRPr lang="ru-RU" dirty="0" smtClean="0"/>
          </a:p>
          <a:p>
            <a:r>
              <a:rPr lang="ru-RU" dirty="0" smtClean="0"/>
              <a:t>Всероссийская олимпиада школьников по экономике. </a:t>
            </a:r>
            <a:r>
              <a:rPr lang="ru-RU" u="sng" dirty="0" smtClean="0">
                <a:hlinkClick r:id="rId11"/>
              </a:rPr>
              <a:t>http</a:t>
            </a:r>
            <a:r>
              <a:rPr lang="ru-RU" u="sng" dirty="0" smtClean="0">
                <a:hlinkClick r:id="rId11"/>
              </a:rPr>
              <a:t>://</a:t>
            </a:r>
            <a:r>
              <a:rPr lang="ru-RU" u="sng" dirty="0" smtClean="0">
                <a:hlinkClick r:id="rId11"/>
              </a:rPr>
              <a:t>vserosolymp.rudn.ru/mm/mpp/ekon.php</a:t>
            </a:r>
            <a:endParaRPr lang="ru-RU" u="sng" dirty="0" smtClean="0"/>
          </a:p>
          <a:p>
            <a:pPr fontAlgn="base"/>
            <a:r>
              <a:rPr lang="ru-RU" dirty="0" smtClean="0"/>
              <a:t>интернет-портал «Исследовательская деятельность учащихся» </a:t>
            </a:r>
            <a:r>
              <a:rPr lang="ru-RU" u="sng" dirty="0" smtClean="0">
                <a:hlinkClick r:id="rId12"/>
              </a:rPr>
              <a:t>http</a:t>
            </a:r>
            <a:r>
              <a:rPr lang="ru-RU" u="sng" dirty="0" smtClean="0">
                <a:hlinkClick r:id="rId12"/>
              </a:rPr>
              <a:t>://www.researcher.ru/methodics/teor/f 1abucy/</a:t>
            </a:r>
            <a:r>
              <a:rPr lang="ru-RU" u="sng" dirty="0" err="1" smtClean="0">
                <a:hlinkClick r:id="rId12"/>
              </a:rPr>
              <a:t>a</a:t>
            </a:r>
            <a:r>
              <a:rPr lang="ru-RU" u="sng" dirty="0" smtClean="0">
                <a:hlinkClick r:id="rId12"/>
              </a:rPr>
              <a:t> </a:t>
            </a:r>
            <a:r>
              <a:rPr lang="ru-RU" u="sng" dirty="0" smtClean="0">
                <a:hlinkClick r:id="rId12"/>
              </a:rPr>
              <a:t>1abujp.html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Бесплатные </a:t>
            </a:r>
            <a:r>
              <a:rPr lang="ru-RU" sz="2000" dirty="0" err="1" smtClean="0">
                <a:solidFill>
                  <a:schemeClr val="tx1"/>
                </a:solidFill>
              </a:rPr>
              <a:t>онлайн-ресурсыдля</a:t>
            </a:r>
            <a:r>
              <a:rPr lang="ru-RU" sz="2000" dirty="0" smtClean="0">
                <a:solidFill>
                  <a:schemeClr val="tx1"/>
                </a:solidFill>
              </a:rPr>
              <a:t> использования в работе, в том числе для обеспечения дистанционного обучения: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435811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sz="2800" dirty="0" smtClean="0"/>
              <a:t>Согласно базисному (образовательному) учебному плану учебный предмет «Экономика» изучается в старшей школе на ступени </a:t>
            </a:r>
            <a:r>
              <a:rPr lang="ru-RU" sz="2800" b="1" dirty="0" smtClean="0"/>
              <a:t>среднего (полного) общего образования в 10-11 классах. </a:t>
            </a:r>
            <a:endParaRPr lang="ru-RU" sz="2800" b="1" dirty="0" smtClean="0"/>
          </a:p>
          <a:p>
            <a:pPr fontAlgn="base"/>
            <a:endParaRPr lang="ru-RU" sz="2800" dirty="0" smtClean="0"/>
          </a:p>
          <a:p>
            <a:pPr fontAlgn="base"/>
            <a:r>
              <a:rPr lang="ru-RU" sz="2800" dirty="0" smtClean="0"/>
              <a:t>10 </a:t>
            </a:r>
            <a:r>
              <a:rPr lang="ru-RU" sz="2800" dirty="0" smtClean="0"/>
              <a:t>класс  - переход к реализации программ федерального государственного образовательного стандарта среднего (полного) общего образования (ФГОС СОО).</a:t>
            </a:r>
          </a:p>
          <a:p>
            <a:pPr fontAlgn="base">
              <a:buNone/>
            </a:pPr>
            <a:r>
              <a:rPr lang="ru-RU" sz="2800" dirty="0" smtClean="0"/>
              <a:t>   Экономика, как отдельный предмет, представлена в </a:t>
            </a:r>
            <a:r>
              <a:rPr lang="ru-RU" sz="2800" b="1" dirty="0" smtClean="0"/>
              <a:t>социально-экономическом профиле.</a:t>
            </a:r>
          </a:p>
          <a:p>
            <a:pPr fontAlgn="base"/>
            <a:endParaRPr lang="ru-RU" sz="2800" dirty="0" smtClean="0"/>
          </a:p>
          <a:p>
            <a:pPr fontAlgn="base"/>
            <a:r>
              <a:rPr lang="ru-RU" sz="2800" dirty="0" smtClean="0"/>
              <a:t>В </a:t>
            </a:r>
            <a:r>
              <a:rPr lang="ru-RU" sz="2800" dirty="0" smtClean="0"/>
              <a:t>11–</a:t>
            </a:r>
            <a:r>
              <a:rPr lang="ru-RU" sz="2800" dirty="0" err="1" smtClean="0"/>
              <a:t>х</a:t>
            </a:r>
            <a:r>
              <a:rPr lang="ru-RU" sz="2800" dirty="0" smtClean="0"/>
              <a:t> классах -реализация федерального компонента государственного образовательного стандарта среднего (полного) общего образования (2004 г.)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С учетом общих требований ФГОС изучение экономики относится к предметной области «Общественные науки». В системе образования экономика как учебный предмет занимает важное место в формировании общей картины мира, экономической грамотности, необходимой для человека и окружающей его среды, образа жизни, а также в воспитании  ответственного экономического поведения, формирования собственной позиции по отношению к экономической информации, получаемой из СМИ и других источников.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0718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Изучение на </a:t>
            </a:r>
            <a:r>
              <a:rPr lang="ru-RU" dirty="0" smtClean="0"/>
              <a:t>базовом, </a:t>
            </a:r>
            <a:r>
              <a:rPr lang="ru-RU" dirty="0" smtClean="0"/>
              <a:t>углубленном </a:t>
            </a:r>
            <a:r>
              <a:rPr lang="ru-RU" dirty="0" smtClean="0"/>
              <a:t> и профильном уровнях</a:t>
            </a:r>
            <a:r>
              <a:rPr lang="ru-RU" dirty="0" smtClean="0"/>
              <a:t>. </a:t>
            </a: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r>
              <a:rPr lang="ru-RU" dirty="0" smtClean="0"/>
              <a:t>Профильный уровень изучения экономики представляет собой расширение и углубление базового уровня с учетом профильной ориентации школьников.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 образовательных организациях, где преподавание экономики ведётся на профильном уровне, логично введение в учебные планы курсов по решению экономических задач, финансовой грамотности, предпринимательской деятельности. А в начальной и основной школах (5 – 9 </a:t>
            </a:r>
            <a:r>
              <a:rPr lang="ru-RU" dirty="0" err="1" smtClean="0"/>
              <a:t>кл</a:t>
            </a:r>
            <a:r>
              <a:rPr lang="ru-RU" dirty="0" smtClean="0"/>
              <a:t>.) оправдано введение </a:t>
            </a:r>
            <a:r>
              <a:rPr lang="ru-RU" b="1" dirty="0" smtClean="0"/>
              <a:t>курсов внеурочной деятельности: «Основы финансовой грамотности»,</a:t>
            </a:r>
            <a:r>
              <a:rPr lang="ru-RU" dirty="0" smtClean="0"/>
              <a:t> «Основы потребительских знаний», «Прикладная экономика», «Управление личными финансами», и др., закладывающих основы экономической грамотности учащихся.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ФГОС СОО (10 класс)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07183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ru-RU" dirty="0" smtClean="0"/>
              <a:t>развитие </a:t>
            </a:r>
            <a:r>
              <a:rPr lang="ru-RU" dirty="0" smtClean="0"/>
              <a:t>гражданского образования, экономического образа мышления; потребности в получении экономических знаний и интереса к изучению экономических дисциплин; способности к личному самоопределению и самореализации</a:t>
            </a:r>
            <a:r>
              <a:rPr lang="ru-RU" dirty="0" smtClean="0"/>
              <a:t>;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воспитание ответственности за экономические решения; уважения к труду и предпринимательской деятельности; </a:t>
            </a: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освоение системы знаний об экономической деятельности фирм и государства, об экономике России для последующего изучения экономических дисциплин в учреждениях системы среднего и высшего профессионального образования или для самообразования</a:t>
            </a:r>
            <a:r>
              <a:rPr lang="ru-RU" dirty="0" smtClean="0"/>
              <a:t>;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овладение умениями получать и критически осмысливать экономическую информацию, анализировать, систематизировать полученные данные; подходить к событиям общественной и политической жизни с экономической точки зрения; </a:t>
            </a: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освоение </a:t>
            </a:r>
            <a:r>
              <a:rPr lang="ru-RU" dirty="0" smtClean="0"/>
              <a:t>способов познавательной, коммуникативной, практической деятельности, необходимых для участия в экономической жизни общества и государства; выносить аргументированные суждения по экономическим вопросам с применением элементов научного анализа</a:t>
            </a:r>
            <a:r>
              <a:rPr lang="ru-RU" dirty="0" smtClean="0"/>
              <a:t>;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формирование опыта применения полученных знаний и умений для решения типичных экономических задач; освоения экономических знаний для будущей работы в качестве наемного работника и эффективной самореализации в экономической сфере.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i="1" dirty="0" smtClean="0">
                <a:solidFill>
                  <a:schemeClr val="tx1"/>
                </a:solidFill>
              </a:rPr>
              <a:t>Изучение </a:t>
            </a:r>
            <a:r>
              <a:rPr lang="ru-RU" sz="2200" i="1" dirty="0" smtClean="0">
                <a:solidFill>
                  <a:schemeClr val="tx1"/>
                </a:solidFill>
              </a:rPr>
              <a:t>предмета </a:t>
            </a:r>
            <a:r>
              <a:rPr lang="ru-RU" sz="2200" i="1" dirty="0" smtClean="0">
                <a:solidFill>
                  <a:schemeClr val="tx1"/>
                </a:solidFill>
              </a:rPr>
              <a:t>«Экономика» должно обеспечить: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1900" dirty="0" smtClean="0"/>
              <a:t>1.3.3.5.1.1. Автономов В.С. Экономика. Учебник для 10-11 классов (базовый уровень). Изд. «Вита-Пресс».</a:t>
            </a:r>
          </a:p>
          <a:p>
            <a:pPr lvl="0"/>
            <a:r>
              <a:rPr lang="ru-RU" sz="1900" dirty="0" smtClean="0"/>
              <a:t>1.3.3.5.2.1. Грязновой А. Г., Думной Н. Н. и др.. Экономика. Учебник для 10-11 классов. Изд. «Интеллект-Центр».</a:t>
            </a:r>
          </a:p>
          <a:p>
            <a:pPr lvl="0"/>
            <a:r>
              <a:rPr lang="ru-RU" sz="1900" dirty="0" smtClean="0"/>
              <a:t>1.3.3.5.3.1. Киреев А. Экономика. Учебник для 10-11 классов (базовый уровень). Изд. «Вита-Пресс».</a:t>
            </a:r>
          </a:p>
          <a:p>
            <a:pPr lvl="0"/>
            <a:r>
              <a:rPr lang="ru-RU" sz="1900" dirty="0" smtClean="0"/>
              <a:t>1.3.3.6.2.1. Киреев А. Экономика. Учебник для 10-11 классов (углубленный уровень). Изд. «Вита-Пресс».</a:t>
            </a:r>
          </a:p>
          <a:p>
            <a:pPr lvl="0"/>
            <a:r>
              <a:rPr lang="ru-RU" sz="1900" dirty="0" smtClean="0"/>
              <a:t>1.3.3.5.4.1. Королёва Г.Э., </a:t>
            </a:r>
            <a:r>
              <a:rPr lang="ru-RU" sz="1900" dirty="0" err="1" smtClean="0"/>
              <a:t>Бурмистрова</a:t>
            </a:r>
            <a:r>
              <a:rPr lang="ru-RU" sz="1900" dirty="0" smtClean="0"/>
              <a:t> Т.В. Экономика. 10-11 классы: базовый уровень. Изд. центр «</a:t>
            </a:r>
            <a:r>
              <a:rPr lang="ru-RU" sz="1900" dirty="0" err="1" smtClean="0"/>
              <a:t>Вентана-Граф</a:t>
            </a:r>
            <a:r>
              <a:rPr lang="ru-RU" sz="1900" dirty="0" smtClean="0"/>
              <a:t>»</a:t>
            </a:r>
          </a:p>
          <a:p>
            <a:pPr lvl="0"/>
            <a:r>
              <a:rPr lang="ru-RU" sz="1900" dirty="0" smtClean="0"/>
              <a:t>1.3.3.6.1.1. Под ред. Иванова С.И., </a:t>
            </a:r>
            <a:r>
              <a:rPr lang="ru-RU" sz="1900" dirty="0" err="1" smtClean="0"/>
              <a:t>Линькова</a:t>
            </a:r>
            <a:r>
              <a:rPr lang="ru-RU" sz="1900" dirty="0" smtClean="0"/>
              <a:t> А. Я. Экономика (Основы экономической теории). Учебник для 10-11 классов в 2-х кн. Углублённый уровень – М.: «Вита-Пресс».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>
                <a:solidFill>
                  <a:schemeClr val="tx1"/>
                </a:solidFill>
              </a:rPr>
              <a:t>Учебники </a:t>
            </a:r>
            <a:r>
              <a:rPr lang="ru-RU" sz="2200" dirty="0" smtClean="0">
                <a:solidFill>
                  <a:schemeClr val="tx1"/>
                </a:solidFill>
              </a:rPr>
              <a:t>и учебные пособия в преподавании </a:t>
            </a:r>
            <a:r>
              <a:rPr lang="ru-RU" sz="2200" dirty="0" smtClean="0">
                <a:solidFill>
                  <a:schemeClr val="tx1"/>
                </a:solidFill>
              </a:rPr>
              <a:t>предмета «Экономика</a:t>
            </a:r>
            <a:r>
              <a:rPr lang="ru-RU" sz="2200" dirty="0" smtClean="0">
                <a:solidFill>
                  <a:schemeClr val="tx1"/>
                </a:solidFill>
              </a:rPr>
              <a:t>» (федеральный перечень учебников, допущенных к использованию в 2020-2021 учебном году)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 fontScale="92500" lnSpcReduction="20000"/>
          </a:bodyPr>
          <a:lstStyle/>
          <a:p>
            <a:r>
              <a:rPr lang="ru-RU" sz="2300" dirty="0" smtClean="0"/>
              <a:t>- </a:t>
            </a:r>
            <a:r>
              <a:rPr lang="ru-RU" sz="1900" dirty="0" smtClean="0"/>
              <a:t>изучение структуры и содержания основных документов, регламентирующих преподавание предмета в соответствии с требованиями ФГОС СОО</a:t>
            </a:r>
            <a:r>
              <a:rPr lang="ru-RU" sz="1900" dirty="0" smtClean="0"/>
              <a:t>;</a:t>
            </a:r>
          </a:p>
          <a:p>
            <a:pPr>
              <a:buNone/>
            </a:pPr>
            <a:endParaRPr lang="ru-RU" sz="1900" dirty="0" smtClean="0"/>
          </a:p>
          <a:p>
            <a:r>
              <a:rPr lang="ru-RU" sz="1900" dirty="0" smtClean="0"/>
              <a:t>- овладение технологиями системно – </a:t>
            </a:r>
            <a:r>
              <a:rPr lang="ru-RU" sz="1900" dirty="0" err="1" smtClean="0"/>
              <a:t>деятельностного</a:t>
            </a:r>
            <a:r>
              <a:rPr lang="ru-RU" sz="1900" dirty="0" smtClean="0"/>
              <a:t> обучения</a:t>
            </a:r>
            <a:r>
              <a:rPr lang="ru-RU" sz="1900" dirty="0" smtClean="0"/>
              <a:t>;</a:t>
            </a:r>
          </a:p>
          <a:p>
            <a:pPr>
              <a:buNone/>
            </a:pPr>
            <a:endParaRPr lang="ru-RU" sz="1900" dirty="0" smtClean="0"/>
          </a:p>
          <a:p>
            <a:r>
              <a:rPr lang="ru-RU" sz="1900" dirty="0" smtClean="0"/>
              <a:t>-	планирование и организация образовательного процесса (внеурочные курсы) в начальной и основной  школе (5 - 9кл.) в соответствии с требованиями ФГОС ООО</a:t>
            </a:r>
            <a:r>
              <a:rPr lang="ru-RU" sz="1900" dirty="0" smtClean="0"/>
              <a:t>;</a:t>
            </a:r>
          </a:p>
          <a:p>
            <a:pPr>
              <a:buNone/>
            </a:pPr>
            <a:endParaRPr lang="ru-RU" sz="1900" dirty="0" smtClean="0"/>
          </a:p>
          <a:p>
            <a:r>
              <a:rPr lang="ru-RU" sz="1900" dirty="0" smtClean="0"/>
              <a:t>- преемственность, непрерывность и согласованность в обучении экономике между отдельным предметом «Экономика» и соответствующими разделами предмета «Обществознание</a:t>
            </a:r>
            <a:r>
              <a:rPr lang="ru-RU" sz="1900" dirty="0" smtClean="0"/>
              <a:t>»;</a:t>
            </a:r>
          </a:p>
          <a:p>
            <a:pPr>
              <a:buNone/>
            </a:pPr>
            <a:endParaRPr lang="ru-RU" sz="1900" dirty="0" smtClean="0"/>
          </a:p>
          <a:p>
            <a:r>
              <a:rPr lang="ru-RU" sz="1900" dirty="0" smtClean="0"/>
              <a:t>- создание условий для реализации творческого потенциала педагогов;</a:t>
            </a:r>
          </a:p>
          <a:p>
            <a:pPr>
              <a:buNone/>
            </a:pPr>
            <a:endParaRPr lang="ru-RU" sz="1900" dirty="0" smtClean="0"/>
          </a:p>
          <a:p>
            <a:r>
              <a:rPr lang="ru-RU" sz="1900" dirty="0" smtClean="0"/>
              <a:t>- освоение инновационных (информационных) технологий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2200" dirty="0" smtClean="0">
                <a:solidFill>
                  <a:schemeClr val="tx1"/>
                </a:solidFill>
              </a:rPr>
              <a:t>Проблемы и направления методической работы, наиболее актуальные в 2020-2021 учебном году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- </a:t>
            </a:r>
            <a:r>
              <a:rPr lang="ru-RU" sz="2900" dirty="0" smtClean="0"/>
              <a:t>организационное, психолого-педагогическое и методическое сопровождение обучения экономике в соответствии с требованиями ФГОС</a:t>
            </a:r>
            <a:r>
              <a:rPr lang="ru-RU" sz="2900" dirty="0" smtClean="0"/>
              <a:t>;</a:t>
            </a:r>
          </a:p>
          <a:p>
            <a:pPr>
              <a:buNone/>
            </a:pPr>
            <a:endParaRPr lang="ru-RU" sz="2900" dirty="0" smtClean="0"/>
          </a:p>
          <a:p>
            <a:r>
              <a:rPr lang="ru-RU" sz="2900" dirty="0" smtClean="0"/>
              <a:t>- организация индивидуальной работы с одарёнными учащимися по подготовке их к олимпиадам разного уровня</a:t>
            </a:r>
            <a:r>
              <a:rPr lang="ru-RU" sz="2900" dirty="0" smtClean="0"/>
              <a:t>;</a:t>
            </a:r>
          </a:p>
          <a:p>
            <a:pPr>
              <a:buNone/>
            </a:pPr>
            <a:r>
              <a:rPr lang="ru-RU" sz="2900" dirty="0" smtClean="0"/>
              <a:t> </a:t>
            </a:r>
            <a:endParaRPr lang="ru-RU" sz="2900" dirty="0" smtClean="0"/>
          </a:p>
          <a:p>
            <a:r>
              <a:rPr lang="ru-RU" sz="2900" dirty="0" smtClean="0"/>
              <a:t>- подготовка выпускников школы к сдаче ЕГЭ по обществознанию (экономические вопросы и задания которого составляют около трети всех заданий). </a:t>
            </a:r>
            <a:endParaRPr lang="ru-RU" sz="2900" dirty="0" smtClean="0"/>
          </a:p>
          <a:p>
            <a:pPr>
              <a:buNone/>
            </a:pPr>
            <a:endParaRPr lang="ru-RU" sz="2900" dirty="0" smtClean="0"/>
          </a:p>
          <a:p>
            <a:r>
              <a:rPr lang="ru-RU" sz="2900" dirty="0" smtClean="0"/>
              <a:t>- организация проектной деятельности обучающихся</a:t>
            </a:r>
            <a:r>
              <a:rPr lang="ru-RU" sz="2900" dirty="0" smtClean="0"/>
              <a:t>;</a:t>
            </a:r>
          </a:p>
          <a:p>
            <a:pPr>
              <a:buNone/>
            </a:pPr>
            <a:endParaRPr lang="ru-RU" sz="2900" dirty="0" smtClean="0"/>
          </a:p>
          <a:p>
            <a:r>
              <a:rPr lang="ru-RU" sz="2900" dirty="0" smtClean="0"/>
              <a:t>- реализация </a:t>
            </a:r>
            <a:r>
              <a:rPr lang="ru-RU" sz="2900" dirty="0" err="1" smtClean="0"/>
              <a:t>системно-деятельностного</a:t>
            </a:r>
            <a:r>
              <a:rPr lang="ru-RU" sz="2900" dirty="0" smtClean="0"/>
              <a:t> подхода в организации учебной деятельности обучающихся; </a:t>
            </a:r>
            <a:endParaRPr lang="ru-RU" sz="2900" dirty="0" smtClean="0"/>
          </a:p>
          <a:p>
            <a:pPr>
              <a:buNone/>
            </a:pPr>
            <a:endParaRPr lang="ru-RU" sz="2900" dirty="0" smtClean="0"/>
          </a:p>
          <a:p>
            <a:r>
              <a:rPr lang="ru-RU" sz="2900" dirty="0" smtClean="0"/>
              <a:t>- использование новых тестовых технологий и материалов ЕГЭ в проведении текущего и итогового контроля</a:t>
            </a:r>
            <a:r>
              <a:rPr lang="ru-RU" sz="2900" dirty="0" smtClean="0"/>
              <a:t>;</a:t>
            </a:r>
          </a:p>
          <a:p>
            <a:pPr>
              <a:buNone/>
            </a:pPr>
            <a:endParaRPr lang="ru-RU" sz="2900" dirty="0" smtClean="0"/>
          </a:p>
          <a:p>
            <a:r>
              <a:rPr lang="ru-RU" sz="2900" dirty="0" smtClean="0"/>
              <a:t>- использование информационно-коммуникационных технологий, электронных образовательных ресурсов в преподавании экономики.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 </a:t>
            </a:r>
            <a:br>
              <a:rPr lang="ru-RU" sz="2000" dirty="0" smtClean="0"/>
            </a:br>
            <a:r>
              <a:rPr lang="ru-RU" sz="2200" i="1" dirty="0" smtClean="0">
                <a:solidFill>
                  <a:schemeClr val="tx1"/>
                </a:solidFill>
              </a:rPr>
              <a:t>В 2020/2021 учебном году учителям экономики следует обратить внимание на решение следующих проблем: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 smtClean="0"/>
              <a:t>Индивидуальный </a:t>
            </a:r>
            <a:r>
              <a:rPr lang="ru-RU" dirty="0" smtClean="0"/>
              <a:t>проект или учебное исследование может выполняться по любому из следующих направлений: социальное; бизнес- проектирование; исследовательское; </a:t>
            </a:r>
            <a:r>
              <a:rPr lang="ru-RU" dirty="0" smtClean="0"/>
              <a:t>информационное</a:t>
            </a:r>
            <a:r>
              <a:rPr lang="ru-RU" dirty="0" smtClean="0"/>
              <a:t>; творческое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Организация проектной и исследовательской деятельности обучающихся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</TotalTime>
  <Words>621</Words>
  <PresentationFormat>Экран (4:3)</PresentationFormat>
  <Paragraphs>76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Особенности преподавания учебного предмета «Экономика» в 2020 -2021 учебном году </vt:lpstr>
      <vt:lpstr>Слайд 2</vt:lpstr>
      <vt:lpstr>Слайд 3</vt:lpstr>
      <vt:lpstr>ФГОС СОО (10 класс) </vt:lpstr>
      <vt:lpstr>Изучение предмета «Экономика» должно обеспечить: </vt:lpstr>
      <vt:lpstr>  Учебники и учебные пособия в преподавании предмета «Экономика» (федеральный перечень учебников, допущенных к использованию в 2020-2021 учебном году) </vt:lpstr>
      <vt:lpstr>Проблемы и направления методической работы, наиболее актуальные в 2020-2021 учебном году </vt:lpstr>
      <vt:lpstr>  В 2020/2021 учебном году учителям экономики следует обратить внимание на решение следующих проблем: </vt:lpstr>
      <vt:lpstr>Организация проектной и исследовательской деятельности обучающихся </vt:lpstr>
      <vt:lpstr>Бесплатные онлайн-ресурсыдля использования в работе, в том числе для обеспечения дистанционного обучения: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преподавания учебного предмета «Экономика» в 2020 -2021 учебном году </dc:title>
  <dc:creator>User</dc:creator>
  <cp:lastModifiedBy>User</cp:lastModifiedBy>
  <cp:revision>7</cp:revision>
  <dcterms:created xsi:type="dcterms:W3CDTF">2020-08-26T21:35:06Z</dcterms:created>
  <dcterms:modified xsi:type="dcterms:W3CDTF">2020-08-27T15:38:09Z</dcterms:modified>
</cp:coreProperties>
</file>