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8" r:id="rId9"/>
    <p:sldId id="267" r:id="rId10"/>
    <p:sldId id="269" r:id="rId11"/>
    <p:sldId id="272" r:id="rId12"/>
    <p:sldId id="270" r:id="rId13"/>
    <p:sldId id="271" r:id="rId14"/>
    <p:sldId id="276" r:id="rId15"/>
    <p:sldId id="275" r:id="rId16"/>
    <p:sldId id="274" r:id="rId17"/>
    <p:sldId id="273" r:id="rId18"/>
    <p:sldId id="278" r:id="rId19"/>
    <p:sldId id="277" r:id="rId20"/>
    <p:sldId id="280" r:id="rId21"/>
    <p:sldId id="279" r:id="rId22"/>
    <p:sldId id="282" r:id="rId23"/>
    <p:sldId id="281" r:id="rId24"/>
    <p:sldId id="283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5311-559C-4E6C-B88C-62CC13D89325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43D9-2671-44A3-BE7D-C8A3EA614F4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5311-559C-4E6C-B88C-62CC13D89325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43D9-2671-44A3-BE7D-C8A3EA614F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5311-559C-4E6C-B88C-62CC13D89325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43D9-2671-44A3-BE7D-C8A3EA614F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5311-559C-4E6C-B88C-62CC13D89325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43D9-2671-44A3-BE7D-C8A3EA614F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5311-559C-4E6C-B88C-62CC13D89325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43D9-2671-44A3-BE7D-C8A3EA614F4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5311-559C-4E6C-B88C-62CC13D89325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43D9-2671-44A3-BE7D-C8A3EA614F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5311-559C-4E6C-B88C-62CC13D89325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43D9-2671-44A3-BE7D-C8A3EA614F49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5311-559C-4E6C-B88C-62CC13D89325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43D9-2671-44A3-BE7D-C8A3EA614F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5311-559C-4E6C-B88C-62CC13D89325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43D9-2671-44A3-BE7D-C8A3EA614F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5311-559C-4E6C-B88C-62CC13D89325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43D9-2671-44A3-BE7D-C8A3EA614F49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55311-559C-4E6C-B88C-62CC13D89325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43D9-2671-44A3-BE7D-C8A3EA614F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FD55311-559C-4E6C-B88C-62CC13D89325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09C43D9-2671-44A3-BE7D-C8A3EA614F4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5000" b="1" dirty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Подготовка к сжатому изложению </a:t>
            </a:r>
            <a:br>
              <a:rPr lang="ru-RU" sz="5000" b="1" dirty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ru-RU" sz="5000" b="1" dirty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в 9 классе </a:t>
            </a:r>
            <a:r>
              <a:rPr lang="ru-RU" sz="50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ru-RU" sz="5000" b="1" dirty="0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ru-RU" sz="5000" b="1" dirty="0" err="1" smtClean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огэ</a:t>
            </a:r>
            <a:r>
              <a:rPr lang="ru-RU" sz="5000" b="1" dirty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ru-RU" sz="5000" b="1" dirty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37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tx1"/>
                </a:solidFill>
              </a:rPr>
              <a:t>ПАМЯТКА</a:t>
            </a:r>
            <a:br>
              <a:rPr lang="ru-RU" i="1" dirty="0" smtClean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 Не стремиться воспроизвести текст дословно.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2. Не повторять одни и те же слова (имена собственные, глаголы движения и речи и т.д.).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3.Чередовать разные типы предложений и употреблять только изученные.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4.Правильно употреблять личные местоимения.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5.Перечитать готовое изложение и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а) устранить повторы; 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б) снять логическое противоречие;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исправить неточное употребление слова.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07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</a:tabLst>
            </a:pP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Исключение (удаление) 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второстепенной информации, подробностей, деталей.</a:t>
            </a:r>
            <a:endParaRPr lang="ru-RU" sz="2400" dirty="0" smtClean="0">
              <a:ea typeface="Calibri"/>
              <a:cs typeface="Times New Roman"/>
            </a:endParaRPr>
          </a:p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а) исключение слов, словосочетаний, фрагментов предложений и целых предложений. Например:</a:t>
            </a:r>
            <a:endParaRPr lang="ru-RU" sz="2400" dirty="0">
              <a:ea typeface="Calibri"/>
              <a:cs typeface="Times New Roman"/>
            </a:endParaRPr>
          </a:p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Есть люди, которым всё всегда ясно. 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Это</a:t>
            </a: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они, по их 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же собственному</a:t>
            </a: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мнению, лучше всех разбираются 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 политике, медицине, образовании - короче говоря,</a:t>
            </a: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в любых областях человеческого знания и деятельности. Такие «знатоки» ничему не удивляются, 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а потому</a:t>
            </a: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и не способны совершить открытие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, даже самое маленькое</a:t>
            </a: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. 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Вообще</a:t>
            </a: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, люди, которым всё ясно, - безнадёжные люди.                                                         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863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б) исключение одного или нескольких синонимов в ряду однородных членов. Например:</a:t>
            </a:r>
            <a:endParaRPr lang="ru-RU" sz="2400" dirty="0">
              <a:ea typeface="Calibri"/>
              <a:cs typeface="Times New Roman"/>
            </a:endParaRPr>
          </a:p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Попечителем одной из школ под Серпуховом был Гиляровский. И фотографии учеников есть: деревенские ребятишки с 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открытыми, простодушными</a:t>
            </a: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, ясными лицами.</a:t>
            </a:r>
            <a:endParaRPr lang="ru-RU" sz="2400" dirty="0">
              <a:ea typeface="Calibri"/>
              <a:cs typeface="Times New Roman"/>
            </a:endParaRPr>
          </a:p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(По Е. Киселёвой)</a:t>
            </a:r>
            <a:endParaRPr lang="ru-RU" sz="2400" dirty="0">
              <a:ea typeface="Calibri"/>
              <a:cs typeface="Times New Roman"/>
            </a:endParaRPr>
          </a:p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 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в) исключение из текста поясняющих конструкций, например ряда однородных членов при обобщающем слове или ряда простых предложений в составе БСП, поясняющих, раскрывающих содержание первой части.</a:t>
            </a:r>
            <a:endParaRPr lang="ru-RU" sz="2400" dirty="0">
              <a:ea typeface="Calibri"/>
              <a:cs typeface="Times New Roman"/>
            </a:endParaRPr>
          </a:p>
          <a:p>
            <a:pPr indent="270510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Воспитание имеет много аспектов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: тренер воспитывает тело – мускулы, силу, энергию, физическую волю, математик воспитывает ум, способности абстрактного мышления.</a:t>
            </a: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Но есть 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ещё</a:t>
            </a: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одна важная сфера воспитания – воспитание души.  (Ю.М. Лотман)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4288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Обобщение (объединение, замена) 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единичных явлений и фактов.</a:t>
            </a:r>
            <a:endParaRPr lang="ru-RU" sz="2400" dirty="0">
              <a:ea typeface="Calibri"/>
              <a:cs typeface="Times New Roman"/>
            </a:endParaRPr>
          </a:p>
          <a:p>
            <a:pPr indent="36068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а) выявление обобщённого содержания какого-либо фрагмента текста</a:t>
            </a:r>
            <a:endParaRPr lang="ru-RU" sz="2400" dirty="0">
              <a:ea typeface="Calibri"/>
              <a:cs typeface="Times New Roman"/>
            </a:endParaRPr>
          </a:p>
          <a:p>
            <a:pPr indent="360680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Жизнь семьи Серовых 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была наполнена художественной работой отца, обсуждением выставок, разговорами на темы искусства. У Серовых часто собирались не только живописцы, но и музыканты, скульпторы, артисты, поэты. Среди них актёры Москвин, Комиссаров, Добронравов, художники Ефимов, Кончаловский, Яковлев, Крымов, музыканты Нейгауз, Рихтер, поэт Пастернак.</a:t>
            </a: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(По Г. Арбузову)</a:t>
            </a:r>
            <a:endParaRPr lang="ru-RU" sz="2400" dirty="0">
              <a:ea typeface="Calibri"/>
              <a:cs typeface="Times New Roman"/>
            </a:endParaRPr>
          </a:p>
          <a:p>
            <a:pPr indent="360680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Жизнь семьи Серовых протекала в творческой атмосфере.</a:t>
            </a:r>
            <a:endParaRPr lang="ru-RU" sz="2400" dirty="0">
              <a:ea typeface="Calibri"/>
              <a:cs typeface="Times New Roman"/>
            </a:endParaRPr>
          </a:p>
          <a:p>
            <a:pPr indent="36068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б) замена однородных членов их обобщённым наименованием.</a:t>
            </a:r>
            <a:endParaRPr lang="ru-RU" sz="2400" dirty="0">
              <a:ea typeface="Calibri"/>
              <a:cs typeface="Times New Roman"/>
            </a:endParaRPr>
          </a:p>
          <a:p>
            <a:pPr indent="360680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Многие утверждают, что слушать музыку дома даже лучше, чем в зале: никто 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не шепчется, не шуршит конфетными бумажками, не кашляет, не скрипит креслами. </a:t>
            </a: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(=не мешает).(С. </a:t>
            </a:r>
            <a:r>
              <a:rPr lang="ru-RU" i="1" dirty="0" err="1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Газарян</a:t>
            </a: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)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54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Упрощение 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синтаксических структур.</a:t>
            </a:r>
            <a:endParaRPr lang="ru-RU" sz="2400" dirty="0"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а) замена придаточного определительного синонимичным определением;</a:t>
            </a:r>
            <a:endParaRPr lang="ru-RU" sz="2400" dirty="0"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б) замена придаточного обстоятельственного деепричастным оборотом;</a:t>
            </a:r>
            <a:endParaRPr lang="ru-RU" sz="2400" dirty="0"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в) сокращение количества структурных частей СП.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471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332656"/>
            <a:ext cx="6781800" cy="5839544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4320" lvl="0" indent="-274320">
              <a:buClr>
                <a:srgbClr val="0BD0D9"/>
              </a:buClr>
              <a:buSzPct val="95000"/>
              <a:buNone/>
            </a:pPr>
            <a:endParaRPr lang="ru-RU" sz="1600" b="1" dirty="0" smtClean="0">
              <a:solidFill>
                <a:prstClr val="black"/>
              </a:solidFill>
            </a:endParaRPr>
          </a:p>
          <a:p>
            <a:pPr marL="274320" lvl="0" indent="-274320">
              <a:buClr>
                <a:srgbClr val="0BD0D9"/>
              </a:buClr>
              <a:buSzPct val="95000"/>
              <a:buNone/>
            </a:pPr>
            <a:endParaRPr lang="ru-RU" sz="1600" b="1" dirty="0">
              <a:solidFill>
                <a:prstClr val="black"/>
              </a:solidFill>
            </a:endParaRPr>
          </a:p>
          <a:p>
            <a:pPr marL="274320" lvl="0" indent="-274320">
              <a:buClr>
                <a:srgbClr val="0BD0D9"/>
              </a:buClr>
              <a:buSzPct val="95000"/>
              <a:buNone/>
            </a:pPr>
            <a:endParaRPr lang="ru-RU" sz="1600" b="1" dirty="0" smtClean="0">
              <a:solidFill>
                <a:prstClr val="black"/>
              </a:solidFill>
            </a:endParaRPr>
          </a:p>
          <a:p>
            <a:pPr marL="274320" lvl="0" indent="-274320">
              <a:buClr>
                <a:srgbClr val="0BD0D9"/>
              </a:buClr>
              <a:buSzPct val="95000"/>
              <a:buNone/>
            </a:pPr>
            <a:endParaRPr lang="ru-RU" sz="1600" b="1" dirty="0">
              <a:solidFill>
                <a:prstClr val="black"/>
              </a:solidFill>
            </a:endParaRPr>
          </a:p>
          <a:p>
            <a:pPr marL="274320" lvl="0" indent="-274320">
              <a:buClr>
                <a:srgbClr val="0BD0D9"/>
              </a:buClr>
              <a:buSzPct val="95000"/>
              <a:buNone/>
            </a:pPr>
            <a:endParaRPr lang="ru-RU" sz="1600" b="1" dirty="0" smtClean="0">
              <a:solidFill>
                <a:prstClr val="black"/>
              </a:solidFill>
            </a:endParaRPr>
          </a:p>
          <a:p>
            <a:pPr marL="274320" lvl="0" indent="-274320">
              <a:buClr>
                <a:srgbClr val="0BD0D9"/>
              </a:buClr>
              <a:buSzPct val="95000"/>
              <a:buNone/>
            </a:pPr>
            <a:endParaRPr lang="ru-RU" sz="1600" b="1" dirty="0">
              <a:solidFill>
                <a:prstClr val="black"/>
              </a:solidFill>
            </a:endParaRPr>
          </a:p>
          <a:p>
            <a:pPr marL="274320" lvl="0" indent="-274320">
              <a:buClr>
                <a:srgbClr val="0BD0D9"/>
              </a:buClr>
              <a:buSzPct val="95000"/>
              <a:buNone/>
            </a:pPr>
            <a:r>
              <a:rPr lang="ru-RU" sz="1600" b="1" dirty="0" smtClean="0">
                <a:solidFill>
                  <a:prstClr val="black"/>
                </a:solidFill>
              </a:rPr>
              <a:t>ПРАКТИКУМ</a:t>
            </a:r>
          </a:p>
          <a:p>
            <a:pPr marL="274320" lvl="0" indent="-274320">
              <a:buClr>
                <a:srgbClr val="0BD0D9"/>
              </a:buClr>
              <a:buSzPct val="95000"/>
              <a:buNone/>
            </a:pPr>
            <a:endParaRPr lang="ru-RU" sz="1600" b="1" dirty="0">
              <a:solidFill>
                <a:prstClr val="black"/>
              </a:solidFill>
            </a:endParaRPr>
          </a:p>
          <a:p>
            <a:pPr marL="274320" lvl="0" indent="-274320">
              <a:buClr>
                <a:srgbClr val="0BD0D9"/>
              </a:buClr>
              <a:buSzPct val="95000"/>
              <a:buNone/>
            </a:pPr>
            <a:r>
              <a:rPr lang="ru-RU" sz="1600" b="1" dirty="0" smtClean="0">
                <a:solidFill>
                  <a:prstClr val="black"/>
                </a:solidFill>
              </a:rPr>
              <a:t>Задание . </a:t>
            </a:r>
            <a:r>
              <a:rPr lang="ru-RU" sz="1600" dirty="0" smtClean="0">
                <a:solidFill>
                  <a:prstClr val="black"/>
                </a:solidFill>
              </a:rPr>
              <a:t>Среди </a:t>
            </a:r>
            <a:r>
              <a:rPr lang="ru-RU" sz="1600" dirty="0">
                <a:solidFill>
                  <a:prstClr val="black"/>
                </a:solidFill>
              </a:rPr>
              <a:t>приведенных найдите предложение с наиболее общим смыслом</a:t>
            </a:r>
            <a:r>
              <a:rPr lang="ru-RU" sz="1600" dirty="0" smtClean="0">
                <a:solidFill>
                  <a:prstClr val="black"/>
                </a:solidFill>
              </a:rPr>
              <a:t>. Запишите его в тетрадь первым. </a:t>
            </a:r>
            <a:r>
              <a:rPr lang="ru-RU" sz="1600" dirty="0">
                <a:solidFill>
                  <a:prstClr val="black"/>
                </a:solidFill>
              </a:rPr>
              <a:t>Расположите оставшиеся предложения так, чтобы они отражали последовательное развитие мысли, высказанной в первом предложении. Допишите пропущенную часть предложения. Соедините простые предложения в сложные с </a:t>
            </a:r>
            <a:r>
              <a:rPr lang="en-US" sz="1600" dirty="0">
                <a:solidFill>
                  <a:prstClr val="black"/>
                </a:solidFill>
              </a:rPr>
              <a:t> </a:t>
            </a:r>
            <a:r>
              <a:rPr lang="ru-RU" sz="1600" dirty="0">
                <a:solidFill>
                  <a:prstClr val="black"/>
                </a:solidFill>
              </a:rPr>
              <a:t>помощью </a:t>
            </a:r>
            <a:r>
              <a:rPr lang="en-US" sz="1600" dirty="0">
                <a:solidFill>
                  <a:prstClr val="black"/>
                </a:solidFill>
              </a:rPr>
              <a:t> </a:t>
            </a:r>
            <a:r>
              <a:rPr lang="ru-RU" sz="1600" dirty="0">
                <a:solidFill>
                  <a:prstClr val="black"/>
                </a:solidFill>
              </a:rPr>
              <a:t>слов когда, потому что, однако. В начале каких предложений надо поставить слова тогда, теперь, чтобы смысл текста стал более отчетливым?</a:t>
            </a: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ru-RU" sz="1600" dirty="0">
                <a:solidFill>
                  <a:prstClr val="black"/>
                </a:solidFill>
              </a:rPr>
              <a:t>Этот обычай родился много столетий назад.</a:t>
            </a: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ru-RU" sz="1600" dirty="0">
                <a:solidFill>
                  <a:prstClr val="black"/>
                </a:solidFill>
              </a:rPr>
              <a:t>Мужчина отправлялся в путь только вооруженным.</a:t>
            </a: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ru-RU" sz="1600" dirty="0">
                <a:solidFill>
                  <a:prstClr val="black"/>
                </a:solidFill>
              </a:rPr>
              <a:t>При встрече мужчины, здороваясь, пожимают друг другу правую руку.</a:t>
            </a: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ru-RU" sz="1600" dirty="0">
                <a:solidFill>
                  <a:prstClr val="black"/>
                </a:solidFill>
              </a:rPr>
              <a:t>Человеку, которого не уважают, от которого ждут подлости, руки не подают.</a:t>
            </a: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ru-RU" sz="1600" dirty="0">
                <a:solidFill>
                  <a:prstClr val="black"/>
                </a:solidFill>
              </a:rPr>
              <a:t>Каждый встречный мог оказаться врагом.</a:t>
            </a: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ru-RU" sz="1600" dirty="0">
                <a:solidFill>
                  <a:prstClr val="black"/>
                </a:solidFill>
              </a:rPr>
              <a:t>Многие привычные вещи обретают совершенно иной смысл, если вспомнить их историю.</a:t>
            </a: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ru-RU" sz="1600" dirty="0">
                <a:solidFill>
                  <a:prstClr val="black"/>
                </a:solidFill>
              </a:rPr>
              <a:t>Открытая ладонь правой руки означала: «__________________________________».</a:t>
            </a: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ru-RU" sz="1600" dirty="0">
                <a:solidFill>
                  <a:prstClr val="black"/>
                </a:solidFill>
              </a:rPr>
              <a:t>Этот смысл утрачен – осталось правило этикета.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56644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Правильным будет такой текст: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Многие привычные вещи обретают совершенно иной смысл, если вспомнить их историю. При встрече мужчины, здороваясь, пожимают друг другу правую руку. Этот обычай родился много столетий назад, когда мужчина отправлялся в путь только вооруженным, потому что каждый встречный мог оказаться врагом. Тогда открытая ладонь правой руки означала: «Я не держу оружия, давай мирно встретимся и мирно разойдемся». Теперь этот смысл утрачен – осталось правило этикета. Однако человеку, которого не уважают, от которого ждут подлости, руки не подают.)</a:t>
            </a:r>
            <a:r>
              <a:rPr lang="ru-RU" sz="28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4617B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47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ПРАКТИКУМ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>
              <a:buClr>
                <a:srgbClr val="0BD0D9"/>
              </a:buClr>
              <a:buSzPct val="95000"/>
              <a:buNone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Когда-то купцы, отправляясь путешествовать, не брали с собой денег. Они обменивали одни товары на другие. Жители пустыни – искусные обработчики металлов – приезжали в лесистую местность и обменивали изготовленные ими топоры на древесину. Постепенно вместо товаров для обмена торговцы стали брать золото. На него можно было выменять любую вещь.</a:t>
            </a: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Подчеркните ключевые слова в тексте.</a:t>
            </a: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Объедините, где нужно, простые предложения в сложные с помощью союзов потому что, так как.</a:t>
            </a: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предложение, которое является иллюстрацией предыдущей мысли.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Вставьте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ним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слово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логическую схему текста и выберите из списка союз, который показывает, как связаны между собой тезисы: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и, или, то есть, а, но, чтобы, когда, если.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–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–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Кратко передайте содержание текста, по возможности сохранив в пересказе «логические» слова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45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Вариант сжатого изложения: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Раньше торговали, обменивая одни товары на другие, например, металлические изделия на древесину. Но со временем любой товар стало возможным обменять на золото</a:t>
            </a:r>
            <a:r>
              <a:rPr lang="ru-RU" sz="3600" dirty="0">
                <a:solidFill>
                  <a:srgbClr val="04617B"/>
                </a:solidFill>
                <a:ea typeface="+mj-ea"/>
                <a:cs typeface="+mj-cs"/>
              </a:rPr>
              <a:t>.</a:t>
            </a:r>
            <a:r>
              <a:rPr lang="ru-RU" sz="2900" dirty="0">
                <a:solidFill>
                  <a:srgbClr val="04617B"/>
                </a:solidFill>
                <a:ea typeface="+mj-ea"/>
                <a:cs typeface="+mj-cs"/>
              </a:rPr>
              <a:t/>
            </a:r>
            <a:br>
              <a:rPr lang="ru-RU" sz="2900" dirty="0">
                <a:solidFill>
                  <a:srgbClr val="04617B"/>
                </a:solidFill>
                <a:ea typeface="+mj-ea"/>
                <a:cs typeface="+mj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841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замена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М.В. Ломоносов стал живым воплощением русской науки и культуры 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ее разнообразием и особенностями, с ее богатством и широтой. Он был естествоиспытателем, философом, поэтом, основоположником русского литературного языка, историком, географом, политическим 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деятелем</a:t>
            </a:r>
            <a:r>
              <a:rPr lang="ru-RU" sz="2200" dirty="0">
                <a:solidFill>
                  <a:prstClr val="black"/>
                </a:solidFill>
                <a:latin typeface="Constantia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524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Прежде чем приступить к объяснению понятия «сжатое изложение», выясним, что представляет собой вообще изложение.</a:t>
            </a:r>
            <a:endParaRPr lang="ru-RU" sz="24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Изложение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- эта форма работы с текстом, которая предусматривает </a:t>
            </a:r>
            <a:r>
              <a:rPr lang="ru-RU" u="sng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пересказ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(т.е. передачу содержания исходного текста с помощью языковых средств) </a:t>
            </a:r>
            <a:r>
              <a:rPr lang="ru-RU" u="sng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прослушанного текста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подробно, сжато или выборочно.</a:t>
            </a:r>
            <a:endParaRPr lang="ru-RU" sz="24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Наиболее распространенные в школьной практике виды изложений - подробные и сжатые. Подробное изложение предполагает последовательное, как можно более полное воспроизведение исходного текста с сохранением его композиционных и языковых особенностей, а также введенных автором каких-либо компонентов.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4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Ломоносов стал живым воплощением русской науки и культуры. Он был ученым, философом, поэтом.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816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Красной площадью шли торговые помещения и далее купеческие дома. До конца 17 века торговые помещения были почти исключительно деревянные: самые большие дома были бревенчатые двухэтажные срубы, где наверху жил 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 купец, а внизу под навесом располагалась его торговля; но таких домов 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было немного, и преобладали одноэтажные домики или просто сколоченные из 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досок палатки. Каменные ряды были построены в 1596 году, после страшного пожара 1596 года.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40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en-US" sz="2400" dirty="0">
                <a:solidFill>
                  <a:prstClr val="black"/>
                </a:solidFill>
                <a:latin typeface="Constantia"/>
              </a:rPr>
              <a:t>  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Красной площадью шли торговые помещения и далее купеческие дома. До конца 17 века торговые помещения были почти исключительно деревянные. Каменные ряды были построены в 1596 году, после страшного пожара 1596 года.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682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ctr"/>
            <a:r>
              <a:rPr lang="ru-RU" sz="3600" b="1" dirty="0">
                <a:solidFill>
                  <a:prstClr val="black"/>
                </a:solidFill>
                <a:latin typeface="Times New Roman"/>
              </a:rPr>
              <a:t>Что НЕ нужно записывать:</a:t>
            </a:r>
            <a:r>
              <a:rPr lang="ru-RU" sz="3600" dirty="0">
                <a:solidFill>
                  <a:prstClr val="black"/>
                </a:solidFill>
                <a:latin typeface="Times New Roman"/>
              </a:rPr>
              <a:t/>
            </a:r>
            <a:br>
              <a:rPr lang="ru-RU" sz="3600" dirty="0">
                <a:solidFill>
                  <a:prstClr val="black"/>
                </a:solidFill>
                <a:latin typeface="Times New Roman"/>
              </a:rPr>
            </a:br>
            <a:r>
              <a:rPr lang="ru-RU" sz="4000" dirty="0">
                <a:solidFill>
                  <a:prstClr val="black"/>
                </a:solidFill>
                <a:latin typeface="Times New Roman"/>
              </a:rPr>
              <a:t>-вводные слова</a:t>
            </a:r>
            <a:br>
              <a:rPr lang="ru-RU" sz="4000" dirty="0">
                <a:solidFill>
                  <a:prstClr val="black"/>
                </a:solidFill>
                <a:latin typeface="Times New Roman"/>
              </a:rPr>
            </a:br>
            <a:r>
              <a:rPr lang="ru-RU" sz="4000" dirty="0">
                <a:solidFill>
                  <a:prstClr val="black"/>
                </a:solidFill>
                <a:latin typeface="Times New Roman"/>
              </a:rPr>
              <a:t>-длинные причастные и деепричастные обороты</a:t>
            </a:r>
            <a:br>
              <a:rPr lang="ru-RU" sz="4000" dirty="0">
                <a:solidFill>
                  <a:prstClr val="black"/>
                </a:solidFill>
                <a:latin typeface="Times New Roman"/>
              </a:rPr>
            </a:br>
            <a:r>
              <a:rPr lang="ru-RU" sz="4000" dirty="0">
                <a:solidFill>
                  <a:prstClr val="black"/>
                </a:solidFill>
                <a:latin typeface="Times New Roman"/>
              </a:rPr>
              <a:t>-синонимы</a:t>
            </a:r>
            <a:br>
              <a:rPr lang="ru-RU" sz="4000" dirty="0">
                <a:solidFill>
                  <a:prstClr val="black"/>
                </a:solidFill>
                <a:latin typeface="Times New Roman"/>
              </a:rPr>
            </a:br>
            <a:r>
              <a:rPr lang="ru-RU" sz="4000" dirty="0">
                <a:solidFill>
                  <a:prstClr val="black"/>
                </a:solidFill>
                <a:latin typeface="Times New Roman"/>
              </a:rPr>
              <a:t>-повторы</a:t>
            </a:r>
            <a:r>
              <a:rPr lang="ru-RU" sz="3600" dirty="0">
                <a:solidFill>
                  <a:prstClr val="black"/>
                </a:solidFill>
                <a:latin typeface="Times New Roman"/>
              </a:rPr>
              <a:t/>
            </a:r>
            <a:br>
              <a:rPr lang="ru-RU" sz="3600" dirty="0">
                <a:solidFill>
                  <a:prstClr val="black"/>
                </a:solidFill>
                <a:latin typeface="Times New Roman"/>
              </a:rPr>
            </a:br>
            <a:endParaRPr lang="ru-RU" dirty="0">
              <a:solidFill>
                <a:prstClr val="black"/>
              </a:solidFill>
              <a:latin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610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44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Сжатое изложение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- это такой пересказ текста, который обязательно основывается на отборе (из данного нам исходного текста) самого необходимого материала на заданную в этом тексте тему и создании на этой основе нового, меньшего по объему, высказывания.</a:t>
            </a:r>
            <a:endParaRPr lang="ru-RU" sz="24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Другими словами, 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главной задачей сжатого изложения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является краткое, сжатое описание представленных в тексте фактов, идей, проблем собственными, самостоятельно подобранными речевыми средствами.</a:t>
            </a:r>
            <a:endParaRPr lang="ru-RU" sz="24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Сжатое изложение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должно быть небольшим по объему (оно всегда меньше исходного текста), но не бедным по содержанию! Это и представляет основную сложность для учащихся - уловить и кратко, без лишней "воды", сформулировать основную суть текста.</a:t>
            </a:r>
            <a:endParaRPr lang="ru-RU" sz="24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Помощниками в написании сжатого изложения выступают различные способы и приемы сжатия текста.</a:t>
            </a:r>
            <a:endParaRPr lang="ru-RU" sz="2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7328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Сжатое изложение</a:t>
            </a:r>
          </a:p>
          <a:p>
            <a:pPr lvl="0">
              <a:buNone/>
            </a:pPr>
            <a:r>
              <a:rPr lang="ru-RU" b="1" dirty="0">
                <a:solidFill>
                  <a:prstClr val="black"/>
                </a:solidFill>
                <a:latin typeface="Times New Roman"/>
              </a:rPr>
              <a:t>-</a:t>
            </a:r>
            <a:r>
              <a:rPr lang="ru-RU" dirty="0">
                <a:solidFill>
                  <a:prstClr val="black"/>
                </a:solidFill>
                <a:latin typeface="Times New Roman"/>
              </a:rPr>
              <a:t> это </a:t>
            </a:r>
            <a:r>
              <a:rPr lang="ru-RU" b="1" dirty="0">
                <a:solidFill>
                  <a:prstClr val="black"/>
                </a:solidFill>
                <a:latin typeface="Times New Roman"/>
              </a:rPr>
              <a:t>письменный пересказ </a:t>
            </a:r>
            <a:r>
              <a:rPr lang="ru-RU" dirty="0">
                <a:solidFill>
                  <a:prstClr val="black"/>
                </a:solidFill>
                <a:latin typeface="Times New Roman"/>
              </a:rPr>
              <a:t>текста </a:t>
            </a:r>
            <a:r>
              <a:rPr lang="ru-RU" b="1" dirty="0">
                <a:solidFill>
                  <a:prstClr val="black"/>
                </a:solidFill>
                <a:latin typeface="Times New Roman"/>
              </a:rPr>
              <a:t>с</a:t>
            </a:r>
            <a:r>
              <a:rPr lang="ru-RU" dirty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b="1" dirty="0">
                <a:solidFill>
                  <a:prstClr val="black"/>
                </a:solidFill>
                <a:latin typeface="Times New Roman"/>
              </a:rPr>
              <a:t>использованием приемов сжатия </a:t>
            </a:r>
            <a:r>
              <a:rPr lang="ru-RU" dirty="0">
                <a:solidFill>
                  <a:prstClr val="black"/>
                </a:solidFill>
                <a:latin typeface="Times New Roman"/>
              </a:rPr>
              <a:t>текста.</a:t>
            </a:r>
            <a:br>
              <a:rPr lang="ru-RU" dirty="0">
                <a:solidFill>
                  <a:prstClr val="black"/>
                </a:solidFill>
                <a:latin typeface="Times New Roman"/>
              </a:rPr>
            </a:br>
            <a:r>
              <a:rPr lang="ru-RU" dirty="0">
                <a:solidFill>
                  <a:prstClr val="black"/>
                </a:solidFill>
                <a:latin typeface="Times New Roman"/>
              </a:rPr>
              <a:t>Для того чтобы написать изложение и получить при этом максимальный балл, </a:t>
            </a:r>
            <a:r>
              <a:rPr lang="ru-RU" b="1" dirty="0">
                <a:solidFill>
                  <a:prstClr val="black"/>
                </a:solidFill>
                <a:latin typeface="Times New Roman"/>
              </a:rPr>
              <a:t>необходимо</a:t>
            </a:r>
            <a:r>
              <a:rPr lang="ru-RU" dirty="0">
                <a:solidFill>
                  <a:prstClr val="black"/>
                </a:solidFill>
                <a:latin typeface="Times New Roman"/>
              </a:rPr>
              <a:t> для начала </a:t>
            </a:r>
            <a:r>
              <a:rPr lang="ru-RU" b="1" dirty="0">
                <a:solidFill>
                  <a:prstClr val="black"/>
                </a:solidFill>
                <a:latin typeface="Times New Roman"/>
              </a:rPr>
              <a:t>изучить критерии оценивания сжатого изложения.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894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СПОСОБЫ И ПРИЕМЫ СЖАТИЯ ТЕКСТА</a:t>
            </a:r>
            <a:endParaRPr lang="ru-RU" sz="24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Итак, обратимся к рассмотрению способов сжатия текста.</a:t>
            </a:r>
            <a:endParaRPr lang="ru-RU" sz="24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Основных способов сжатия текста три:</a:t>
            </a:r>
            <a:endParaRPr lang="ru-RU" sz="24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1. Исключение.</a:t>
            </a:r>
            <a:endParaRPr lang="ru-RU" sz="24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2. Обобщение.</a:t>
            </a:r>
            <a:endParaRPr lang="ru-RU" sz="2400" dirty="0">
              <a:ea typeface="Calibri"/>
              <a:cs typeface="Times New Roman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3. Замена.</a:t>
            </a:r>
            <a:endParaRPr lang="ru-RU" sz="2400" dirty="0">
              <a:ea typeface="Calibri"/>
              <a:cs typeface="Times New Roman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Также в качестве приемов сжатия могут быть использованы сочетания вышеназванных способов: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исключение+обобщение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исключение+замена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исключение+обобщение+замена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7581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7200" b="1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ИСКЛЮЧЕНИЕ.</a:t>
            </a:r>
            <a:endParaRPr lang="ru-RU" sz="7200" dirty="0">
              <a:solidFill>
                <a:srgbClr val="000000"/>
              </a:solidFill>
              <a:ea typeface="Calibri"/>
              <a:cs typeface="Times New Roman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r>
              <a:rPr lang="ru-RU" sz="7200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При исключении необходимо сначала </a:t>
            </a:r>
            <a:r>
              <a:rPr lang="ru-RU" sz="7200" u="sng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выделить главные, важные</a:t>
            </a:r>
            <a:r>
              <a:rPr lang="ru-RU" sz="7200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 с точки зрения основной мысли текста </a:t>
            </a:r>
            <a:r>
              <a:rPr lang="ru-RU" sz="7200" u="sng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детали</a:t>
            </a:r>
            <a:r>
              <a:rPr lang="ru-RU" sz="7200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, затем </a:t>
            </a:r>
            <a:r>
              <a:rPr lang="ru-RU" sz="7200" u="sng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исключить несущественные детали</a:t>
            </a:r>
            <a:r>
              <a:rPr lang="ru-RU" sz="7200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 и </a:t>
            </a:r>
            <a:r>
              <a:rPr lang="ru-RU" sz="7200" u="sng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объединить полученное</a:t>
            </a:r>
            <a:r>
              <a:rPr lang="ru-RU" sz="7200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 в новый текст.</a:t>
            </a:r>
            <a:endParaRPr lang="ru-RU" sz="7200" dirty="0">
              <a:ea typeface="Calibri"/>
              <a:cs typeface="Times New Roman" panose="02020603050405020304" pitchFamily="18" charset="0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r>
              <a:rPr lang="ru-RU" sz="7200" i="1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Исключить можно:</a:t>
            </a:r>
            <a:endParaRPr lang="ru-RU" sz="7200" dirty="0">
              <a:ea typeface="Calibri"/>
              <a:cs typeface="Times New Roman" panose="02020603050405020304" pitchFamily="18" charset="0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r>
              <a:rPr lang="ru-RU" sz="7200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- вводные слова,</a:t>
            </a:r>
            <a:endParaRPr lang="ru-RU" sz="7200" dirty="0">
              <a:ea typeface="Calibri"/>
              <a:cs typeface="Times New Roman" panose="02020603050405020304" pitchFamily="18" charset="0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r>
              <a:rPr lang="ru-RU" sz="7200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- однородные члены предложения,</a:t>
            </a:r>
            <a:endParaRPr lang="ru-RU" sz="7200" dirty="0">
              <a:ea typeface="Calibri"/>
              <a:cs typeface="Times New Roman" panose="02020603050405020304" pitchFamily="18" charset="0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r>
              <a:rPr lang="ru-RU" sz="7200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- повторы,</a:t>
            </a:r>
            <a:endParaRPr lang="ru-RU" sz="7200" dirty="0">
              <a:ea typeface="Calibri"/>
              <a:cs typeface="Times New Roman" panose="02020603050405020304" pitchFamily="18" charset="0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r>
              <a:rPr lang="ru-RU" sz="7200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- риторические вопросы и восклицания,</a:t>
            </a:r>
            <a:endParaRPr lang="ru-RU" sz="7200" dirty="0">
              <a:ea typeface="Calibri"/>
              <a:cs typeface="Times New Roman" panose="02020603050405020304" pitchFamily="18" charset="0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r>
              <a:rPr lang="ru-RU" sz="7200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- однотипные примеры,</a:t>
            </a:r>
            <a:endParaRPr lang="ru-RU" sz="7200" dirty="0">
              <a:ea typeface="Calibri"/>
              <a:cs typeface="Times New Roman" panose="02020603050405020304" pitchFamily="18" charset="0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r>
              <a:rPr lang="ru-RU" sz="7200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- цитаты,</a:t>
            </a:r>
            <a:endParaRPr lang="ru-RU" sz="7200" dirty="0">
              <a:ea typeface="Calibri"/>
              <a:cs typeface="Times New Roman" panose="02020603050405020304" pitchFamily="18" charset="0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r>
              <a:rPr lang="ru-RU" sz="7200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- рассуждения,</a:t>
            </a:r>
            <a:endParaRPr lang="ru-RU" sz="7200" dirty="0"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7200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- описания,</a:t>
            </a:r>
            <a:endParaRPr lang="ru-RU" sz="7200" dirty="0"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7200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- детали, не влияющие на ход авторской мысли,</a:t>
            </a:r>
            <a:endParaRPr lang="ru-RU" sz="7200" dirty="0"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7200" dirty="0" smtClean="0">
                <a:solidFill>
                  <a:srgbClr val="000000"/>
                </a:solidFill>
                <a:effectLst/>
                <a:ea typeface="Times New Roman"/>
                <a:cs typeface="Times New Roman" panose="02020603050405020304" pitchFamily="18" charset="0"/>
              </a:rPr>
              <a:t>- другие слова, словосочетания, предложения, которые могут быть исключены без ущерба для основной повествовательной линии текста.</a:t>
            </a:r>
            <a:endParaRPr lang="ru-RU" sz="7200" dirty="0">
              <a:ea typeface="Calibri"/>
              <a:cs typeface="Times New Roman" panose="02020603050405020304" pitchFamily="18" charset="0"/>
            </a:endParaRPr>
          </a:p>
          <a:p>
            <a:pPr lvl="0"/>
            <a:endParaRPr lang="ru-RU" sz="72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070765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ОБОБЩЕНИЕ.</a:t>
            </a:r>
            <a:endParaRPr lang="ru-RU" sz="2400" dirty="0">
              <a:solidFill>
                <a:srgbClr val="000000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При обобщении необходимо </a:t>
            </a:r>
            <a:r>
              <a:rPr lang="ru-RU" u="sng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выделить единичные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(отдельные) </a:t>
            </a:r>
            <a:r>
              <a:rPr lang="ru-RU" u="sng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факты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, затем </a:t>
            </a:r>
            <a:r>
              <a:rPr lang="ru-RU" u="sng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объединить, обобщить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их, используя подходящие речевые средства.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Обобщению подлежат: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- ряды предложений, связанных одной мыслью;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- части сложного предложения;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- парцелляции (намеренно расчлененные (и разделенные знаком препинания) на несколько самостоятельных отрезков части предложения или целые предложения);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- другие единичные факты, которые можно объединить, обозначив какой-либо обобщающей лексемой (словом, словосочетанием).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9058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ЗАМЕНА.</a:t>
            </a:r>
            <a:endParaRPr lang="ru-RU" sz="2400" dirty="0">
              <a:solidFill>
                <a:srgbClr val="000000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Заменить можно: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- однородные члены обобщающим словом,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- сложное предложение простым,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- несколько предложений или частей предложения общим понятием или словосочетанием,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- прямую речь косвенной,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- часть предложения местоимением и т.д.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Часто в текстах встречаются сложные предложения с придаточными определительными и обстоятельственными. Такие придаточные можно заменить соответственно определением и деепричастным оборотом.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61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Как слушать текст, чтобы понять его содержание</a:t>
            </a:r>
            <a:endParaRPr lang="ru-RU" sz="24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Настройтесь на работу, требующую повышенной концентрации внимания.</a:t>
            </a:r>
            <a:endParaRPr lang="ru-RU" sz="2400" dirty="0">
              <a:solidFill>
                <a:srgbClr val="000000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Сформулируйте цель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аудирования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.</a:t>
            </a:r>
            <a:endParaRPr lang="ru-RU" sz="2400" dirty="0">
              <a:solidFill>
                <a:srgbClr val="000000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 процессе слушания готовьте рабочие материалы, отражая в них ключевые слова и выражения.</a:t>
            </a:r>
            <a:endParaRPr lang="ru-RU" sz="2400" dirty="0">
              <a:solidFill>
                <a:srgbClr val="000000"/>
              </a:solidFill>
              <a:ea typeface="Calibri"/>
              <a:cs typeface="Times New Roman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Тема?</a:t>
            </a:r>
            <a:endParaRPr lang="ru-RU" sz="2400" dirty="0">
              <a:ea typeface="Calibri"/>
              <a:cs typeface="Times New Roman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err="1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Микротема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– это частная, небольшая тема, связанная с общей, основной темой текста и представляющая какой-либо её аспект или его часть.</a:t>
            </a:r>
            <a:endParaRPr lang="ru-RU" sz="2400" dirty="0">
              <a:ea typeface="Calibri"/>
              <a:cs typeface="Times New Roman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Совокупность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микротем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 = теме текста.</a:t>
            </a:r>
            <a:endParaRPr lang="ru-RU" sz="2400" dirty="0">
              <a:ea typeface="Calibri"/>
              <a:cs typeface="Times New Roman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Количество абзацев = количеству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микротем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Сжатое изложение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– воспроизведение </a:t>
            </a:r>
            <a:r>
              <a:rPr lang="ru-RU" i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основного содержания текста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при сохранении композиционно – логической структуры, стиля  и типа речи исходного текста.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216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396</Words>
  <Application>Microsoft Office PowerPoint</Application>
  <PresentationFormat>Экран (4:3)</PresentationFormat>
  <Paragraphs>109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NewsPrint</vt:lpstr>
      <vt:lpstr>Подготовка к сжатому изложению  в 9 классе  огэ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ПАМЯТКА 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ПРАКТИКУМ</vt:lpstr>
      <vt:lpstr>Презентация PowerPoint</vt:lpstr>
      <vt:lpstr>замена</vt:lpstr>
      <vt:lpstr>Вариант </vt:lpstr>
      <vt:lpstr>исключение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сжатому изложению  в 9 классе</dc:title>
  <dc:creator>User</dc:creator>
  <cp:lastModifiedBy>User</cp:lastModifiedBy>
  <cp:revision>9</cp:revision>
  <dcterms:created xsi:type="dcterms:W3CDTF">2023-10-15T09:43:59Z</dcterms:created>
  <dcterms:modified xsi:type="dcterms:W3CDTF">2023-10-15T11:21:38Z</dcterms:modified>
</cp:coreProperties>
</file>