
<file path=[Content_Types].xml><?xml version="1.0" encoding="utf-8"?>
<Types xmlns="http://schemas.openxmlformats.org/package/2006/content-types">
  <Default Extension="jpeg" ContentType="image/jpeg"/>
  <Default Extension="JPG" ContentType="image/.jp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3"/>
    <p:sldId id="260" r:id="rId4"/>
    <p:sldId id="258" r:id="rId5"/>
    <p:sldId id="279" r:id="rId6"/>
    <p:sldId id="261" r:id="rId7"/>
    <p:sldId id="259" r:id="rId8"/>
    <p:sldId id="263" r:id="rId9"/>
    <p:sldId id="264" r:id="rId10"/>
    <p:sldId id="267" r:id="rId11"/>
    <p:sldId id="268" r:id="rId12"/>
    <p:sldId id="269" r:id="rId13"/>
    <p:sldId id="273" r:id="rId14"/>
    <p:sldId id="272" r:id="rId15"/>
    <p:sldId id="274" r:id="rId16"/>
    <p:sldId id="275" r:id="rId17"/>
    <p:sldId id="276" r:id="rId18"/>
    <p:sldId id="278" r:id="rId19"/>
    <p:sldId id="280" r:id="rId20"/>
    <p:sldId id="281" r:id="rId21"/>
    <p:sldId id="282" r:id="rId22"/>
    <p:sldId id="283" r:id="rId23"/>
    <p:sldId id="284" r:id="rId2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7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handoutMaster" Target="handoutMasters/handoutMaster1.xml"/><Relationship Id="rId25" Type="http://schemas.openxmlformats.org/officeDocument/2006/relationships/notesMaster" Target="notesMasters/notesMaster1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239184" y="692150"/>
            <a:ext cx="11885083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2117" y="549275"/>
            <a:ext cx="12192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2544233" y="2492375"/>
            <a:ext cx="7393517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1007533" y="620713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831447-C893-4FB7-A405-85B25DF4EE90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8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9AE70B2-8BF9-45C0-BB95-33D1B9D3A854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3831447-C893-4FB7-A405-85B25DF4EE90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9EFD9D74-47D9-4702-A33C-335B63B48DBF}" type="datetimeFigureOut">
              <a:rPr lang="en-US" smtClean="0"/>
            </a:fld>
            <a:endParaRPr lang="en-US" dirty="0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 dirty="0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FABC47A4-756D-490B-A52F-7D9E2C9FC05F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17" y="333375"/>
            <a:ext cx="12192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7730067" y="4438650"/>
            <a:ext cx="4453467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760FBDFE-C587-4B4C-A407-44438C67B59E}" type="datetimeFigureOut">
              <a:rPr lang="en-US" smtClean="0"/>
            </a:fld>
            <a:endParaRPr lang="en-US" dirty="0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9AE70B2-8BF9-45C0-BB95-33D1B9D3A854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en-US" sz="4400" b="1"/>
              <a:t>Подготовка к ЕГЭ</a:t>
            </a:r>
            <a:endParaRPr lang="ru-RU" altLang="en-US" sz="4400" b="1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en-US"/>
              <a:t>Медведева А.А.</a:t>
            </a:r>
            <a:endParaRPr lang="ru-RU" altLang="en-US"/>
          </a:p>
          <a:p>
            <a:r>
              <a:rPr lang="ru-RU" altLang="en-US"/>
              <a:t>МБОУ «Первомайская школа»</a:t>
            </a:r>
            <a:endParaRPr lang="ru-RU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Пояснение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1307465"/>
            <a:ext cx="11213465" cy="5229860"/>
          </a:xfrm>
        </p:spPr>
        <p:txBody>
          <a:bodyPr/>
          <a:p>
            <a:pPr marL="0" indent="0">
              <a:buNone/>
            </a:pPr>
            <a:r>
              <a:rPr lang="ru-RU" altLang="en-US" sz="2800"/>
              <a:t>Политические институты — это, в частности, государство и его структуры, избирательная система, политические партии, общественное мнение, средства массовой информации. Всякий политический институт состоит из структуры (организации) и идеи, которую эти структуры обслуживают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1) общественно-политическое движение — да, верно.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2) политические партии — да, верно.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3) политическая культура — нет, неверно.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4) политические нормы — нет, неверно.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5) государство — да, верно.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 </a:t>
            </a:r>
            <a:r>
              <a:rPr lang="ru-RU" altLang="en-US" sz="2800" u="sng"/>
              <a:t>Ответ: 125.</a:t>
            </a:r>
            <a:endParaRPr lang="ru-RU" altLang="en-US" sz="2800" u="sng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Задание 11. Политика. Выбор из списка.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ru-RU" altLang="en-US"/>
              <a:t>За это задание ты можешь получить 2 балла. На решение дается около 8 минут. Уровень сложности: </a:t>
            </a:r>
            <a:r>
              <a:rPr lang="ru-RU" altLang="en-US" b="1"/>
              <a:t>повышенный.</a:t>
            </a:r>
            <a:endParaRPr lang="ru-RU" altLang="en-US" b="1"/>
          </a:p>
          <a:p>
            <a:pPr marL="0" indent="0">
              <a:buNone/>
            </a:pPr>
            <a:r>
              <a:rPr lang="ru-RU" altLang="en-US"/>
              <a:t>Средний процент выполнения: 58.5%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Ответом к заданию 11 по обществознанию может быть последовательность цифр, чисел или слов. </a:t>
            </a:r>
            <a:r>
              <a:rPr lang="ru-RU" altLang="en-US" u="sng"/>
              <a:t>Порядок записи имеет значение.</a:t>
            </a:r>
            <a:endParaRPr lang="ru-RU" altLang="en-US" u="sng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Задание 11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89585" y="1290955"/>
            <a:ext cx="11419840" cy="5128260"/>
          </a:xfrm>
        </p:spPr>
        <p:txBody>
          <a:bodyPr/>
          <a:p>
            <a:pPr marL="0" indent="0">
              <a:buNone/>
            </a:pPr>
            <a:r>
              <a:rPr lang="ru-RU" altLang="en-US" sz="2800"/>
              <a:t>Найдите в приведенном ниже списке формы территориально-государственного устройства и обведите цифры, под которыми они указаны.</a:t>
            </a:r>
            <a:endParaRPr lang="ru-RU" altLang="en-US" sz="2800"/>
          </a:p>
          <a:p>
            <a:pPr marL="0" indent="0">
              <a:buNone/>
            </a:pP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1) диктатура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2) республика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3) демократия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4) унитарное государство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5) монархия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6) федерация</a:t>
            </a:r>
            <a:endParaRPr lang="ru-RU" altLang="en-US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609600"/>
          </a:xfrm>
        </p:spPr>
        <p:txBody>
          <a:bodyPr/>
          <a:p>
            <a:r>
              <a:rPr lang="ru-RU" altLang="en-US"/>
              <a:t>Пояснение  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99720" y="747395"/>
            <a:ext cx="11892280" cy="6109970"/>
          </a:xfrm>
        </p:spPr>
        <p:txBody>
          <a:bodyPr/>
          <a:p>
            <a:pPr marL="0" indent="0">
              <a:buNone/>
            </a:pPr>
            <a:r>
              <a:rPr lang="ru-RU" altLang="en-US" sz="2600"/>
              <a:t>Федерация — форма государственного устройства, при которой части федеративного государства являются государственными образованиями, обладающими юридически определённой политической самостоятельностью. Унитарное государство — форма территориальной организации, при которой его части являются административно-территориальными единицами и не имеют статуса государственного образования. 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1) диктатура — нет, неверно.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2) республика — нет, неверно.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3) демократия — нет, неверно.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4) унитарное государство — да, 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5) монархия — нет, неверно.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6) федерация — да, верно.                 </a:t>
            </a:r>
            <a:r>
              <a:rPr lang="ru-RU" altLang="en-US" sz="2600" u="sng"/>
              <a:t> </a:t>
            </a:r>
            <a:endParaRPr lang="ru-RU" altLang="en-US" sz="2600" u="sng"/>
          </a:p>
          <a:p>
            <a:pPr marL="0" indent="0">
              <a:buNone/>
            </a:pPr>
            <a:r>
              <a:rPr lang="ru-RU" altLang="en-US" sz="2600" u="sng">
                <a:sym typeface="+mn-ea"/>
              </a:rPr>
              <a:t>Ответ: 46</a:t>
            </a:r>
            <a:r>
              <a:rPr lang="ru-RU" altLang="en-US" sz="2600">
                <a:sym typeface="+mn-ea"/>
              </a:rPr>
              <a:t>.</a:t>
            </a:r>
            <a:endParaRPr lang="ru-RU" altLang="en-US" sz="2600"/>
          </a:p>
          <a:p>
            <a:pPr marL="0" indent="0">
              <a:buNone/>
            </a:pPr>
            <a:endParaRPr lang="ru-RU" altLang="en-US" sz="2800"/>
          </a:p>
          <a:p>
            <a:endParaRPr lang="ru-RU" altLang="en-US" sz="2800"/>
          </a:p>
          <a:p>
            <a:pPr marL="0" indent="0">
              <a:buNone/>
            </a:pPr>
            <a:endParaRPr lang="ru-RU" altLang="en-US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488950"/>
          </a:xfrm>
        </p:spPr>
        <p:txBody>
          <a:bodyPr/>
          <a:p>
            <a:r>
              <a:rPr lang="ru-RU" altLang="en-US"/>
              <a:t>Задание 11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88595" y="894715"/>
            <a:ext cx="11893550" cy="5963285"/>
          </a:xfrm>
        </p:spPr>
        <p:txBody>
          <a:bodyPr/>
          <a:p>
            <a:pPr marL="0" indent="0">
              <a:buNone/>
            </a:pPr>
            <a:r>
              <a:rPr lang="ru-RU" altLang="en-US" sz="2600"/>
              <a:t>Депутаты Законодательного собрания и Правительство области Н. благодаря согласованным и продуманным решениям смогли обеспечить политическую стабильность и рост благосостояния населения в своей области, что может служить свидетельством компетентности политической элиты этой области. Найдите в приведённом списке характеристики данной политической элиты и запишите цифры, под которыми они указаны.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1) общенациональная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2) правящая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3) региональная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4) этническая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5) неправящая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6) профессиональная</a:t>
            </a:r>
            <a:endParaRPr lang="ru-RU" altLang="en-US" sz="2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Пояснение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247650" y="1256030"/>
            <a:ext cx="11713210" cy="5403850"/>
          </a:xfrm>
        </p:spPr>
        <p:txBody>
          <a:bodyPr/>
          <a:p>
            <a:pPr marL="0" indent="0">
              <a:buNone/>
            </a:pPr>
            <a:r>
              <a:rPr lang="ru-RU" altLang="en-US" sz="2600"/>
              <a:t>Политическая элита — привилегированная группа, которая занимает руководящие позиции во властных структурах и непосредственно участвует в принятии важнейших решений, связанных с использованием власти.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1) общенациональная — нет, неверно.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2) правящая — да, 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3) региональная — да, 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4) этническая — нет, неверно.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5) неправящая — нет, неверно.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6) профессиональная — да, 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 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 u="sng"/>
              <a:t>Ответ: 236.</a:t>
            </a:r>
            <a:endParaRPr lang="ru-RU" altLang="en-US" sz="2600" u="sng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Задание 12. Право. Конституция РФ.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ru-RU" altLang="en-US"/>
              <a:t>За это задание ты можешь получить 1 балл. На решение дается около 8 минут. Уровень сложности: </a:t>
            </a:r>
            <a:r>
              <a:rPr lang="ru-RU" altLang="en-US" b="1"/>
              <a:t>базовый.</a:t>
            </a:r>
            <a:endParaRPr lang="ru-RU" altLang="en-US" b="1"/>
          </a:p>
          <a:p>
            <a:pPr marL="0" indent="0">
              <a:buNone/>
            </a:pPr>
            <a:r>
              <a:rPr lang="ru-RU" altLang="en-US"/>
              <a:t>Средний процент выполнения: 72.9%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Ответом к заданию 12 по обществознанию может быть последовательность цифр, чисел или слов. </a:t>
            </a:r>
            <a:r>
              <a:rPr lang="ru-RU" altLang="en-US" u="sng"/>
              <a:t>Порядок записи имеет значение.</a:t>
            </a:r>
            <a:endParaRPr lang="ru-RU" altLang="en-US" u="sng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Задание 12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351155" y="1264285"/>
            <a:ext cx="11840845" cy="5310505"/>
          </a:xfrm>
        </p:spPr>
        <p:txBody>
          <a:bodyPr/>
          <a:p>
            <a:pPr marL="0" indent="0">
              <a:buNone/>
            </a:pPr>
            <a:r>
              <a:rPr lang="ru-RU" altLang="en-US" sz="2800"/>
              <a:t>Какие из приведённых ниже положений относятся к основам конституционного строя РФ? Запишите цифры, под которыми они указаны.</a:t>
            </a:r>
            <a:endParaRPr lang="ru-RU" altLang="en-US" sz="2800"/>
          </a:p>
          <a:p>
            <a:pPr marL="0" indent="0">
              <a:buNone/>
            </a:pP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1) республиканская форма правления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2) многообразие форм собственности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3) плановая экономическая система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4) доминирование судебной власти над законодательной и исполнительной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5) установление государственной религии</a:t>
            </a:r>
            <a:endParaRPr lang="ru-RU" altLang="en-US" sz="28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Пояснение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61925" y="1290955"/>
            <a:ext cx="11851005" cy="4835525"/>
          </a:xfrm>
        </p:spPr>
        <p:txBody>
          <a:bodyPr/>
          <a:p>
            <a:pPr marL="0" indent="0">
              <a:buNone/>
            </a:pPr>
            <a:r>
              <a:rPr lang="ru-RU" altLang="en-US" sz="2600"/>
              <a:t>Конституционный строй — устройство общества и государства, закрепленное нормами конституционного права.Нормы его сосредоточены в гл. 1 «Основы конституционного строя» Конституции РФ.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1) республиканская форма правления — да, 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2) многообразие форм собственности — да, 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3) плановая экономическая система — нет, неверно.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4) доминирование судебной власти над законодательной и исполнительной — нет, неверно.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5) установление государственной религии — нет, неверно.</a:t>
            </a:r>
            <a:endParaRPr lang="ru-RU" altLang="en-US" sz="2600"/>
          </a:p>
          <a:p>
            <a:pPr marL="0" indent="0">
              <a:buNone/>
            </a:pPr>
            <a:endParaRPr lang="ru-RU" altLang="en-US" sz="2600"/>
          </a:p>
          <a:p>
            <a:pPr marL="0" indent="0">
              <a:buNone/>
            </a:pPr>
            <a:r>
              <a:rPr lang="ru-RU" altLang="en-US" sz="2600" u="sng"/>
              <a:t>Ответ: 12.</a:t>
            </a:r>
            <a:endParaRPr lang="ru-RU" altLang="en-US" sz="2600" u="sng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1299190" cy="671195"/>
          </a:xfrm>
        </p:spPr>
        <p:txBody>
          <a:bodyPr/>
          <a:p>
            <a:r>
              <a:rPr lang="ru-RU" altLang="en-US"/>
              <a:t>Задание 12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79070" y="946150"/>
            <a:ext cx="12012930" cy="5911850"/>
          </a:xfrm>
        </p:spPr>
        <p:txBody>
          <a:bodyPr/>
          <a:p>
            <a:pPr marL="0" indent="0">
              <a:buNone/>
            </a:pPr>
            <a:r>
              <a:rPr lang="ru-RU" altLang="en-US" sz="2600"/>
              <a:t>Выберите в приведённом списке положения, характеризующие основы конституционного строя РФ. Запишите цифры, под которыми они указаны.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1) Плательщики сборов имеют те же права, что и налогоплательщики.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2) Гражданин отвечает по своим обязательствам всем принадлежащим ему имуществом, за исключением имущества, на которое в соответствии с законом не может быть обращено взыскание.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3) Российская Федерация обеспечивает целостность и неприкосновенность своей территории.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4) В Российской Федерации признаются и защищаются равным образом частная, государственная, муниципальная и иные формы собственности.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5) Лицо не подлежит уголовной ответственности за преступление, если оно добровольно и окончательно отказалось от доведения этого преступления до конца.</a:t>
            </a:r>
            <a:endParaRPr lang="ru-RU" altLang="en-US" sz="2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/>
              <a:t>Политика.</a:t>
            </a:r>
            <a:br>
              <a:rPr lang="en-US" sz="5400"/>
            </a:br>
            <a:endParaRPr lang="en-US" sz="540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495425" y="2091690"/>
            <a:ext cx="9875520" cy="1775460"/>
          </a:xfrm>
        </p:spPr>
        <p:txBody>
          <a:bodyPr/>
          <a:lstStyle/>
          <a:p>
            <a:r>
              <a:rPr lang="en-US">
                <a:sym typeface="+mn-ea"/>
              </a:rPr>
              <a:t>Выбор позиций из списка (задания 10, 11).</a:t>
            </a:r>
            <a:br>
              <a:rPr lang="en-US">
                <a:sym typeface="+mn-ea"/>
              </a:rPr>
            </a:br>
            <a:r>
              <a:rPr lang="en-US">
                <a:sym typeface="+mn-ea"/>
              </a:rPr>
              <a:t>Право.Конституция РФ (задание 12)</a:t>
            </a:r>
            <a:endParaRPr lang="en-US"/>
          </a:p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8120" y="0"/>
            <a:ext cx="11994515" cy="1040130"/>
          </a:xfrm>
        </p:spPr>
        <p:txBody>
          <a:bodyPr/>
          <a:p>
            <a:r>
              <a:rPr lang="ru-RU" altLang="en-US"/>
              <a:t>Пояснение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198120" y="1040130"/>
            <a:ext cx="11814810" cy="5086350"/>
          </a:xfrm>
        </p:spPr>
        <p:txBody>
          <a:bodyPr/>
          <a:p>
            <a:pPr marL="0" indent="0">
              <a:buNone/>
            </a:pPr>
            <a:r>
              <a:rPr lang="ru-RU" altLang="en-US" b="1"/>
              <a:t>Основы конституционного строя РФ содержатся в первой главе Конституции РФ.</a:t>
            </a:r>
            <a:endParaRPr lang="ru-RU" altLang="en-US" b="1"/>
          </a:p>
          <a:p>
            <a:pPr marL="0" indent="0">
              <a:buNone/>
            </a:pPr>
            <a:r>
              <a:rPr lang="ru-RU" altLang="en-US" sz="2600"/>
              <a:t>1) Плательщики сборов имеют те же права, что и налогоплательщики. Нет, неверно, это положение не относится к основам конституционного строя РФ.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2) Гражданин отвечает по своим обязательствам всем принадлежащим ему имуществом, за исключением имущества, на которое в соответствии с законом не может быть обращено взыскание. Нет, неверно, это положение не относится к основам конституционного строя РФ.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/>
              <a:t>3) Российская Федерация обеспечивает целостность и неприкосновенность своей территории. Да, верно, 4 ст. Конституции РФ.</a:t>
            </a:r>
            <a:endParaRPr lang="ru-RU" altLang="en-US" sz="2600"/>
          </a:p>
          <a:p>
            <a:endParaRPr lang="ru-RU" altLang="en-US" sz="26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Пояснение (продолжение)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ru-RU" altLang="en-US" sz="2600">
                <a:sym typeface="+mn-ea"/>
              </a:rPr>
              <a:t>4) В Российской Федерации признаются и защищаются равным образом частная, государственная, муниципальная и иные формы собственности. Да, верно, 8 ст. Конституции РФ.</a:t>
            </a:r>
            <a:endParaRPr lang="ru-RU" altLang="en-US" sz="2600"/>
          </a:p>
          <a:p>
            <a:pPr marL="0" indent="0">
              <a:buNone/>
            </a:pPr>
            <a:r>
              <a:rPr lang="ru-RU" altLang="en-US" sz="2600">
                <a:sym typeface="+mn-ea"/>
              </a:rPr>
              <a:t>5) Лицо не подлежит уголовной ответственности за преступление, если оно добровольно и окончательно отказалось от доведения этого преступления до конца. Нет, неверно, это положение не относится к основам конституционного строя РФ.</a:t>
            </a:r>
            <a:endParaRPr lang="ru-RU" altLang="en-US" sz="2600"/>
          </a:p>
          <a:p>
            <a:endParaRPr lang="ru-RU" altLang="en-US" sz="2600"/>
          </a:p>
          <a:p>
            <a:pPr marL="0" indent="0">
              <a:buNone/>
            </a:pPr>
            <a:r>
              <a:rPr lang="ru-RU" altLang="en-US" sz="2600" u="sng">
                <a:sym typeface="+mn-ea"/>
              </a:rPr>
              <a:t>Ответ: 34.</a:t>
            </a:r>
            <a:endParaRPr lang="ru-RU" altLang="en-US" sz="2600" u="sng"/>
          </a:p>
          <a:p>
            <a:endParaRPr lang="ru-RU" altLang="en-US" sz="2600" u="sng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9" name="Замещающее содержимое 8" descr="img1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19380" y="91440"/>
            <a:ext cx="12072620" cy="67665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Тип заданий</a:t>
            </a:r>
            <a:endParaRPr lang="ru-RU" altLang="en-US"/>
          </a:p>
        </p:txBody>
      </p:sp>
      <p:pic>
        <p:nvPicPr>
          <p:cNvPr id="18" name="Замещающее содержимое 17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505460" y="1734185"/>
            <a:ext cx="13595350" cy="446024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Оценивание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sz="half" idx="1"/>
          </p:nvPr>
        </p:nvSpPr>
        <p:spPr>
          <a:xfrm>
            <a:off x="609600" y="1417320"/>
            <a:ext cx="11325225" cy="5173345"/>
          </a:xfrm>
        </p:spPr>
        <p:txBody>
          <a:bodyPr/>
          <a:p>
            <a:pPr marL="0" indent="0">
              <a:buNone/>
            </a:pPr>
            <a:r>
              <a:rPr lang="ru-RU" altLang="en-US"/>
              <a:t>Правильное выполнение заданий 2–8, 10, 11, 13–16 оценивается 2 баллами. Ответы на эти задания оцениваются следующим образом: </a:t>
            </a:r>
            <a:endParaRPr lang="ru-RU" altLang="en-US"/>
          </a:p>
          <a:p>
            <a:pPr marL="0" indent="0">
              <a:buNone/>
            </a:pPr>
            <a:r>
              <a:rPr lang="ru-RU" altLang="en-US" b="1"/>
              <a:t>полное правильное</a:t>
            </a:r>
            <a:r>
              <a:rPr lang="ru-RU" altLang="en-US"/>
              <a:t> выполнение задания – 2 балла; 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выполнение задания с </a:t>
            </a:r>
            <a:r>
              <a:rPr lang="ru-RU" altLang="en-US" b="1"/>
              <a:t>одной</a:t>
            </a:r>
            <a:r>
              <a:rPr lang="ru-RU" altLang="en-US"/>
              <a:t> ошибкой (одной неверно указанной, в том числе лишней, цифрой наряду со одной необходимой цифры) – 1 балл; 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неверное выполнение задания (при указании двух или более ошибочных цифр) – 0 баллов. </a:t>
            </a:r>
            <a:endParaRPr lang="ru-RU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Замещающее содержимое 3" descr="Документ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06425" y="103505"/>
            <a:ext cx="10780395" cy="675132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Задание 10. Политика. Выбор позиции из списка.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ru-RU" altLang="en-US"/>
              <a:t>За это задание ты можешь получить 2 балла. На решение дается около 7 минут. Уровень сложности: </a:t>
            </a:r>
            <a:r>
              <a:rPr lang="ru-RU" altLang="en-US" b="1"/>
              <a:t>повышенный.</a:t>
            </a:r>
            <a:endParaRPr lang="ru-RU" altLang="en-US" b="1"/>
          </a:p>
          <a:p>
            <a:pPr marL="0" indent="0">
              <a:buNone/>
            </a:pPr>
            <a:r>
              <a:rPr lang="ru-RU" altLang="en-US"/>
              <a:t>Средний процент выполнения: 66.2%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Ответом к заданию 10 по обществознанию может быть последовательность цифр, чисел или слов. </a:t>
            </a:r>
            <a:r>
              <a:rPr lang="ru-RU" altLang="en-US" u="sng"/>
              <a:t>Порядок записи имеет значение.</a:t>
            </a:r>
            <a:endParaRPr lang="ru-RU" altLang="en-US" u="sng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955"/>
            <a:ext cx="10972800" cy="678815"/>
          </a:xfrm>
        </p:spPr>
        <p:txBody>
          <a:bodyPr/>
          <a:p>
            <a:r>
              <a:rPr lang="ru-RU" altLang="en-US"/>
              <a:t>Задание 10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20370" y="1255395"/>
            <a:ext cx="11437620" cy="5232400"/>
          </a:xfrm>
        </p:spPr>
        <p:txBody>
          <a:bodyPr/>
          <a:p>
            <a:pPr marL="0" indent="0">
              <a:buNone/>
            </a:pPr>
            <a:r>
              <a:rPr lang="ru-RU" altLang="en-US" sz="2800"/>
              <a:t>Найдите в приведённом ниже списке функции политических партий в демократическом обществе и запишите цифры, под которыми они указаны.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1) разработка и принятие законов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2) выдвижение политических лидеров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3) оппонирование правительству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4) контроль над денежной системой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5) формирование правоохранительных органов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6) представление определённых групп общества</a:t>
            </a:r>
            <a:endParaRPr lang="ru-RU" altLang="en-US" sz="2800"/>
          </a:p>
          <a:p>
            <a:pPr marL="0" indent="0">
              <a:buNone/>
            </a:pPr>
            <a:endParaRPr lang="ru-RU" altLang="en-US" sz="2800" u="sng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Пояснение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489585" y="1205230"/>
            <a:ext cx="11506200" cy="5420995"/>
          </a:xfrm>
        </p:spPr>
        <p:txBody>
          <a:bodyPr/>
          <a:p>
            <a:pPr marL="0" indent="0">
              <a:buNone/>
            </a:pPr>
            <a:r>
              <a:rPr lang="ru-RU" altLang="en-US" sz="2800"/>
              <a:t>В демократическом обществе закреплен политический плюрализм, то есть разнообразие взглядов, а, значит, и разнообразие представителей. Плюрализм предполагает различие взглядов, в том числе и оппозицию правительству.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1) разработка и принятие законов — нет, неверно.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2) выдвижение политических лидеров — да, верно.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3) оппонирование правительству — да, верно.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4) контроль над денежной системой — нет, неверно.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5) формирование правоохранительных органов — нет, неверно.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6) представление определённых групп общества — да, верно.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 </a:t>
            </a:r>
            <a:r>
              <a:rPr lang="ru-RU" altLang="en-US" sz="2800" u="sng">
                <a:sym typeface="+mn-ea"/>
              </a:rPr>
              <a:t>Ответ 236</a:t>
            </a:r>
            <a:endParaRPr lang="ru-RU" altLang="en-US" sz="2800" u="sng"/>
          </a:p>
          <a:p>
            <a:endParaRPr lang="ru-RU" altLang="en-US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ru-RU" altLang="en-US"/>
              <a:t>Задание 10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marL="0" indent="0">
              <a:buNone/>
            </a:pPr>
            <a:r>
              <a:rPr lang="ru-RU" altLang="en-US" sz="2800"/>
              <a:t>Найдите в приведённом ниже списке политические институты и запишите цифры, под которыми они указаны.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1) общественно-политическое движение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2) политические партии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3) политическая культура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4) политические нормы</a:t>
            </a:r>
            <a:endParaRPr lang="ru-RU" altLang="en-US" sz="2800"/>
          </a:p>
          <a:p>
            <a:pPr marL="0" indent="0">
              <a:buNone/>
            </a:pPr>
            <a:r>
              <a:rPr lang="ru-RU" altLang="en-US" sz="2800"/>
              <a:t>5) государство</a:t>
            </a:r>
            <a:endParaRPr lang="ru-RU" altLang="en-US" sz="2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7364</Words>
  <Application>WPS Presentation</Application>
  <PresentationFormat>宽屏</PresentationFormat>
  <Paragraphs>172</Paragraphs>
  <Slides>22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28" baseType="lpstr">
      <vt:lpstr>Arial</vt:lpstr>
      <vt:lpstr>SimSun</vt:lpstr>
      <vt:lpstr>Wingdings</vt:lpstr>
      <vt:lpstr>Microsoft YaHei</vt:lpstr>
      <vt:lpstr>Arial Unicode MS</vt:lpstr>
      <vt:lpstr>Business Cooperate</vt:lpstr>
      <vt:lpstr>Подготовка к ЕГЭ</vt:lpstr>
      <vt:lpstr>Политика. </vt:lpstr>
      <vt:lpstr>Тип заданий</vt:lpstr>
      <vt:lpstr>Оценивание</vt:lpstr>
      <vt:lpstr>PowerPoint 演示文稿</vt:lpstr>
      <vt:lpstr>Задание 10. Политика. Выбор позиции из списка.</vt:lpstr>
      <vt:lpstr>Задание 10</vt:lpstr>
      <vt:lpstr>Пояснение</vt:lpstr>
      <vt:lpstr>Задание 10</vt:lpstr>
      <vt:lpstr>Пояснение</vt:lpstr>
      <vt:lpstr>Задание 11. Политика. Выбор из списка.</vt:lpstr>
      <vt:lpstr>Задание 11</vt:lpstr>
      <vt:lpstr>Пояснение  </vt:lpstr>
      <vt:lpstr>Задание 11</vt:lpstr>
      <vt:lpstr>Пояснение</vt:lpstr>
      <vt:lpstr>Задание 12. Право. Конституция РФ.</vt:lpstr>
      <vt:lpstr>Задание 12</vt:lpstr>
      <vt:lpstr>Пояснение</vt:lpstr>
      <vt:lpstr>Задание 12</vt:lpstr>
      <vt:lpstr>Пояснение</vt:lpstr>
      <vt:lpstr>Пояснение (продолжение)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Домашний</cp:lastModifiedBy>
  <cp:revision>5</cp:revision>
  <dcterms:created xsi:type="dcterms:W3CDTF">2021-12-17T03:18:00Z</dcterms:created>
  <dcterms:modified xsi:type="dcterms:W3CDTF">2021-12-17T06:06:00Z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1049-11.2.0.10382</vt:lpwstr>
  </property>
  <property fmtid="{D5CDD505-2E9C-101B-9397-08002B2CF9AE}" pid="3" name="ICV">
    <vt:lpwstr>1D9531C2F80841A1A0382B4AFC40F010</vt:lpwstr>
  </property>
</Properties>
</file>