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5" r:id="rId10"/>
    <p:sldId id="268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4" autoAdjust="0"/>
    <p:restoredTop sz="81430" autoAdjust="0"/>
  </p:normalViewPr>
  <p:slideViewPr>
    <p:cSldViewPr snapToGrid="0">
      <p:cViewPr varScale="1">
        <p:scale>
          <a:sx n="84" d="100"/>
          <a:sy n="84" d="100"/>
        </p:scale>
        <p:origin x="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431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970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077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475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154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13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40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774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98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198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14959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937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3969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9189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7711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628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6CE770A-BC27-4720-9948-8FF286A1BD5A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F8BFFC2-3750-49EE-82F1-EFF6F0608A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9899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relib.com/matematicheskaja_kibernetika/3247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/>
              <a:t>ПРИМЕНЕНИЕ ИГРОВЫХ ТЕХНОЛОГИЙ НА УРОКАХ РУССКОГО ЯЗЫКА С ЦЕЛЬЮ ФОРМИРОВАНИЯ КОММУНИКАТИВНО-РЕЧЕВЫХ КОМПЕТЕНЦИЙ</a:t>
            </a:r>
          </a:p>
        </p:txBody>
      </p:sp>
      <p:sp>
        <p:nvSpPr>
          <p:cNvPr id="15" name="Подзаголовок 1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ru-RU" b="1" dirty="0"/>
          </a:p>
          <a:p>
            <a:pPr algn="ctr"/>
            <a:r>
              <a:rPr lang="ru-RU" b="1" dirty="0"/>
              <a:t>Презентацию подготовила учитель русского языка и литературы МБОУ «Гвардейская школа-гимназия №3» </a:t>
            </a:r>
          </a:p>
          <a:p>
            <a:pPr algn="ctr"/>
            <a:r>
              <a:rPr lang="ru-RU" b="1" dirty="0"/>
              <a:t>Дубинская А. В.</a:t>
            </a:r>
          </a:p>
          <a:p>
            <a:pPr algn="ctr"/>
            <a:endParaRPr lang="ru-RU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3233058"/>
            <a:ext cx="4855028" cy="341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66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707468" y="783772"/>
            <a:ext cx="9308875" cy="4201885"/>
          </a:xfrm>
        </p:spPr>
        <p:txBody>
          <a:bodyPr>
            <a:normAutofit/>
          </a:bodyPr>
          <a:lstStyle/>
          <a:p>
            <a:r>
              <a:rPr lang="ru-RU" sz="5300" b="1" i="1" dirty="0">
                <a:solidFill>
                  <a:srgbClr val="002060"/>
                </a:solidFill>
              </a:rPr>
              <a:t>Игра - школа жизни</a:t>
            </a:r>
            <a:br>
              <a:rPr lang="ru-RU" sz="5300" b="1" i="1" dirty="0">
                <a:solidFill>
                  <a:srgbClr val="002060"/>
                </a:solidFill>
              </a:rPr>
            </a:br>
            <a:r>
              <a:rPr lang="ru-RU" sz="5300" b="1" i="1" dirty="0">
                <a:solidFill>
                  <a:srgbClr val="002060"/>
                </a:solidFill>
              </a:rPr>
              <a:t>и практика развития</a:t>
            </a:r>
            <a:r>
              <a:rPr lang="ru-RU" sz="5300" i="1" dirty="0"/>
              <a:t>.</a:t>
            </a:r>
            <a:br>
              <a:rPr lang="ru-RU" sz="5300" i="1" dirty="0"/>
            </a:br>
            <a:r>
              <a:rPr lang="ru-RU" sz="5300" dirty="0"/>
              <a:t>									</a:t>
            </a:r>
            <a:r>
              <a:rPr lang="ru-RU" sz="3100" b="1" dirty="0"/>
              <a:t>Оуэн, Г. </a:t>
            </a:r>
            <a:r>
              <a:rPr lang="ru-RU" sz="3100" b="1" dirty="0">
                <a:hlinkClick r:id="rId2"/>
              </a:rPr>
              <a:t>Теория игр</a:t>
            </a:r>
            <a:br>
              <a:rPr lang="ru-RU" sz="3100" dirty="0"/>
            </a:br>
            <a:endParaRPr lang="ru-RU" sz="3100" dirty="0"/>
          </a:p>
        </p:txBody>
      </p:sp>
    </p:spTree>
    <p:extLst>
      <p:ext uri="{BB962C8B-B14F-4D97-AF65-F5344CB8AC3E}">
        <p14:creationId xmlns:p14="http://schemas.microsoft.com/office/powerpoint/2010/main" val="2147955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4213" y="685800"/>
            <a:ext cx="6435044" cy="1676400"/>
          </a:xfrm>
        </p:spPr>
        <p:txBody>
          <a:bodyPr/>
          <a:lstStyle/>
          <a:p>
            <a:r>
              <a:rPr lang="ru-RU" b="1" dirty="0"/>
              <a:t>Цели и задачи игровой деятельности на уроке: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84212" y="2024743"/>
            <a:ext cx="8535987" cy="3969657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·                                 </a:t>
            </a:r>
            <a:r>
              <a:rPr lang="ru-RU" b="1" dirty="0"/>
              <a:t>дидактические ( познавательная деятельность; формирование определенных умений и навыков, необходимых в практической деятельности и др.);</a:t>
            </a:r>
          </a:p>
          <a:p>
            <a:r>
              <a:rPr lang="ru-RU" b="1" dirty="0"/>
              <a:t>·                                 развивающие (развитие внимания, памяти, речи, мышления, воображения, фантазии, творческих идей, умений устанавливать закономерности, находить оптимальные решения и др.);</a:t>
            </a:r>
          </a:p>
          <a:p>
            <a:r>
              <a:rPr lang="ru-RU" b="1" dirty="0"/>
              <a:t>·                                 воспитывающие (воспитание самостоятельности, воли, формирование нравственных, эстетических и мировоззренческих позиций, воспитание сотрудничества, коллективизма, общительности и др.);</a:t>
            </a:r>
          </a:p>
          <a:p>
            <a:r>
              <a:rPr lang="ru-RU" b="1" dirty="0"/>
              <a:t>·                                 социализирующие (приобщение к нормам и ценностям общества; адаптация к условиям среды и др.).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23392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2" y="685800"/>
            <a:ext cx="7022874" cy="1349830"/>
          </a:xfrm>
        </p:spPr>
        <p:txBody>
          <a:bodyPr>
            <a:normAutofit/>
          </a:bodyPr>
          <a:lstStyle/>
          <a:p>
            <a:r>
              <a:rPr lang="ru-RU" sz="2800" b="1" dirty="0"/>
              <a:t>типы игр, формирующих коммуникативную компетенцию: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4212" y="2318657"/>
            <a:ext cx="7099074" cy="3472543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лингвистические игры: фонетические, словообразовательные, лексические, грамматические;</a:t>
            </a:r>
          </a:p>
          <a:p>
            <a:r>
              <a:rPr lang="ru-RU" b="1" dirty="0">
                <a:solidFill>
                  <a:srgbClr val="FF0000"/>
                </a:solidFill>
              </a:rPr>
              <a:t>ролевые игры, нацеленные на развитие коммуникативной компетенции: конференции, круглые столы, дискуссии, интервью, редакционные советы и др.;</a:t>
            </a:r>
          </a:p>
          <a:p>
            <a:r>
              <a:rPr lang="ru-RU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«креативные» игры: словесные, сюжетные, </a:t>
            </a:r>
            <a:r>
              <a:rPr lang="ru-RU" b="1" dirty="0" err="1">
                <a:solidFill>
                  <a:schemeClr val="accent3">
                    <a:lumMod val="60000"/>
                    <a:lumOff val="40000"/>
                  </a:schemeClr>
                </a:solidFill>
              </a:rPr>
              <a:t>псевдосюжетные</a:t>
            </a:r>
            <a:r>
              <a:rPr lang="ru-RU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, интерактивные, проектные и т.д.</a:t>
            </a:r>
          </a:p>
          <a:p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52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31760" y="838200"/>
            <a:ext cx="9210903" cy="464820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>
                <a:solidFill>
                  <a:srgbClr val="FF0000"/>
                </a:solidFill>
              </a:rPr>
              <a:t>Игровые технологии представляют собой </a:t>
            </a:r>
            <a:r>
              <a:rPr lang="ru-RU" sz="3200" b="1" dirty="0"/>
              <a:t>управленческую имитационную игру, в ходе которой обучающиеся на основе анализа данной ситуации принимают решения, и посредством их выражения </a:t>
            </a:r>
            <a:r>
              <a:rPr lang="ru-RU" sz="3200" b="1" dirty="0">
                <a:solidFill>
                  <a:srgbClr val="FF0000"/>
                </a:solidFill>
              </a:rPr>
              <a:t>формируется коммуникативная компетенция.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436812" y="4920343"/>
            <a:ext cx="6400800" cy="1947333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9387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9461274" cy="2220687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>
                <a:solidFill>
                  <a:srgbClr val="FFFF00"/>
                </a:solidFill>
              </a:rPr>
              <a:t>Примеры лингвистических игр, </a:t>
            </a:r>
            <a:r>
              <a:rPr lang="ru-RU" sz="3600" b="1" i="1" dirty="0" err="1">
                <a:solidFill>
                  <a:srgbClr val="FFFF00"/>
                </a:solidFill>
              </a:rPr>
              <a:t>ФОРМИРующих</a:t>
            </a:r>
            <a:r>
              <a:rPr lang="ru-RU" sz="3600" b="1" i="1" dirty="0">
                <a:solidFill>
                  <a:srgbClr val="FFFF00"/>
                </a:solidFill>
              </a:rPr>
              <a:t> КОММУНИКАТИВНО-</a:t>
            </a:r>
            <a:r>
              <a:rPr lang="ru-RU" sz="3600" b="1" i="1" dirty="0" err="1">
                <a:solidFill>
                  <a:srgbClr val="FFFF00"/>
                </a:solidFill>
              </a:rPr>
              <a:t>РЕЧЕВЫе</a:t>
            </a:r>
            <a:r>
              <a:rPr lang="ru-RU" sz="3600" b="1" i="1" dirty="0">
                <a:solidFill>
                  <a:srgbClr val="FFFF00"/>
                </a:solidFill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</a:rPr>
              <a:t>КОМПЕТЕНЦИи</a:t>
            </a:r>
            <a:endParaRPr lang="ru-RU" sz="3600" b="1" i="1" dirty="0">
              <a:solidFill>
                <a:srgbClr val="FFFF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4497" y="2906486"/>
            <a:ext cx="5451039" cy="3564468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907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1" y="685799"/>
            <a:ext cx="8481559" cy="151311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B050"/>
                </a:solidFill>
              </a:rPr>
              <a:t>Фразеология</a:t>
            </a:r>
            <a:br>
              <a:rPr lang="ru-RU" dirty="0"/>
            </a:br>
            <a:r>
              <a:rPr lang="ru-RU" b="1" dirty="0">
                <a:solidFill>
                  <a:srgbClr val="FFFF00"/>
                </a:solidFill>
              </a:rPr>
              <a:t>«Одним словом»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37353" y="2875038"/>
            <a:ext cx="8154989" cy="2861733"/>
          </a:xfrm>
        </p:spPr>
        <p:txBody>
          <a:bodyPr>
            <a:normAutofit/>
          </a:bodyPr>
          <a:lstStyle/>
          <a:p>
            <a:r>
              <a:rPr lang="ru-RU" b="1" dirty="0"/>
              <a:t>Зарубить на носу – запомнить</a:t>
            </a:r>
          </a:p>
          <a:p>
            <a:r>
              <a:rPr lang="ru-RU" b="1" dirty="0"/>
              <a:t>Коптить небо -…</a:t>
            </a:r>
          </a:p>
          <a:p>
            <a:r>
              <a:rPr lang="ru-RU" b="1" dirty="0"/>
              <a:t>Себе на уме -…</a:t>
            </a:r>
          </a:p>
          <a:p>
            <a:r>
              <a:rPr lang="ru-RU" b="1" dirty="0"/>
              <a:t>Куры не клюют -…</a:t>
            </a:r>
          </a:p>
          <a:p>
            <a:r>
              <a:rPr lang="ru-RU" b="1" dirty="0"/>
              <a:t>Вилять хвостом -…</a:t>
            </a:r>
          </a:p>
          <a:p>
            <a:r>
              <a:rPr lang="ru-RU" b="1" dirty="0"/>
              <a:t>Наложить вето -… и т.д.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3016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1" y="685799"/>
            <a:ext cx="10412875" cy="141820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« Глаголы наши - фразеологизмы ваши»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4211" y="2308194"/>
            <a:ext cx="10190935" cy="3923929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1.Освободиться – Разорвать цепи, разогнуть спину, сбросить ярмо, вздохнуть полной грудью.</a:t>
            </a:r>
          </a:p>
          <a:p>
            <a:r>
              <a:rPr lang="ru-RU" b="1" dirty="0"/>
              <a:t>2. Фантазировать- Витать в облаках, строить воздушные замки. Искать жар- птицу.</a:t>
            </a:r>
          </a:p>
          <a:p>
            <a:r>
              <a:rPr lang="ru-RU" b="1" dirty="0"/>
              <a:t>3. Бездельничать-…</a:t>
            </a:r>
          </a:p>
          <a:p>
            <a:r>
              <a:rPr lang="ru-RU" b="1" dirty="0"/>
              <a:t>4. Думать- ...</a:t>
            </a:r>
          </a:p>
          <a:p>
            <a:r>
              <a:rPr lang="ru-RU" b="1" dirty="0"/>
              <a:t>5. Много- …</a:t>
            </a:r>
          </a:p>
          <a:p>
            <a:r>
              <a:rPr lang="ru-RU" b="1" dirty="0"/>
              <a:t>6. Мало- …</a:t>
            </a:r>
          </a:p>
          <a:p>
            <a:r>
              <a:rPr lang="ru-RU" b="1" dirty="0"/>
              <a:t>7. Быстро- …</a:t>
            </a:r>
          </a:p>
          <a:p>
            <a:r>
              <a:rPr lang="ru-RU" b="1" dirty="0"/>
              <a:t>8. Исчезнуть - …</a:t>
            </a:r>
          </a:p>
          <a:p>
            <a:r>
              <a:rPr lang="ru-RU" b="1" dirty="0"/>
              <a:t>9. Обмануть - …</a:t>
            </a:r>
          </a:p>
          <a:p>
            <a:r>
              <a:rPr lang="ru-RU" b="1" dirty="0"/>
              <a:t>10. Ошибиться - 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9573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1" y="685799"/>
            <a:ext cx="11167477" cy="1578007"/>
          </a:xfrm>
        </p:spPr>
        <p:txBody>
          <a:bodyPr/>
          <a:lstStyle/>
          <a:p>
            <a:r>
              <a:rPr lang="ru-RU" dirty="0">
                <a:solidFill>
                  <a:srgbClr val="00B050"/>
                </a:solidFill>
              </a:rPr>
              <a:t>Лексикология</a:t>
            </a:r>
            <a:br>
              <a:rPr lang="ru-RU" dirty="0">
                <a:solidFill>
                  <a:srgbClr val="00B050"/>
                </a:solidFill>
              </a:rPr>
            </a:br>
            <a:r>
              <a:rPr lang="ru-RU" b="1" dirty="0">
                <a:solidFill>
                  <a:srgbClr val="FFFF00"/>
                </a:solidFill>
              </a:rPr>
              <a:t>Игра « Справочное бюро»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51046" y="2388094"/>
            <a:ext cx="10102158" cy="3888419"/>
          </a:xfrm>
        </p:spPr>
        <p:txBody>
          <a:bodyPr>
            <a:normAutofit/>
          </a:bodyPr>
          <a:lstStyle/>
          <a:p>
            <a:r>
              <a:rPr lang="ru-RU" b="1" dirty="0"/>
              <a:t>Выберите слово, соответствующее лексическому значению:</a:t>
            </a:r>
          </a:p>
          <a:p>
            <a:r>
              <a:rPr lang="ru-RU" b="1" dirty="0"/>
              <a:t>Колорит, компонент, комфорт, компромисс ( « составная часть чего-либо»).</a:t>
            </a:r>
          </a:p>
          <a:p>
            <a:r>
              <a:rPr lang="ru-RU" b="1" dirty="0"/>
              <a:t>Констатировать, конспирировать, конкурировать, консолидировать («сплотить кого-либо для усиления деятельности»).</a:t>
            </a:r>
          </a:p>
          <a:p>
            <a:r>
              <a:rPr lang="ru-RU" b="1" dirty="0"/>
              <a:t>Коалиция, коллегия, коллектив, коллекция ( « объединение, соглашение, союз государств, партий и др. для достижения общих целей»).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59188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2" y="694677"/>
            <a:ext cx="7767330" cy="81452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Игра «Перевёртыши»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4212" y="1873189"/>
            <a:ext cx="9001326" cy="4234648"/>
          </a:xfrm>
        </p:spPr>
        <p:txBody>
          <a:bodyPr>
            <a:normAutofit/>
          </a:bodyPr>
          <a:lstStyle/>
          <a:p>
            <a:r>
              <a:rPr lang="ru-RU" b="1" i="1" dirty="0"/>
              <a:t>Замените в словосочетании главное слово так, чтобы зависимое слово стало употребляться в переносном значении.</a:t>
            </a:r>
            <a:endParaRPr lang="ru-RU" b="1" dirty="0"/>
          </a:p>
          <a:p>
            <a:r>
              <a:rPr lang="ru-RU" b="1" dirty="0"/>
              <a:t>Железный гвоздь (железные нервы)</a:t>
            </a:r>
          </a:p>
          <a:p>
            <a:r>
              <a:rPr lang="ru-RU" b="1" dirty="0"/>
              <a:t>Глухая собака (глухая ночь)</a:t>
            </a:r>
          </a:p>
          <a:p>
            <a:r>
              <a:rPr lang="ru-RU" b="1" dirty="0"/>
              <a:t>Спящая красавица (спящий город)</a:t>
            </a:r>
          </a:p>
          <a:p>
            <a:r>
              <a:rPr lang="ru-RU" b="1" dirty="0"/>
              <a:t>Золотые часы (золотые колосья)</a:t>
            </a:r>
          </a:p>
          <a:p>
            <a:r>
              <a:rPr lang="ru-RU" b="1" dirty="0"/>
              <a:t>Бархатная штора (бархатная кожа)</a:t>
            </a:r>
          </a:p>
          <a:p>
            <a:r>
              <a:rPr lang="ru-RU" b="1" dirty="0"/>
              <a:t>Кудрявый малыш (кудрявая берёза)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6204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9436332" cy="141820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50"/>
                </a:solidFill>
              </a:rPr>
              <a:t>Орфография</a:t>
            </a:r>
            <a:br>
              <a:rPr lang="ru-RU" dirty="0"/>
            </a:br>
            <a:r>
              <a:rPr lang="ru-RU" b="1" dirty="0">
                <a:solidFill>
                  <a:srgbClr val="FFFF00"/>
                </a:solidFill>
              </a:rPr>
              <a:t>Игра « Эстафета»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4212" y="2104009"/>
            <a:ext cx="8513054" cy="3687192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ru-RU" b="1" dirty="0"/>
              <a:t>Напиши правильно.</a:t>
            </a:r>
          </a:p>
          <a:p>
            <a:pPr>
              <a:lnSpc>
                <a:spcPct val="200000"/>
              </a:lnSpc>
            </a:pPr>
            <a:r>
              <a:rPr lang="ru-RU" b="1" dirty="0"/>
              <a:t>Стюарде…а, </a:t>
            </a:r>
            <a:r>
              <a:rPr lang="ru-RU" b="1" dirty="0" err="1"/>
              <a:t>инт</a:t>
            </a:r>
            <a:r>
              <a:rPr lang="ru-RU" b="1" dirty="0"/>
              <a:t>…л(</a:t>
            </a:r>
            <a:r>
              <a:rPr lang="ru-RU" b="1" dirty="0" err="1"/>
              <a:t>лл</a:t>
            </a:r>
            <a:r>
              <a:rPr lang="ru-RU" b="1" dirty="0"/>
              <a:t>)…</a:t>
            </a:r>
            <a:r>
              <a:rPr lang="ru-RU" b="1" dirty="0" err="1"/>
              <a:t>генц</a:t>
            </a:r>
            <a:r>
              <a:rPr lang="ru-RU" b="1" dirty="0"/>
              <a:t>…я, а…</a:t>
            </a:r>
            <a:r>
              <a:rPr lang="ru-RU" b="1" dirty="0" err="1"/>
              <a:t>ликац</a:t>
            </a:r>
            <a:r>
              <a:rPr lang="ru-RU" b="1" dirty="0"/>
              <a:t>…я, су…</a:t>
            </a:r>
            <a:r>
              <a:rPr lang="ru-RU" b="1" dirty="0" err="1"/>
              <a:t>огат</a:t>
            </a:r>
            <a:r>
              <a:rPr lang="ru-RU" b="1" dirty="0"/>
              <a:t>, га…</a:t>
            </a:r>
            <a:r>
              <a:rPr lang="ru-RU" b="1" dirty="0" err="1"/>
              <a:t>ерея</a:t>
            </a:r>
            <a:r>
              <a:rPr lang="ru-RU" b="1" dirty="0"/>
              <a:t>, а…</a:t>
            </a:r>
            <a:r>
              <a:rPr lang="ru-RU" b="1" dirty="0" err="1"/>
              <a:t>улировать</a:t>
            </a:r>
            <a:r>
              <a:rPr lang="ru-RU" b="1" dirty="0"/>
              <a:t>, ко…</a:t>
            </a:r>
            <a:r>
              <a:rPr lang="ru-RU" b="1" dirty="0" err="1"/>
              <a:t>ерсант</a:t>
            </a:r>
            <a:r>
              <a:rPr lang="ru-RU" b="1" dirty="0"/>
              <a:t>, в…т…р…нар, д…р…ж…р, ми…ион.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3066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9826949" cy="2075156"/>
          </a:xfrm>
        </p:spPr>
        <p:txBody>
          <a:bodyPr/>
          <a:lstStyle/>
          <a:p>
            <a:r>
              <a:rPr lang="ru-RU" b="1" i="1" dirty="0">
                <a:solidFill>
                  <a:srgbClr val="FF0000"/>
                </a:solidFill>
              </a:rPr>
              <a:t>вывод</a:t>
            </a:r>
            <a:br>
              <a:rPr lang="ru-RU" b="1" i="1" dirty="0">
                <a:solidFill>
                  <a:srgbClr val="FF0000"/>
                </a:solidFill>
              </a:rPr>
            </a:b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684211" y="2183907"/>
            <a:ext cx="8912550" cy="3808520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Использование игровых технологий на уроках русского языка является эффективным способом формирования коммуникативной компетенции, позволяет активизировать мыслительную деятельность учащихся, формирует речевые навыки и расширяет кругозор.</a:t>
            </a:r>
          </a:p>
          <a:p>
            <a:r>
              <a:rPr lang="ru-RU" dirty="0"/>
              <a:t>Игровые технологии представляют собой управленческую имитационную игру, в ходе которой обучающиеся на основе анализа данной ситуации принимают решения, и посредством их выражения формируется коммуникативная компетенция. Игра направлена на развитие у учащихся умений адаптироваться в конкретных практических ситуациях и высказывать собственную позицию по ключевым моментам.</a:t>
            </a:r>
            <a:endParaRPr lang="ru-RU" b="1" dirty="0">
              <a:solidFill>
                <a:srgbClr val="00B05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285591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52</TotalTime>
  <Words>622</Words>
  <Application>Microsoft Office PowerPoint</Application>
  <PresentationFormat>Широкоэкранный</PresentationFormat>
  <Paragraphs>53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Century Gothic</vt:lpstr>
      <vt:lpstr>Wingdings 3</vt:lpstr>
      <vt:lpstr>Сектор</vt:lpstr>
      <vt:lpstr>ПРИМЕНЕНИЕ ИГРОВЫХ ТЕХНОЛОГИЙ НА УРОКАХ РУССКОГО ЯЗЫКА С ЦЕЛЬЮ ФОРМИРОВАНИЯ КОММУНИКАТИВНО-РЕЧЕВЫХ КОМПЕТЕНЦИЙ</vt:lpstr>
      <vt:lpstr>Игра - школа жизни и практика развития.          Оуэн, Г. Теория игр </vt:lpstr>
      <vt:lpstr>Цели и задачи игровой деятельности на уроке: </vt:lpstr>
      <vt:lpstr>типы игр, формирующих коммуникативную компетенцию:</vt:lpstr>
      <vt:lpstr>Игровые технологии представляют собой управленческую имитационную игру, в ходе которой обучающиеся на основе анализа данной ситуации принимают решения, и посредством их выражения формируется коммуникативная компетенция.</vt:lpstr>
      <vt:lpstr>Примеры лингвистических игр, ФОРМИРующих КОММУНИКАТИВНО-РЕЧЕВЫе КОМПЕТЕНЦИи</vt:lpstr>
      <vt:lpstr>Фразеология «Одним словом»</vt:lpstr>
      <vt:lpstr>« Глаголы наши - фразеологизмы ваши»</vt:lpstr>
      <vt:lpstr>Лексикология Игра « Справочное бюро»</vt:lpstr>
      <vt:lpstr>Игра «Перевёртыши»</vt:lpstr>
      <vt:lpstr>Орфография Игра « Эстафета»</vt:lpstr>
      <vt:lpstr>вывод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ИГРОВЫХ ТЕХНОЛОГИЙ НА УРОКАХ РУССКОГО ЯЗЫКА С ЦЕЛЬЮ ФОРМИРОВАНИЯ КОММУНИКАТИВНО-РЕЧЕВЫХ КОМПЕТЕНЦИЙ</dc:title>
  <dc:creator>USER</dc:creator>
  <cp:lastModifiedBy>Пользователь</cp:lastModifiedBy>
  <cp:revision>7</cp:revision>
  <dcterms:created xsi:type="dcterms:W3CDTF">2022-03-20T16:03:54Z</dcterms:created>
  <dcterms:modified xsi:type="dcterms:W3CDTF">2022-03-23T05:00:34Z</dcterms:modified>
</cp:coreProperties>
</file>