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sldIdLst>
    <p:sldId id="256" r:id="rId2"/>
    <p:sldId id="262" r:id="rId3"/>
    <p:sldId id="260" r:id="rId4"/>
    <p:sldId id="265" r:id="rId5"/>
    <p:sldId id="279" r:id="rId6"/>
    <p:sldId id="264" r:id="rId7"/>
    <p:sldId id="277" r:id="rId8"/>
    <p:sldId id="266" r:id="rId9"/>
    <p:sldId id="278" r:id="rId10"/>
    <p:sldId id="267" r:id="rId11"/>
    <p:sldId id="268" r:id="rId12"/>
    <p:sldId id="280" r:id="rId13"/>
    <p:sldId id="269" r:id="rId14"/>
    <p:sldId id="270" r:id="rId15"/>
    <p:sldId id="273" r:id="rId16"/>
    <p:sldId id="275" r:id="rId17"/>
    <p:sldId id="276" r:id="rId18"/>
    <p:sldId id="271" r:id="rId19"/>
    <p:sldId id="281"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117" d="100"/>
          <a:sy n="117" d="100"/>
        </p:scale>
        <p:origin x="-300" y="-102"/>
      </p:cViewPr>
      <p:guideLst>
        <p:guide orient="horz" pos="2160"/>
        <p:guide pos="3840"/>
      </p:guideLst>
    </p:cSldViewPr>
  </p:slideViewPr>
  <p:outlineViewPr>
    <p:cViewPr>
      <p:scale>
        <a:sx n="33" d="100"/>
        <a:sy n="33" d="100"/>
      </p:scale>
      <p:origin x="0" y="3667"/>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834AFD8-CD91-4B01-95D1-4C12E215EEB3}" type="datetimeFigureOut">
              <a:rPr lang="ru-RU" smtClean="0"/>
              <a:pPr/>
              <a:t>26.03.2024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AC59E7-4F79-4E18-8040-6340BF309D8F}" type="slidenum">
              <a:rPr lang="ru-RU" smtClean="0"/>
              <a:pPr/>
              <a:t>‹#›</a:t>
            </a:fld>
            <a:endParaRPr lang="ru-RU"/>
          </a:p>
        </p:txBody>
      </p:sp>
    </p:spTree>
    <p:extLst>
      <p:ext uri="{BB962C8B-B14F-4D97-AF65-F5344CB8AC3E}">
        <p14:creationId xmlns:p14="http://schemas.microsoft.com/office/powerpoint/2010/main" val="2309618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834AFD8-CD91-4B01-95D1-4C12E215EEB3}" type="datetimeFigureOut">
              <a:rPr lang="ru-RU" smtClean="0"/>
              <a:pPr/>
              <a:t>26.03.2024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AC59E7-4F79-4E18-8040-6340BF309D8F}" type="slidenum">
              <a:rPr lang="ru-RU" smtClean="0"/>
              <a:pPr/>
              <a:t>‹#›</a:t>
            </a:fld>
            <a:endParaRPr lang="ru-RU"/>
          </a:p>
        </p:txBody>
      </p:sp>
    </p:spTree>
    <p:extLst>
      <p:ext uri="{BB962C8B-B14F-4D97-AF65-F5344CB8AC3E}">
        <p14:creationId xmlns:p14="http://schemas.microsoft.com/office/powerpoint/2010/main" val="1633518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834AFD8-CD91-4B01-95D1-4C12E215EEB3}" type="datetimeFigureOut">
              <a:rPr lang="ru-RU" smtClean="0"/>
              <a:pPr/>
              <a:t>26.03.2024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AC59E7-4F79-4E18-8040-6340BF309D8F}" type="slidenum">
              <a:rPr lang="ru-RU" smtClean="0"/>
              <a:pPr/>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39278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834AFD8-CD91-4B01-95D1-4C12E215EEB3}" type="datetimeFigureOut">
              <a:rPr lang="ru-RU" smtClean="0"/>
              <a:pPr/>
              <a:t>26.03.2024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AC59E7-4F79-4E18-8040-6340BF309D8F}" type="slidenum">
              <a:rPr lang="ru-RU" smtClean="0"/>
              <a:pPr/>
              <a:t>‹#›</a:t>
            </a:fld>
            <a:endParaRPr lang="ru-RU"/>
          </a:p>
        </p:txBody>
      </p:sp>
    </p:spTree>
    <p:extLst>
      <p:ext uri="{BB962C8B-B14F-4D97-AF65-F5344CB8AC3E}">
        <p14:creationId xmlns:p14="http://schemas.microsoft.com/office/powerpoint/2010/main" val="2188478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834AFD8-CD91-4B01-95D1-4C12E215EEB3}" type="datetimeFigureOut">
              <a:rPr lang="ru-RU" smtClean="0"/>
              <a:pPr/>
              <a:t>26.03.2024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AC59E7-4F79-4E18-8040-6340BF309D8F}"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60892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834AFD8-CD91-4B01-95D1-4C12E215EEB3}" type="datetimeFigureOut">
              <a:rPr lang="ru-RU" smtClean="0"/>
              <a:pPr/>
              <a:t>26.03.2024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AC59E7-4F79-4E18-8040-6340BF309D8F}" type="slidenum">
              <a:rPr lang="ru-RU" smtClean="0"/>
              <a:pPr/>
              <a:t>‹#›</a:t>
            </a:fld>
            <a:endParaRPr lang="ru-RU"/>
          </a:p>
        </p:txBody>
      </p:sp>
    </p:spTree>
    <p:extLst>
      <p:ext uri="{BB962C8B-B14F-4D97-AF65-F5344CB8AC3E}">
        <p14:creationId xmlns:p14="http://schemas.microsoft.com/office/powerpoint/2010/main" val="3693802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834AFD8-CD91-4B01-95D1-4C12E215EEB3}" type="datetimeFigureOut">
              <a:rPr lang="ru-RU" smtClean="0"/>
              <a:pPr/>
              <a:t>26.03.2024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AC59E7-4F79-4E18-8040-6340BF309D8F}" type="slidenum">
              <a:rPr lang="ru-RU" smtClean="0"/>
              <a:pPr/>
              <a:t>‹#›</a:t>
            </a:fld>
            <a:endParaRPr lang="ru-RU"/>
          </a:p>
        </p:txBody>
      </p:sp>
    </p:spTree>
    <p:extLst>
      <p:ext uri="{BB962C8B-B14F-4D97-AF65-F5344CB8AC3E}">
        <p14:creationId xmlns:p14="http://schemas.microsoft.com/office/powerpoint/2010/main" val="1405271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834AFD8-CD91-4B01-95D1-4C12E215EEB3}" type="datetimeFigureOut">
              <a:rPr lang="ru-RU" smtClean="0"/>
              <a:pPr/>
              <a:t>26.03.2024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AC59E7-4F79-4E18-8040-6340BF309D8F}" type="slidenum">
              <a:rPr lang="ru-RU" smtClean="0"/>
              <a:pPr/>
              <a:t>‹#›</a:t>
            </a:fld>
            <a:endParaRPr lang="ru-RU"/>
          </a:p>
        </p:txBody>
      </p:sp>
    </p:spTree>
    <p:extLst>
      <p:ext uri="{BB962C8B-B14F-4D97-AF65-F5344CB8AC3E}">
        <p14:creationId xmlns:p14="http://schemas.microsoft.com/office/powerpoint/2010/main" val="3371851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834AFD8-CD91-4B01-95D1-4C12E215EEB3}" type="datetimeFigureOut">
              <a:rPr lang="ru-RU" smtClean="0"/>
              <a:pPr/>
              <a:t>26.03.2024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AC59E7-4F79-4E18-8040-6340BF309D8F}" type="slidenum">
              <a:rPr lang="ru-RU" smtClean="0"/>
              <a:pPr/>
              <a:t>‹#›</a:t>
            </a:fld>
            <a:endParaRPr lang="ru-RU"/>
          </a:p>
        </p:txBody>
      </p:sp>
    </p:spTree>
    <p:extLst>
      <p:ext uri="{BB962C8B-B14F-4D97-AF65-F5344CB8AC3E}">
        <p14:creationId xmlns:p14="http://schemas.microsoft.com/office/powerpoint/2010/main" val="3864717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834AFD8-CD91-4B01-95D1-4C12E215EEB3}" type="datetimeFigureOut">
              <a:rPr lang="ru-RU" smtClean="0"/>
              <a:pPr/>
              <a:t>26.03.2024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AC59E7-4F79-4E18-8040-6340BF309D8F}" type="slidenum">
              <a:rPr lang="ru-RU" smtClean="0"/>
              <a:pPr/>
              <a:t>‹#›</a:t>
            </a:fld>
            <a:endParaRPr lang="ru-RU"/>
          </a:p>
        </p:txBody>
      </p:sp>
    </p:spTree>
    <p:extLst>
      <p:ext uri="{BB962C8B-B14F-4D97-AF65-F5344CB8AC3E}">
        <p14:creationId xmlns:p14="http://schemas.microsoft.com/office/powerpoint/2010/main" val="1885530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834AFD8-CD91-4B01-95D1-4C12E215EEB3}" type="datetimeFigureOut">
              <a:rPr lang="ru-RU" smtClean="0"/>
              <a:pPr/>
              <a:t>26.03.2024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DAC59E7-4F79-4E18-8040-6340BF309D8F}" type="slidenum">
              <a:rPr lang="ru-RU" smtClean="0"/>
              <a:pPr/>
              <a:t>‹#›</a:t>
            </a:fld>
            <a:endParaRPr lang="ru-RU"/>
          </a:p>
        </p:txBody>
      </p:sp>
    </p:spTree>
    <p:extLst>
      <p:ext uri="{BB962C8B-B14F-4D97-AF65-F5344CB8AC3E}">
        <p14:creationId xmlns:p14="http://schemas.microsoft.com/office/powerpoint/2010/main" val="1247471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834AFD8-CD91-4B01-95D1-4C12E215EEB3}" type="datetimeFigureOut">
              <a:rPr lang="ru-RU" smtClean="0"/>
              <a:pPr/>
              <a:t>26.03.2024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DAC59E7-4F79-4E18-8040-6340BF309D8F}" type="slidenum">
              <a:rPr lang="ru-RU" smtClean="0"/>
              <a:pPr/>
              <a:t>‹#›</a:t>
            </a:fld>
            <a:endParaRPr lang="ru-RU"/>
          </a:p>
        </p:txBody>
      </p:sp>
    </p:spTree>
    <p:extLst>
      <p:ext uri="{BB962C8B-B14F-4D97-AF65-F5344CB8AC3E}">
        <p14:creationId xmlns:p14="http://schemas.microsoft.com/office/powerpoint/2010/main" val="3249715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834AFD8-CD91-4B01-95D1-4C12E215EEB3}" type="datetimeFigureOut">
              <a:rPr lang="ru-RU" smtClean="0"/>
              <a:pPr/>
              <a:t>26.03.2024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DAC59E7-4F79-4E18-8040-6340BF309D8F}" type="slidenum">
              <a:rPr lang="ru-RU" smtClean="0"/>
              <a:pPr/>
              <a:t>‹#›</a:t>
            </a:fld>
            <a:endParaRPr lang="ru-RU"/>
          </a:p>
        </p:txBody>
      </p:sp>
    </p:spTree>
    <p:extLst>
      <p:ext uri="{BB962C8B-B14F-4D97-AF65-F5344CB8AC3E}">
        <p14:creationId xmlns:p14="http://schemas.microsoft.com/office/powerpoint/2010/main" val="2982415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34AFD8-CD91-4B01-95D1-4C12E215EEB3}" type="datetimeFigureOut">
              <a:rPr lang="ru-RU" smtClean="0"/>
              <a:pPr/>
              <a:t>26.03.2024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DAC59E7-4F79-4E18-8040-6340BF309D8F}" type="slidenum">
              <a:rPr lang="ru-RU" smtClean="0"/>
              <a:pPr/>
              <a:t>‹#›</a:t>
            </a:fld>
            <a:endParaRPr lang="ru-RU"/>
          </a:p>
        </p:txBody>
      </p:sp>
    </p:spTree>
    <p:extLst>
      <p:ext uri="{BB962C8B-B14F-4D97-AF65-F5344CB8AC3E}">
        <p14:creationId xmlns:p14="http://schemas.microsoft.com/office/powerpoint/2010/main" val="4055279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834AFD8-CD91-4B01-95D1-4C12E215EEB3}" type="datetimeFigureOut">
              <a:rPr lang="ru-RU" smtClean="0"/>
              <a:pPr/>
              <a:t>26.03.2024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DAC59E7-4F79-4E18-8040-6340BF309D8F}" type="slidenum">
              <a:rPr lang="ru-RU" smtClean="0"/>
              <a:pPr/>
              <a:t>‹#›</a:t>
            </a:fld>
            <a:endParaRPr lang="ru-RU"/>
          </a:p>
        </p:txBody>
      </p:sp>
    </p:spTree>
    <p:extLst>
      <p:ext uri="{BB962C8B-B14F-4D97-AF65-F5344CB8AC3E}">
        <p14:creationId xmlns:p14="http://schemas.microsoft.com/office/powerpoint/2010/main" val="1540229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834AFD8-CD91-4B01-95D1-4C12E215EEB3}" type="datetimeFigureOut">
              <a:rPr lang="ru-RU" smtClean="0"/>
              <a:pPr/>
              <a:t>26.03.2024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DAC59E7-4F79-4E18-8040-6340BF309D8F}" type="slidenum">
              <a:rPr lang="ru-RU" smtClean="0"/>
              <a:pPr/>
              <a:t>‹#›</a:t>
            </a:fld>
            <a:endParaRPr lang="ru-RU"/>
          </a:p>
        </p:txBody>
      </p:sp>
    </p:spTree>
    <p:extLst>
      <p:ext uri="{BB962C8B-B14F-4D97-AF65-F5344CB8AC3E}">
        <p14:creationId xmlns:p14="http://schemas.microsoft.com/office/powerpoint/2010/main" val="1793857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834AFD8-CD91-4B01-95D1-4C12E215EEB3}" type="datetimeFigureOut">
              <a:rPr lang="ru-RU" smtClean="0"/>
              <a:pPr/>
              <a:t>26.03.2024</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DAC59E7-4F79-4E18-8040-6340BF309D8F}" type="slidenum">
              <a:rPr lang="ru-RU" smtClean="0"/>
              <a:pPr/>
              <a:t>‹#›</a:t>
            </a:fld>
            <a:endParaRPr lang="ru-RU"/>
          </a:p>
        </p:txBody>
      </p:sp>
    </p:spTree>
    <p:extLst>
      <p:ext uri="{BB962C8B-B14F-4D97-AF65-F5344CB8AC3E}">
        <p14:creationId xmlns:p14="http://schemas.microsoft.com/office/powerpoint/2010/main" val="400356413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12"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gif"/><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jpeg"/></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4.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jpeg"/><Relationship Id="rId18" Type="http://schemas.openxmlformats.org/officeDocument/2006/relationships/image" Target="../media/image48.jpeg"/><Relationship Id="rId3" Type="http://schemas.openxmlformats.org/officeDocument/2006/relationships/image" Target="../media/image33.jpeg"/><Relationship Id="rId21" Type="http://schemas.openxmlformats.org/officeDocument/2006/relationships/image" Target="../media/image51.jpeg"/><Relationship Id="rId7" Type="http://schemas.openxmlformats.org/officeDocument/2006/relationships/image" Target="../media/image37.jpeg"/><Relationship Id="rId12" Type="http://schemas.openxmlformats.org/officeDocument/2006/relationships/image" Target="../media/image42.jpeg"/><Relationship Id="rId17" Type="http://schemas.openxmlformats.org/officeDocument/2006/relationships/image" Target="../media/image47.jpeg"/><Relationship Id="rId2" Type="http://schemas.openxmlformats.org/officeDocument/2006/relationships/image" Target="../media/image32.jpeg"/><Relationship Id="rId16" Type="http://schemas.openxmlformats.org/officeDocument/2006/relationships/image" Target="../media/image46.jpeg"/><Relationship Id="rId20" Type="http://schemas.openxmlformats.org/officeDocument/2006/relationships/image" Target="../media/image50.jpeg"/><Relationship Id="rId1" Type="http://schemas.openxmlformats.org/officeDocument/2006/relationships/slideLayout" Target="../slideLayouts/slideLayout4.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5" Type="http://schemas.openxmlformats.org/officeDocument/2006/relationships/image" Target="../media/image45.jpeg"/><Relationship Id="rId10" Type="http://schemas.openxmlformats.org/officeDocument/2006/relationships/image" Target="../media/image40.jpeg"/><Relationship Id="rId19" Type="http://schemas.openxmlformats.org/officeDocument/2006/relationships/image" Target="../media/image49.jpeg"/><Relationship Id="rId4" Type="http://schemas.openxmlformats.org/officeDocument/2006/relationships/image" Target="../media/image34.jpeg"/><Relationship Id="rId9" Type="http://schemas.openxmlformats.org/officeDocument/2006/relationships/image" Target="../media/image39.jpeg"/><Relationship Id="rId14" Type="http://schemas.openxmlformats.org/officeDocument/2006/relationships/image" Target="../media/image4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6508" y="798022"/>
            <a:ext cx="10548258" cy="4289368"/>
          </a:xfrm>
        </p:spPr>
        <p:txBody>
          <a:bodyPr>
            <a:noAutofit/>
          </a:bodyPr>
          <a:lstStyle/>
          <a:p>
            <a:pPr algn="ctr">
              <a:lnSpc>
                <a:spcPct val="107000"/>
              </a:lnSpc>
              <a:spcAft>
                <a:spcPts val="0"/>
              </a:spcAft>
            </a:pPr>
            <a:r>
              <a:rPr lang="ru-RU" sz="1600" b="1" dirty="0">
                <a:solidFill>
                  <a:srgbClr val="000000"/>
                </a:solidFill>
                <a:latin typeface="Times New Roman"/>
                <a:ea typeface="Calibri"/>
                <a:cs typeface="Times New Roman"/>
              </a:rPr>
              <a:t>ШКОЛА МОЛОДОГО ВОСПИТАТЕЛЯ </a:t>
            </a:r>
            <a:r>
              <a:rPr lang="ru-RU" sz="1600" dirty="0">
                <a:latin typeface="Calibri"/>
                <a:ea typeface="Calibri"/>
                <a:cs typeface="Times New Roman"/>
              </a:rPr>
              <a:t/>
            </a:r>
            <a:br>
              <a:rPr lang="ru-RU" sz="1600" dirty="0">
                <a:latin typeface="Calibri"/>
                <a:ea typeface="Calibri"/>
                <a:cs typeface="Times New Roman"/>
              </a:rPr>
            </a:br>
            <a:r>
              <a:rPr lang="ru-RU" sz="1600" b="1" dirty="0">
                <a:solidFill>
                  <a:srgbClr val="000000"/>
                </a:solidFill>
                <a:latin typeface="Times New Roman"/>
                <a:ea typeface="Calibri"/>
                <a:cs typeface="Times New Roman"/>
              </a:rPr>
              <a:t>СИМФЕРОПОЛЬСКОГО </a:t>
            </a:r>
            <a:r>
              <a:rPr lang="ru-RU" sz="1600" b="1" dirty="0" smtClean="0">
                <a:solidFill>
                  <a:srgbClr val="000000"/>
                </a:solidFill>
                <a:latin typeface="Times New Roman"/>
                <a:ea typeface="Calibri"/>
                <a:cs typeface="Times New Roman"/>
              </a:rPr>
              <a:t>РАЙОНА</a:t>
            </a:r>
            <a:br>
              <a:rPr lang="ru-RU" sz="1600" b="1" dirty="0" smtClean="0">
                <a:solidFill>
                  <a:srgbClr val="000000"/>
                </a:solidFill>
                <a:latin typeface="Times New Roman"/>
                <a:ea typeface="Calibri"/>
                <a:cs typeface="Times New Roman"/>
              </a:rPr>
            </a:br>
            <a:r>
              <a:rPr lang="ru-RU" sz="1600" b="1" dirty="0">
                <a:solidFill>
                  <a:srgbClr val="000000"/>
                </a:solidFill>
                <a:latin typeface="Times New Roman"/>
                <a:ea typeface="Calibri"/>
                <a:cs typeface="Times New Roman"/>
              </a:rPr>
              <a:t/>
            </a:r>
            <a:br>
              <a:rPr lang="ru-RU" sz="1600" b="1" dirty="0">
                <a:solidFill>
                  <a:srgbClr val="000000"/>
                </a:solidFill>
                <a:latin typeface="Times New Roman"/>
                <a:ea typeface="Calibri"/>
                <a:cs typeface="Times New Roman"/>
              </a:rPr>
            </a:br>
            <a:r>
              <a:rPr lang="ru-RU" sz="2800" dirty="0">
                <a:latin typeface="Calibri"/>
                <a:ea typeface="Calibri"/>
                <a:cs typeface="Times New Roman"/>
              </a:rPr>
              <a:t/>
            </a:r>
            <a:br>
              <a:rPr lang="ru-RU" sz="2800" dirty="0">
                <a:latin typeface="Calibri"/>
                <a:ea typeface="Calibri"/>
                <a:cs typeface="Times New Roman"/>
              </a:rPr>
            </a:br>
            <a:r>
              <a:rPr lang="ru-RU" sz="3600" b="1" i="1" dirty="0" smtClean="0">
                <a:solidFill>
                  <a:srgbClr val="FF0000"/>
                </a:solidFill>
              </a:rPr>
              <a:t>«</a:t>
            </a:r>
            <a:r>
              <a:rPr lang="ru-RU" sz="3600" b="1" i="1" dirty="0">
                <a:solidFill>
                  <a:srgbClr val="FF0000"/>
                </a:solidFill>
              </a:rPr>
              <a:t>Использование технологии </a:t>
            </a:r>
            <a:r>
              <a:rPr lang="ru-RU" sz="3600" b="1" i="1" dirty="0" err="1" smtClean="0">
                <a:solidFill>
                  <a:srgbClr val="FF0000"/>
                </a:solidFill>
              </a:rPr>
              <a:t>синквейн</a:t>
            </a:r>
            <a:r>
              <a:rPr lang="ru-RU" sz="3600" b="1" i="1" dirty="0" smtClean="0">
                <a:solidFill>
                  <a:srgbClr val="FF0000"/>
                </a:solidFill>
              </a:rPr>
              <a:t> </a:t>
            </a:r>
            <a:r>
              <a:rPr lang="ru-RU" sz="3600" b="1" i="1" dirty="0">
                <a:solidFill>
                  <a:srgbClr val="FF0000"/>
                </a:solidFill>
              </a:rPr>
              <a:t>для обучения составлению загадок детей старшего дошкольного возраста</a:t>
            </a:r>
            <a:r>
              <a:rPr lang="ru-RU" sz="3600" b="1" i="1" dirty="0" smtClean="0">
                <a:solidFill>
                  <a:srgbClr val="FF0000"/>
                </a:solidFill>
              </a:rPr>
              <a:t>»</a:t>
            </a:r>
            <a:r>
              <a:rPr lang="ru-RU" sz="3600" b="1" i="1" dirty="0">
                <a:solidFill>
                  <a:srgbClr val="FF0000"/>
                </a:solidFill>
              </a:rPr>
              <a:t/>
            </a:r>
            <a:br>
              <a:rPr lang="ru-RU" sz="3600" b="1" i="1" dirty="0">
                <a:solidFill>
                  <a:srgbClr val="FF0000"/>
                </a:solidFill>
              </a:rPr>
            </a:br>
            <a:endParaRPr lang="ru-RU" sz="3600" b="1" i="1" dirty="0">
              <a:solidFill>
                <a:srgbClr val="FF0000"/>
              </a:solidFill>
            </a:endParaRPr>
          </a:p>
        </p:txBody>
      </p:sp>
      <p:sp>
        <p:nvSpPr>
          <p:cNvPr id="3" name="Подзаголовок 2"/>
          <p:cNvSpPr>
            <a:spLocks noGrp="1"/>
          </p:cNvSpPr>
          <p:nvPr>
            <p:ph type="subTitle" idx="1"/>
          </p:nvPr>
        </p:nvSpPr>
        <p:spPr>
          <a:xfrm>
            <a:off x="1739824" y="1870364"/>
            <a:ext cx="7766936" cy="850052"/>
          </a:xfrm>
        </p:spPr>
        <p:txBody>
          <a:bodyPr>
            <a:normAutofit/>
          </a:bodyPr>
          <a:lstStyle/>
          <a:p>
            <a:pPr algn="ctr"/>
            <a:endParaRPr lang="ru-RU" sz="2000" b="1" i="1" dirty="0" smtClean="0"/>
          </a:p>
          <a:p>
            <a:pPr algn="ctr"/>
            <a:r>
              <a:rPr lang="ru-RU" sz="2000" b="1" i="1" dirty="0" smtClean="0"/>
              <a:t>Выступление из опыта работы</a:t>
            </a:r>
            <a:endParaRPr lang="ru-RU" sz="2000" b="1" i="1" dirty="0"/>
          </a:p>
        </p:txBody>
      </p:sp>
      <p:sp>
        <p:nvSpPr>
          <p:cNvPr id="4" name="TextBox 3">
            <a:extLst>
              <a:ext uri="{FF2B5EF4-FFF2-40B4-BE49-F238E27FC236}">
                <a16:creationId xmlns="" xmlns:a16="http://schemas.microsoft.com/office/drawing/2014/main" id="{68878177-535B-47B9-BDBF-67E95096D66B}"/>
              </a:ext>
            </a:extLst>
          </p:cNvPr>
          <p:cNvSpPr txBox="1"/>
          <p:nvPr/>
        </p:nvSpPr>
        <p:spPr>
          <a:xfrm>
            <a:off x="4405745" y="5018420"/>
            <a:ext cx="6914789" cy="1200329"/>
          </a:xfrm>
          <a:prstGeom prst="rect">
            <a:avLst/>
          </a:prstGeom>
          <a:noFill/>
        </p:spPr>
        <p:txBody>
          <a:bodyPr wrap="square" rtlCol="0">
            <a:spAutoFit/>
          </a:bodyPr>
          <a:lstStyle/>
          <a:p>
            <a:r>
              <a:rPr lang="ru-RU" sz="2400" b="1" dirty="0" smtClean="0">
                <a:solidFill>
                  <a:srgbClr val="0070C0"/>
                </a:solidFill>
                <a:latin typeface="Times New Roman" panose="02020603050405020304" pitchFamily="18" charset="0"/>
                <a:cs typeface="Times New Roman" panose="02020603050405020304" pitchFamily="18" charset="0"/>
              </a:rPr>
              <a:t>МБДОУ «Детский сад «Вишенка» </a:t>
            </a:r>
            <a:r>
              <a:rPr lang="ru-RU" sz="2400" b="1" dirty="0" err="1" smtClean="0">
                <a:solidFill>
                  <a:srgbClr val="0070C0"/>
                </a:solidFill>
                <a:latin typeface="Times New Roman" panose="02020603050405020304" pitchFamily="18" charset="0"/>
                <a:cs typeface="Times New Roman" panose="02020603050405020304" pitchFamily="18" charset="0"/>
              </a:rPr>
              <a:t>с.Красное</a:t>
            </a:r>
            <a:r>
              <a:rPr lang="ru-RU" sz="2400" b="1" dirty="0" smtClean="0">
                <a:solidFill>
                  <a:srgbClr val="0070C0"/>
                </a:solidFill>
                <a:latin typeface="Times New Roman" panose="02020603050405020304" pitchFamily="18" charset="0"/>
                <a:cs typeface="Times New Roman" panose="02020603050405020304" pitchFamily="18" charset="0"/>
              </a:rPr>
              <a:t>»</a:t>
            </a:r>
          </a:p>
          <a:p>
            <a:r>
              <a:rPr lang="ru-RU" sz="2400" b="1" dirty="0" smtClean="0">
                <a:solidFill>
                  <a:srgbClr val="0070C0"/>
                </a:solidFill>
                <a:latin typeface="Times New Roman" panose="02020603050405020304" pitchFamily="18" charset="0"/>
                <a:cs typeface="Times New Roman" panose="02020603050405020304" pitchFamily="18" charset="0"/>
              </a:rPr>
              <a:t>воспитатель</a:t>
            </a:r>
            <a:r>
              <a:rPr lang="ru-RU" sz="2400" b="1" dirty="0">
                <a:solidFill>
                  <a:srgbClr val="0070C0"/>
                </a:solidFill>
                <a:latin typeface="Times New Roman" panose="02020603050405020304" pitchFamily="18" charset="0"/>
                <a:cs typeface="Times New Roman" panose="02020603050405020304" pitchFamily="18" charset="0"/>
              </a:rPr>
              <a:t> </a:t>
            </a:r>
            <a:r>
              <a:rPr lang="ru-RU" sz="2400" b="1" dirty="0" smtClean="0">
                <a:solidFill>
                  <a:srgbClr val="0070C0"/>
                </a:solidFill>
                <a:latin typeface="Times New Roman" panose="02020603050405020304" pitchFamily="18" charset="0"/>
                <a:cs typeface="Times New Roman" panose="02020603050405020304" pitchFamily="18" charset="0"/>
              </a:rPr>
              <a:t>подготовительной группы</a:t>
            </a:r>
          </a:p>
          <a:p>
            <a:r>
              <a:rPr lang="ru-RU" sz="2400" b="1" dirty="0" err="1" smtClean="0">
                <a:solidFill>
                  <a:srgbClr val="7030A0"/>
                </a:solidFill>
                <a:latin typeface="Times New Roman" panose="02020603050405020304" pitchFamily="18" charset="0"/>
                <a:cs typeface="Times New Roman" panose="02020603050405020304" pitchFamily="18" charset="0"/>
              </a:rPr>
              <a:t>Зерали</a:t>
            </a:r>
            <a:r>
              <a:rPr lang="ru-RU" sz="2400" b="1" dirty="0" smtClean="0">
                <a:solidFill>
                  <a:srgbClr val="7030A0"/>
                </a:solidFill>
                <a:latin typeface="Times New Roman" panose="02020603050405020304" pitchFamily="18" charset="0"/>
                <a:cs typeface="Times New Roman" panose="02020603050405020304" pitchFamily="18" charset="0"/>
              </a:rPr>
              <a:t> Сусанна </a:t>
            </a:r>
            <a:r>
              <a:rPr lang="ru-RU" sz="2400" b="1" dirty="0" err="1" smtClean="0">
                <a:solidFill>
                  <a:srgbClr val="7030A0"/>
                </a:solidFill>
                <a:latin typeface="Times New Roman" panose="02020603050405020304" pitchFamily="18" charset="0"/>
                <a:cs typeface="Times New Roman" panose="02020603050405020304" pitchFamily="18" charset="0"/>
              </a:rPr>
              <a:t>Асановна</a:t>
            </a:r>
            <a:endParaRPr lang="ru-RU" sz="24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0196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356135"/>
            <a:ext cx="10295466" cy="1574265"/>
          </a:xfrm>
        </p:spPr>
        <p:txBody>
          <a:bodyPr>
            <a:normAutofit fontScale="90000"/>
          </a:bodyPr>
          <a:lstStyle/>
          <a:p>
            <a:pPr marL="0" indent="0"/>
            <a:r>
              <a:rPr lang="ru-RU" sz="2200" b="1" dirty="0">
                <a:solidFill>
                  <a:srgbClr val="FF0000"/>
                </a:solidFill>
                <a:latin typeface="Calibri" panose="020F0502020204030204" pitchFamily="34" charset="0"/>
              </a:rPr>
              <a:t> 4 этап  </a:t>
            </a:r>
            <a:r>
              <a:rPr lang="ru-RU" sz="2200" b="1" dirty="0">
                <a:solidFill>
                  <a:srgbClr val="7030A0"/>
                </a:solidFill>
                <a:latin typeface="Calibri" panose="020F0502020204030204" pitchFamily="34" charset="0"/>
              </a:rPr>
              <a:t>Составление </a:t>
            </a:r>
            <a:r>
              <a:rPr lang="ru-RU" sz="2200" b="1" dirty="0" err="1">
                <a:solidFill>
                  <a:srgbClr val="7030A0"/>
                </a:solidFill>
                <a:latin typeface="Calibri" panose="020F0502020204030204" pitchFamily="34" charset="0"/>
              </a:rPr>
              <a:t>синквейна</a:t>
            </a:r>
            <a:r>
              <a:rPr lang="ru-RU" sz="2200" b="1" dirty="0">
                <a:solidFill>
                  <a:srgbClr val="7030A0"/>
                </a:solidFill>
                <a:latin typeface="Calibri" panose="020F0502020204030204" pitchFamily="34" charset="0"/>
              </a:rPr>
              <a:t>  </a:t>
            </a:r>
            <a:r>
              <a:rPr lang="ru-RU" sz="2200" b="1" i="1" u="sng" dirty="0">
                <a:solidFill>
                  <a:srgbClr val="FF0000"/>
                </a:solidFill>
                <a:latin typeface="Calibri" panose="020F0502020204030204" pitchFamily="34" charset="0"/>
              </a:rPr>
              <a:t>в парах </a:t>
            </a:r>
            <a:r>
              <a:rPr lang="ru-RU" sz="2200" b="1" dirty="0">
                <a:solidFill>
                  <a:srgbClr val="7030A0"/>
                </a:solidFill>
                <a:latin typeface="Calibri" panose="020F0502020204030204" pitchFamily="34" charset="0"/>
              </a:rPr>
              <a:t>по хорошо знакомым героям детских произведений с опорой на </a:t>
            </a:r>
            <a:r>
              <a:rPr lang="ru-RU" sz="2200" b="1" u="sng" dirty="0">
                <a:solidFill>
                  <a:srgbClr val="00B050"/>
                </a:solidFill>
                <a:latin typeface="Calibri" panose="020F0502020204030204" pitchFamily="34" charset="0"/>
              </a:rPr>
              <a:t>дидактический материал </a:t>
            </a:r>
            <a:r>
              <a:rPr lang="ru-RU" sz="2200" b="1" dirty="0">
                <a:solidFill>
                  <a:srgbClr val="7030A0"/>
                </a:solidFill>
                <a:latin typeface="Calibri" panose="020F0502020204030204" pitchFamily="34" charset="0"/>
              </a:rPr>
              <a:t>в виде </a:t>
            </a:r>
            <a:r>
              <a:rPr lang="ru-RU" sz="2200" b="1" u="sng" dirty="0">
                <a:solidFill>
                  <a:srgbClr val="00B050"/>
                </a:solidFill>
                <a:latin typeface="Calibri" panose="020F0502020204030204" pitchFamily="34" charset="0"/>
              </a:rPr>
              <a:t>опорных рисунков-символов</a:t>
            </a:r>
            <a:r>
              <a:rPr lang="ru-RU" sz="2200" b="1" i="1" u="sng" dirty="0">
                <a:solidFill>
                  <a:srgbClr val="00B050"/>
                </a:solidFill>
                <a:latin typeface="Calibri" panose="020F0502020204030204" pitchFamily="34" charset="0"/>
              </a:rPr>
              <a:t> </a:t>
            </a:r>
            <a:r>
              <a:rPr lang="ru-RU" sz="2200" b="1" i="1" dirty="0">
                <a:solidFill>
                  <a:srgbClr val="00B050"/>
                </a:solidFill>
                <a:latin typeface="Calibri" panose="020F0502020204030204" pitchFamily="34" charset="0"/>
              </a:rPr>
              <a:t>(мнемотехники), </a:t>
            </a:r>
            <a:r>
              <a:rPr lang="ru-RU" sz="2200" b="1" dirty="0">
                <a:solidFill>
                  <a:srgbClr val="7030A0"/>
                </a:solidFill>
                <a:latin typeface="Calibri" panose="020F0502020204030204" pitchFamily="34" charset="0"/>
              </a:rPr>
              <a:t>предложенных воспитателем</a:t>
            </a:r>
            <a:r>
              <a:rPr lang="ru-RU" sz="2200" b="1" i="1" dirty="0">
                <a:solidFill>
                  <a:srgbClr val="7030A0"/>
                </a:solidFill>
                <a:latin typeface="Calibri" panose="020F0502020204030204" pitchFamily="34" charset="0"/>
              </a:rPr>
              <a:t>.</a:t>
            </a:r>
            <a:br>
              <a:rPr lang="ru-RU" sz="2200" b="1" i="1" dirty="0">
                <a:solidFill>
                  <a:srgbClr val="7030A0"/>
                </a:solidFill>
                <a:latin typeface="Calibri" panose="020F0502020204030204" pitchFamily="34" charset="0"/>
              </a:rPr>
            </a:br>
            <a:r>
              <a:rPr lang="ru-RU" sz="2200" b="1" i="1" dirty="0">
                <a:solidFill>
                  <a:srgbClr val="7030A0"/>
                </a:solidFill>
                <a:latin typeface="Calibri" panose="020F0502020204030204" pitchFamily="34" charset="0"/>
              </a:rPr>
              <a:t/>
            </a:r>
            <a:br>
              <a:rPr lang="ru-RU" sz="2200" b="1" i="1" dirty="0">
                <a:solidFill>
                  <a:srgbClr val="7030A0"/>
                </a:solidFill>
                <a:latin typeface="Calibri" panose="020F0502020204030204" pitchFamily="34" charset="0"/>
              </a:rPr>
            </a:br>
            <a:r>
              <a:rPr lang="ru-RU" sz="2400" b="1" dirty="0">
                <a:solidFill>
                  <a:schemeClr val="accent2">
                    <a:lumMod val="75000"/>
                  </a:schemeClr>
                </a:solidFill>
                <a:latin typeface="Calibri" panose="020F0502020204030204" pitchFamily="34" charset="0"/>
              </a:rPr>
              <a:t>З</a:t>
            </a:r>
            <a:r>
              <a:rPr lang="ru-RU" sz="24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адание - «Выложи картинки по схеме»</a:t>
            </a:r>
            <a:endParaRPr lang="ru-RU" sz="2400" b="1" dirty="0">
              <a:solidFill>
                <a:schemeClr val="accent2">
                  <a:lumMod val="75000"/>
                </a:schemeClr>
              </a:solidFill>
              <a:latin typeface="Calibri" panose="020F0502020204030204" pitchFamily="34" charset="0"/>
            </a:endParaRPr>
          </a:p>
        </p:txBody>
      </p:sp>
      <p:sp>
        <p:nvSpPr>
          <p:cNvPr id="3" name="Объект 2"/>
          <p:cNvSpPr>
            <a:spLocks noGrp="1"/>
          </p:cNvSpPr>
          <p:nvPr>
            <p:ph sz="half" idx="1"/>
          </p:nvPr>
        </p:nvSpPr>
        <p:spPr>
          <a:xfrm>
            <a:off x="826518" y="2641188"/>
            <a:ext cx="4184035" cy="3606280"/>
          </a:xfrm>
        </p:spPr>
        <p:txBody>
          <a:bodyPr>
            <a:noAutofit/>
          </a:bodyPr>
          <a:lstStyle/>
          <a:p>
            <a:pPr marL="0" lvl="0" indent="0" algn="ctr">
              <a:buNone/>
            </a:pPr>
            <a:r>
              <a:rPr lang="ru-RU" sz="2400" b="1" i="1" dirty="0">
                <a:solidFill>
                  <a:schemeClr val="accent5"/>
                </a:solidFill>
              </a:rPr>
              <a:t>1.Буратино</a:t>
            </a:r>
            <a:endParaRPr lang="ru-RU" sz="2400" i="1" dirty="0">
              <a:solidFill>
                <a:schemeClr val="accent5"/>
              </a:solidFill>
            </a:endParaRPr>
          </a:p>
          <a:p>
            <a:pPr marL="0" lvl="0" indent="0" algn="ctr">
              <a:buNone/>
            </a:pPr>
            <a:r>
              <a:rPr lang="ru-RU" sz="2400" i="1" dirty="0">
                <a:solidFill>
                  <a:schemeClr val="accent5"/>
                </a:solidFill>
              </a:rPr>
              <a:t>2. Деревянный, веселый.</a:t>
            </a:r>
          </a:p>
          <a:p>
            <a:pPr marL="0" indent="0" algn="ctr">
              <a:buNone/>
            </a:pPr>
            <a:r>
              <a:rPr lang="ru-RU" sz="2400" i="1" dirty="0">
                <a:solidFill>
                  <a:schemeClr val="accent5"/>
                </a:solidFill>
              </a:rPr>
              <a:t>3. Ходит, учится читать, любит папу Карло.</a:t>
            </a:r>
          </a:p>
          <a:p>
            <a:pPr marL="0" indent="0" algn="ctr">
              <a:buNone/>
            </a:pPr>
            <a:r>
              <a:rPr lang="ru-RU" sz="2400" i="1" dirty="0">
                <a:solidFill>
                  <a:schemeClr val="accent5"/>
                </a:solidFill>
              </a:rPr>
              <a:t>4. Буратино открыл золотым ключиком потайную дверь.</a:t>
            </a:r>
          </a:p>
          <a:p>
            <a:pPr marL="0" indent="0" algn="ctr">
              <a:buNone/>
            </a:pPr>
            <a:r>
              <a:rPr lang="ru-RU" sz="2400" i="1" dirty="0">
                <a:solidFill>
                  <a:schemeClr val="accent5"/>
                </a:solidFill>
              </a:rPr>
              <a:t>5. Мальчик.</a:t>
            </a:r>
          </a:p>
          <a:p>
            <a:endParaRPr lang="ru-RU" i="1" dirty="0"/>
          </a:p>
        </p:txBody>
      </p:sp>
      <p:graphicFrame>
        <p:nvGraphicFramePr>
          <p:cNvPr id="5" name="Объект 4"/>
          <p:cNvGraphicFramePr>
            <a:graphicFrameLocks noGrp="1"/>
          </p:cNvGraphicFramePr>
          <p:nvPr>
            <p:ph sz="half" idx="2"/>
            <p:extLst>
              <p:ext uri="{D42A27DB-BD31-4B8C-83A1-F6EECF244321}">
                <p14:modId xmlns:p14="http://schemas.microsoft.com/office/powerpoint/2010/main" val="490096796"/>
              </p:ext>
            </p:extLst>
          </p:nvPr>
        </p:nvGraphicFramePr>
        <p:xfrm>
          <a:off x="6100097" y="2641189"/>
          <a:ext cx="2581889" cy="3881435"/>
        </p:xfrm>
        <a:graphic>
          <a:graphicData uri="http://schemas.openxmlformats.org/drawingml/2006/table">
            <a:tbl>
              <a:tblPr firstRow="1" firstCol="1" bandRow="1"/>
              <a:tblGrid>
                <a:gridCol w="394858">
                  <a:extLst>
                    <a:ext uri="{9D8B030D-6E8A-4147-A177-3AD203B41FA5}">
                      <a16:colId xmlns="" xmlns:a16="http://schemas.microsoft.com/office/drawing/2014/main" val="20000"/>
                    </a:ext>
                  </a:extLst>
                </a:gridCol>
                <a:gridCol w="227985">
                  <a:extLst>
                    <a:ext uri="{9D8B030D-6E8A-4147-A177-3AD203B41FA5}">
                      <a16:colId xmlns="" xmlns:a16="http://schemas.microsoft.com/office/drawing/2014/main" val="20001"/>
                    </a:ext>
                  </a:extLst>
                </a:gridCol>
                <a:gridCol w="227985">
                  <a:extLst>
                    <a:ext uri="{9D8B030D-6E8A-4147-A177-3AD203B41FA5}">
                      <a16:colId xmlns="" xmlns:a16="http://schemas.microsoft.com/office/drawing/2014/main" val="20002"/>
                    </a:ext>
                  </a:extLst>
                </a:gridCol>
                <a:gridCol w="94768">
                  <a:extLst>
                    <a:ext uri="{9D8B030D-6E8A-4147-A177-3AD203B41FA5}">
                      <a16:colId xmlns="" xmlns:a16="http://schemas.microsoft.com/office/drawing/2014/main" val="20003"/>
                    </a:ext>
                  </a:extLst>
                </a:gridCol>
                <a:gridCol w="361202">
                  <a:extLst>
                    <a:ext uri="{9D8B030D-6E8A-4147-A177-3AD203B41FA5}">
                      <a16:colId xmlns="" xmlns:a16="http://schemas.microsoft.com/office/drawing/2014/main" val="20004"/>
                    </a:ext>
                  </a:extLst>
                </a:gridCol>
                <a:gridCol w="312566">
                  <a:extLst>
                    <a:ext uri="{9D8B030D-6E8A-4147-A177-3AD203B41FA5}">
                      <a16:colId xmlns="" xmlns:a16="http://schemas.microsoft.com/office/drawing/2014/main" val="20005"/>
                    </a:ext>
                  </a:extLst>
                </a:gridCol>
                <a:gridCol w="143404">
                  <a:extLst>
                    <a:ext uri="{9D8B030D-6E8A-4147-A177-3AD203B41FA5}">
                      <a16:colId xmlns="" xmlns:a16="http://schemas.microsoft.com/office/drawing/2014/main" val="20006"/>
                    </a:ext>
                  </a:extLst>
                </a:gridCol>
                <a:gridCol w="227985">
                  <a:extLst>
                    <a:ext uri="{9D8B030D-6E8A-4147-A177-3AD203B41FA5}">
                      <a16:colId xmlns="" xmlns:a16="http://schemas.microsoft.com/office/drawing/2014/main" val="20007"/>
                    </a:ext>
                  </a:extLst>
                </a:gridCol>
                <a:gridCol w="227985">
                  <a:extLst>
                    <a:ext uri="{9D8B030D-6E8A-4147-A177-3AD203B41FA5}">
                      <a16:colId xmlns="" xmlns:a16="http://schemas.microsoft.com/office/drawing/2014/main" val="20008"/>
                    </a:ext>
                  </a:extLst>
                </a:gridCol>
                <a:gridCol w="363151">
                  <a:extLst>
                    <a:ext uri="{9D8B030D-6E8A-4147-A177-3AD203B41FA5}">
                      <a16:colId xmlns="" xmlns:a16="http://schemas.microsoft.com/office/drawing/2014/main" val="20009"/>
                    </a:ext>
                  </a:extLst>
                </a:gridCol>
              </a:tblGrid>
              <a:tr h="776287">
                <a:tc gridSpan="3">
                  <a:txBody>
                    <a:bodyPr/>
                    <a:lstStyle/>
                    <a:p>
                      <a:pPr>
                        <a:lnSpc>
                          <a:spcPct val="107000"/>
                        </a:lnSpc>
                        <a:spcAft>
                          <a:spcPts val="0"/>
                        </a:spcAft>
                      </a:pPr>
                      <a:r>
                        <a:rPr lang="ru-RU" sz="1900" dirty="0">
                          <a:effectLst/>
                          <a:latin typeface="Calibri" panose="020F0502020204030204" pitchFamily="34" charset="0"/>
                          <a:ea typeface="Calibri" panose="020F0502020204030204" pitchFamily="34" charset="0"/>
                          <a:cs typeface="Times New Roman" panose="02020603050405020304" pitchFamily="18" charset="0"/>
                        </a:rPr>
                        <a:t>1</a:t>
                      </a: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4">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776287">
                <a:tc gridSpan="2">
                  <a:txBody>
                    <a:bodyPr/>
                    <a:lstStyle/>
                    <a:p>
                      <a:pPr>
                        <a:lnSpc>
                          <a:spcPct val="107000"/>
                        </a:lnSpc>
                        <a:spcAft>
                          <a:spcPts val="0"/>
                        </a:spcAft>
                      </a:pPr>
                      <a:r>
                        <a:rPr lang="ru-RU" sz="1900" dirty="0">
                          <a:effectLst/>
                          <a:latin typeface="Calibri" panose="020F0502020204030204" pitchFamily="34" charset="0"/>
                          <a:ea typeface="Calibri" panose="020F0502020204030204" pitchFamily="34" charset="0"/>
                          <a:cs typeface="Times New Roman" panose="02020603050405020304" pitchFamily="18" charset="0"/>
                        </a:rPr>
                        <a:t>2</a:t>
                      </a: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3">
                  <a:txBody>
                    <a:bodyPr/>
                    <a:lstStyle/>
                    <a:p>
                      <a:pPr>
                        <a:lnSpc>
                          <a:spcPct val="107000"/>
                        </a:lnSpc>
                        <a:spcAft>
                          <a:spcPts val="0"/>
                        </a:spcAft>
                      </a:pP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2">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 xmlns:a16="http://schemas.microsoft.com/office/drawing/2014/main" val="10001"/>
                  </a:ext>
                </a:extLst>
              </a:tr>
              <a:tr h="776287">
                <a:tc>
                  <a:txBody>
                    <a:bodyPr/>
                    <a:lstStyle/>
                    <a:p>
                      <a:pPr>
                        <a:lnSpc>
                          <a:spcPct val="107000"/>
                        </a:lnSpc>
                        <a:spcAft>
                          <a:spcPts val="0"/>
                        </a:spcAft>
                      </a:pPr>
                      <a:r>
                        <a:rPr lang="ru-RU" sz="1900">
                          <a:effectLst/>
                          <a:latin typeface="Calibri" panose="020F0502020204030204" pitchFamily="34" charset="0"/>
                          <a:ea typeface="Calibri" panose="020F0502020204030204" pitchFamily="34" charset="0"/>
                          <a:cs typeface="Times New Roman" panose="02020603050405020304" pitchFamily="18" charset="0"/>
                        </a:rPr>
                        <a:t>3</a:t>
                      </a: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07000"/>
                        </a:lnSpc>
                        <a:spcAft>
                          <a:spcPts val="0"/>
                        </a:spcAft>
                      </a:pP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2">
                  <a:txBody>
                    <a:bodyPr/>
                    <a:lstStyle/>
                    <a:p>
                      <a:pPr>
                        <a:lnSpc>
                          <a:spcPct val="107000"/>
                        </a:lnSpc>
                        <a:spcAft>
                          <a:spcPts val="0"/>
                        </a:spcAft>
                      </a:pP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3">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a:txBody>
                    <a:bodyPr/>
                    <a:lstStyle/>
                    <a:p>
                      <a:pPr>
                        <a:lnSpc>
                          <a:spcPct val="107000"/>
                        </a:lnSpc>
                        <a:spcAft>
                          <a:spcPts val="0"/>
                        </a:spcAft>
                      </a:pPr>
                      <a:r>
                        <a:rPr lang="ru-RU"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776287">
                <a:tc gridSpan="2">
                  <a:txBody>
                    <a:bodyPr/>
                    <a:lstStyle/>
                    <a:p>
                      <a:pPr>
                        <a:lnSpc>
                          <a:spcPct val="107000"/>
                        </a:lnSpc>
                        <a:spcAft>
                          <a:spcPts val="0"/>
                        </a:spcAft>
                      </a:pPr>
                      <a:endParaRPr lang="ru-RU"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3">
                  <a:txBody>
                    <a:bodyPr/>
                    <a:lstStyle/>
                    <a:p>
                      <a:pPr>
                        <a:lnSpc>
                          <a:spcPct val="107000"/>
                        </a:lnSpc>
                        <a:spcAft>
                          <a:spcPts val="0"/>
                        </a:spcAft>
                      </a:pPr>
                      <a:endParaRPr lang="ru-RU" sz="19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2">
                  <a:txBody>
                    <a:bodyPr/>
                    <a:lstStyle/>
                    <a:p>
                      <a:pPr>
                        <a:lnSpc>
                          <a:spcPct val="107000"/>
                        </a:lnSpc>
                        <a:spcAft>
                          <a:spcPts val="0"/>
                        </a:spcAft>
                      </a:pP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 xmlns:a16="http://schemas.microsoft.com/office/drawing/2014/main" val="10003"/>
                  </a:ext>
                </a:extLst>
              </a:tr>
              <a:tr h="776287">
                <a:tc gridSpan="3">
                  <a:txBody>
                    <a:bodyPr/>
                    <a:lstStyle/>
                    <a:p>
                      <a:pPr>
                        <a:lnSpc>
                          <a:spcPct val="107000"/>
                        </a:lnSpc>
                        <a:spcAft>
                          <a:spcPts val="0"/>
                        </a:spcAft>
                      </a:pPr>
                      <a:r>
                        <a:rPr lang="ru-RU" sz="1900">
                          <a:effectLst/>
                          <a:latin typeface="Calibri" panose="020F0502020204030204" pitchFamily="34" charset="0"/>
                          <a:ea typeface="Calibri" panose="020F0502020204030204" pitchFamily="34" charset="0"/>
                          <a:cs typeface="Times New Roman" panose="02020603050405020304" pitchFamily="18" charset="0"/>
                        </a:rPr>
                        <a:t>5</a:t>
                      </a: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4">
                  <a:txBody>
                    <a:bodyPr/>
                    <a:lstStyle/>
                    <a:p>
                      <a:pPr>
                        <a:lnSpc>
                          <a:spcPct val="107000"/>
                        </a:lnSpc>
                        <a:spcAft>
                          <a:spcPts val="0"/>
                        </a:spcAft>
                      </a:pP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r>
                        <a:rPr lang="ru-RU"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4"/>
                  </a:ext>
                </a:extLst>
              </a:tr>
            </a:tbl>
          </a:graphicData>
        </a:graphic>
      </p:graphicFrame>
      <p:pic>
        <p:nvPicPr>
          <p:cNvPr id="4107" name="Рисунок 172" descr="http://foneyes.ru/img/picture/Aug/02/c61d85b6d99d1bbe70bd71ef338d6aa5/1.jpg"/>
          <p:cNvPicPr>
            <a:picLocks noChangeAspect="1" noChangeArrowheads="1"/>
          </p:cNvPicPr>
          <p:nvPr/>
        </p:nvPicPr>
        <p:blipFill>
          <a:blip r:embed="rId2" cstate="print">
            <a:extLst>
              <a:ext uri="{28A0092B-C50C-407E-A947-70E740481C1C}">
                <a14:useLocalDpi xmlns:a14="http://schemas.microsoft.com/office/drawing/2010/main" val="0"/>
              </a:ext>
            </a:extLst>
          </a:blip>
          <a:srcRect r="7365"/>
          <a:stretch>
            <a:fillRect/>
          </a:stretch>
        </p:blipFill>
        <p:spPr bwMode="auto">
          <a:xfrm>
            <a:off x="7052611" y="2641188"/>
            <a:ext cx="631827" cy="746905"/>
          </a:xfrm>
          <a:prstGeom prst="rect">
            <a:avLst/>
          </a:prstGeom>
          <a:noFill/>
          <a:extLst>
            <a:ext uri="{909E8E84-426E-40DD-AFC4-6F175D3DCCD1}">
              <a14:hiddenFill xmlns:a14="http://schemas.microsoft.com/office/drawing/2010/main">
                <a:solidFill>
                  <a:srgbClr val="FFFFFF"/>
                </a:solidFill>
              </a14:hiddenFill>
            </a:ext>
          </a:extLst>
        </p:spPr>
      </p:pic>
      <p:pic>
        <p:nvPicPr>
          <p:cNvPr id="4106" name="Рисунок 173" descr="http://photo-zhurnal.ru/images/224081_zelenoe-derevo-png.jpg"/>
          <p:cNvPicPr>
            <a:picLocks noChangeAspect="1" noChangeArrowheads="1"/>
          </p:cNvPicPr>
          <p:nvPr/>
        </p:nvPicPr>
        <p:blipFill>
          <a:blip r:embed="rId3" cstate="print">
            <a:extLst>
              <a:ext uri="{28A0092B-C50C-407E-A947-70E740481C1C}">
                <a14:useLocalDpi xmlns:a14="http://schemas.microsoft.com/office/drawing/2010/main" val="0"/>
              </a:ext>
            </a:extLst>
          </a:blip>
          <a:srcRect r="163" b="8919"/>
          <a:stretch>
            <a:fillRect/>
          </a:stretch>
        </p:blipFill>
        <p:spPr bwMode="auto">
          <a:xfrm>
            <a:off x="6732270" y="3438753"/>
            <a:ext cx="701796" cy="721616"/>
          </a:xfrm>
          <a:prstGeom prst="rect">
            <a:avLst/>
          </a:prstGeom>
          <a:noFill/>
          <a:extLst>
            <a:ext uri="{909E8E84-426E-40DD-AFC4-6F175D3DCCD1}">
              <a14:hiddenFill xmlns:a14="http://schemas.microsoft.com/office/drawing/2010/main">
                <a:solidFill>
                  <a:srgbClr val="FFFFFF"/>
                </a:solidFill>
              </a14:hiddenFill>
            </a:ext>
          </a:extLst>
        </p:spPr>
      </p:pic>
      <p:pic>
        <p:nvPicPr>
          <p:cNvPr id="4105" name="Рисунок 174" descr="https://1000.menu/img/holidays/mezhdunarodnyi-den-ulybki-136792894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0620" y="3551638"/>
            <a:ext cx="526599" cy="455391"/>
          </a:xfrm>
          <a:prstGeom prst="rect">
            <a:avLst/>
          </a:prstGeom>
          <a:noFill/>
          <a:extLst>
            <a:ext uri="{909E8E84-426E-40DD-AFC4-6F175D3DCCD1}">
              <a14:hiddenFill xmlns:a14="http://schemas.microsoft.com/office/drawing/2010/main">
                <a:solidFill>
                  <a:srgbClr val="FFFFFF"/>
                </a:solidFill>
              </a14:hiddenFill>
            </a:ext>
          </a:extLst>
        </p:spPr>
      </p:pic>
      <p:pic>
        <p:nvPicPr>
          <p:cNvPr id="4104" name="Рисунок 175" descr="http://boombob.ru/img/picture/Jun/30/4d4eea5f807358225962cdb661254f45/11.jpg"/>
          <p:cNvPicPr>
            <a:picLocks noChangeAspect="1" noChangeArrowheads="1"/>
          </p:cNvPicPr>
          <p:nvPr/>
        </p:nvPicPr>
        <p:blipFill>
          <a:blip r:embed="rId5" cstate="print">
            <a:extLst>
              <a:ext uri="{28A0092B-C50C-407E-A947-70E740481C1C}">
                <a14:useLocalDpi xmlns:a14="http://schemas.microsoft.com/office/drawing/2010/main" val="0"/>
              </a:ext>
            </a:extLst>
          </a:blip>
          <a:srcRect l="5608" t="26984" r="3740" b="5762"/>
          <a:stretch>
            <a:fillRect/>
          </a:stretch>
        </p:blipFill>
        <p:spPr bwMode="auto">
          <a:xfrm>
            <a:off x="6554804" y="4307082"/>
            <a:ext cx="424028" cy="564076"/>
          </a:xfrm>
          <a:prstGeom prst="rect">
            <a:avLst/>
          </a:prstGeom>
          <a:noFill/>
          <a:extLst>
            <a:ext uri="{909E8E84-426E-40DD-AFC4-6F175D3DCCD1}">
              <a14:hiddenFill xmlns:a14="http://schemas.microsoft.com/office/drawing/2010/main">
                <a:solidFill>
                  <a:srgbClr val="FFFFFF"/>
                </a:solidFill>
              </a14:hiddenFill>
            </a:ext>
          </a:extLst>
        </p:spPr>
      </p:pic>
      <p:pic>
        <p:nvPicPr>
          <p:cNvPr id="4103" name="Рисунок 176" descr="http://okartinkah.ru/img/azbuka-kartinki-dlya-detey-1858/azbuka-kartinki-dlya-detey-20.jpg"/>
          <p:cNvPicPr>
            <a:picLocks noChangeAspect="1" noChangeArrowheads="1"/>
          </p:cNvPicPr>
          <p:nvPr/>
        </p:nvPicPr>
        <p:blipFill>
          <a:blip r:embed="rId6" cstate="print">
            <a:extLst>
              <a:ext uri="{28A0092B-C50C-407E-A947-70E740481C1C}">
                <a14:useLocalDpi xmlns:a14="http://schemas.microsoft.com/office/drawing/2010/main" val="0"/>
              </a:ext>
            </a:extLst>
          </a:blip>
          <a:srcRect l="5750" t="9586" r="4315" b="1599"/>
          <a:stretch>
            <a:fillRect/>
          </a:stretch>
        </p:blipFill>
        <p:spPr bwMode="auto">
          <a:xfrm>
            <a:off x="7095919" y="4258496"/>
            <a:ext cx="588520" cy="679053"/>
          </a:xfrm>
          <a:prstGeom prst="rect">
            <a:avLst/>
          </a:prstGeom>
          <a:noFill/>
          <a:extLst>
            <a:ext uri="{909E8E84-426E-40DD-AFC4-6F175D3DCCD1}">
              <a14:hiddenFill xmlns:a14="http://schemas.microsoft.com/office/drawing/2010/main">
                <a:solidFill>
                  <a:srgbClr val="FFFFFF"/>
                </a:solidFill>
              </a14:hiddenFill>
            </a:ext>
          </a:extLst>
        </p:spPr>
      </p:pic>
      <p:pic>
        <p:nvPicPr>
          <p:cNvPr id="4102" name="Рисунок 177" descr="http://vopros.ua/imager.php?L3VwbG9hZHMvaW1hZ2UvMTcvaW1hZ2Uv0YHQtdGA0LTRhtC1MS5qcGd8ODAw.jpg"/>
          <p:cNvPicPr>
            <a:picLocks noChangeAspect="1" noChangeArrowheads="1"/>
          </p:cNvPicPr>
          <p:nvPr/>
        </p:nvPicPr>
        <p:blipFill>
          <a:blip r:embed="rId7" cstate="print">
            <a:extLst>
              <a:ext uri="{28A0092B-C50C-407E-A947-70E740481C1C}">
                <a14:useLocalDpi xmlns:a14="http://schemas.microsoft.com/office/drawing/2010/main" val="0"/>
              </a:ext>
            </a:extLst>
          </a:blip>
          <a:srcRect l="2" r="-6915"/>
          <a:stretch>
            <a:fillRect/>
          </a:stretch>
        </p:blipFill>
        <p:spPr bwMode="auto">
          <a:xfrm>
            <a:off x="7723920" y="4243839"/>
            <a:ext cx="562407" cy="687384"/>
          </a:xfrm>
          <a:prstGeom prst="rect">
            <a:avLst/>
          </a:prstGeom>
          <a:noFill/>
          <a:extLst>
            <a:ext uri="{909E8E84-426E-40DD-AFC4-6F175D3DCCD1}">
              <a14:hiddenFill xmlns:a14="http://schemas.microsoft.com/office/drawing/2010/main">
                <a:solidFill>
                  <a:srgbClr val="FFFFFF"/>
                </a:solidFill>
              </a14:hiddenFill>
            </a:ext>
          </a:extLst>
        </p:spPr>
      </p:pic>
      <p:pic>
        <p:nvPicPr>
          <p:cNvPr id="4101" name="Рисунок 178" descr="http://foneyes.ru/img/picture/Aug/02/c61d85b6d99d1bbe70bd71ef338d6aa5/1.jpg"/>
          <p:cNvPicPr>
            <a:picLocks noChangeAspect="1" noChangeArrowheads="1"/>
          </p:cNvPicPr>
          <p:nvPr/>
        </p:nvPicPr>
        <p:blipFill>
          <a:blip r:embed="rId8" cstate="print">
            <a:extLst>
              <a:ext uri="{28A0092B-C50C-407E-A947-70E740481C1C}">
                <a14:useLocalDpi xmlns:a14="http://schemas.microsoft.com/office/drawing/2010/main" val="0"/>
              </a:ext>
            </a:extLst>
          </a:blip>
          <a:srcRect r="7365"/>
          <a:stretch>
            <a:fillRect/>
          </a:stretch>
        </p:blipFill>
        <p:spPr bwMode="auto">
          <a:xfrm>
            <a:off x="6144663" y="5023214"/>
            <a:ext cx="523496" cy="6467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Рисунок 179" descr="http://smart-gals.ru/images/1166596_kartinki-navesnyh-zamkov-iz-skazok.jpg"/>
          <p:cNvPicPr>
            <a:picLocks noChangeAspect="1" noChangeArrowheads="1"/>
          </p:cNvPicPr>
          <p:nvPr/>
        </p:nvPicPr>
        <p:blipFill>
          <a:blip r:embed="rId9" cstate="print">
            <a:extLst>
              <a:ext uri="{28A0092B-C50C-407E-A947-70E740481C1C}">
                <a14:useLocalDpi xmlns:a14="http://schemas.microsoft.com/office/drawing/2010/main" val="0"/>
              </a:ext>
            </a:extLst>
          </a:blip>
          <a:srcRect l="-7347" t="-430" r="58351" b="2936"/>
          <a:stretch>
            <a:fillRect/>
          </a:stretch>
        </p:blipFill>
        <p:spPr bwMode="auto">
          <a:xfrm>
            <a:off x="6732270" y="5084262"/>
            <a:ext cx="640682" cy="559513"/>
          </a:xfrm>
          <a:prstGeom prst="rect">
            <a:avLst/>
          </a:prstGeom>
          <a:noFill/>
          <a:extLst>
            <a:ext uri="{909E8E84-426E-40DD-AFC4-6F175D3DCCD1}">
              <a14:hiddenFill xmlns:a14="http://schemas.microsoft.com/office/drawing/2010/main">
                <a:solidFill>
                  <a:srgbClr val="FFFFFF"/>
                </a:solidFill>
              </a14:hiddenFill>
            </a:ext>
          </a:extLst>
        </p:spPr>
      </p:pic>
      <p:pic>
        <p:nvPicPr>
          <p:cNvPr id="4099" name="Рисунок 180" descr="https://thumbs.dreamstime.com/z/old-key-13812149.jpg"/>
          <p:cNvPicPr>
            <a:picLocks noChangeAspect="1" noChangeArrowheads="1"/>
          </p:cNvPicPr>
          <p:nvPr/>
        </p:nvPicPr>
        <p:blipFill>
          <a:blip r:embed="rId10" cstate="print">
            <a:extLst>
              <a:ext uri="{28A0092B-C50C-407E-A947-70E740481C1C}">
                <a14:useLocalDpi xmlns:a14="http://schemas.microsoft.com/office/drawing/2010/main" val="0"/>
              </a:ext>
            </a:extLst>
          </a:blip>
          <a:srcRect t="1955" r="9920"/>
          <a:stretch>
            <a:fillRect/>
          </a:stretch>
        </p:blipFill>
        <p:spPr bwMode="auto">
          <a:xfrm>
            <a:off x="7482767" y="5106709"/>
            <a:ext cx="522357" cy="590149"/>
          </a:xfrm>
          <a:prstGeom prst="rect">
            <a:avLst/>
          </a:prstGeom>
          <a:noFill/>
          <a:extLst>
            <a:ext uri="{909E8E84-426E-40DD-AFC4-6F175D3DCCD1}">
              <a14:hiddenFill xmlns:a14="http://schemas.microsoft.com/office/drawing/2010/main">
                <a:solidFill>
                  <a:srgbClr val="FFFFFF"/>
                </a:solidFill>
              </a14:hiddenFill>
            </a:ext>
          </a:extLst>
        </p:spPr>
      </p:pic>
      <p:pic>
        <p:nvPicPr>
          <p:cNvPr id="4098" name="Рисунок 181" descr="https://im0-tub-ru.yandex.net/i?id=a164ac25bbd7a9fc3793bd959cd02b53-l&amp;n=13"/>
          <p:cNvPicPr>
            <a:picLocks noChangeAspect="1" noChangeArrowheads="1"/>
          </p:cNvPicPr>
          <p:nvPr/>
        </p:nvPicPr>
        <p:blipFill>
          <a:blip r:embed="rId11" cstate="print">
            <a:extLst>
              <a:ext uri="{28A0092B-C50C-407E-A947-70E740481C1C}">
                <a14:useLocalDpi xmlns:a14="http://schemas.microsoft.com/office/drawing/2010/main" val="0"/>
              </a:ext>
            </a:extLst>
          </a:blip>
          <a:srcRect l="13408" r="12479" b="4041"/>
          <a:stretch>
            <a:fillRect/>
          </a:stretch>
        </p:blipFill>
        <p:spPr bwMode="auto">
          <a:xfrm>
            <a:off x="8133346" y="4963733"/>
            <a:ext cx="548639" cy="765688"/>
          </a:xfrm>
          <a:prstGeom prst="rect">
            <a:avLst/>
          </a:prstGeom>
          <a:noFill/>
          <a:extLst>
            <a:ext uri="{909E8E84-426E-40DD-AFC4-6F175D3DCCD1}">
              <a14:hiddenFill xmlns:a14="http://schemas.microsoft.com/office/drawing/2010/main">
                <a:solidFill>
                  <a:srgbClr val="FFFFFF"/>
                </a:solidFill>
              </a14:hiddenFill>
            </a:ext>
          </a:extLst>
        </p:spPr>
      </p:pic>
      <p:pic>
        <p:nvPicPr>
          <p:cNvPr id="4097" name="Рисунок 182" descr="http://www.playcast.ru/uploads/2016/07/01/19157645.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3018" y="5778979"/>
            <a:ext cx="610927" cy="711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528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609599"/>
            <a:ext cx="10711845" cy="1537607"/>
          </a:xfrm>
        </p:spPr>
        <p:txBody>
          <a:bodyPr>
            <a:normAutofit fontScale="90000"/>
          </a:bodyPr>
          <a:lstStyle/>
          <a:p>
            <a:r>
              <a:rPr lang="ru-RU" sz="2400" b="1" dirty="0">
                <a:solidFill>
                  <a:srgbClr val="FF0000"/>
                </a:solidFill>
                <a:latin typeface="Calibri" panose="020F0502020204030204" pitchFamily="34" charset="0"/>
              </a:rPr>
              <a:t>5 этап.  </a:t>
            </a:r>
            <a:r>
              <a:rPr lang="ru-RU" sz="2400" b="1" dirty="0">
                <a:solidFill>
                  <a:srgbClr val="7030A0"/>
                </a:solidFill>
                <a:latin typeface="Calibri" panose="020F0502020204030204" pitchFamily="34" charset="0"/>
              </a:rPr>
              <a:t>Составление </a:t>
            </a:r>
            <a:r>
              <a:rPr lang="ru-RU" sz="2400" b="1" dirty="0" err="1">
                <a:solidFill>
                  <a:srgbClr val="7030A0"/>
                </a:solidFill>
                <a:latin typeface="Calibri" panose="020F0502020204030204" pitchFamily="34" charset="0"/>
              </a:rPr>
              <a:t>синквейна</a:t>
            </a:r>
            <a:r>
              <a:rPr lang="ru-RU" sz="2400" b="1" dirty="0">
                <a:solidFill>
                  <a:srgbClr val="7030A0"/>
                </a:solidFill>
                <a:latin typeface="Calibri" panose="020F0502020204030204" pitchFamily="34" charset="0"/>
              </a:rPr>
              <a:t>  </a:t>
            </a:r>
            <a:r>
              <a:rPr lang="ru-RU" sz="2400" i="1" u="sng" dirty="0">
                <a:solidFill>
                  <a:srgbClr val="C00000"/>
                </a:solidFill>
                <a:latin typeface="Calibri" panose="020F0502020204030204" pitchFamily="34" charset="0"/>
              </a:rPr>
              <a:t>индивидуально</a:t>
            </a:r>
            <a:r>
              <a:rPr lang="ru-RU" sz="2400" i="1" u="sng" dirty="0">
                <a:solidFill>
                  <a:schemeClr val="tx1"/>
                </a:solidFill>
                <a:latin typeface="Calibri" panose="020F0502020204030204" pitchFamily="34" charset="0"/>
              </a:rPr>
              <a:t> </a:t>
            </a:r>
            <a:r>
              <a:rPr lang="ru-RU" sz="2400" b="1" dirty="0">
                <a:solidFill>
                  <a:srgbClr val="7030A0"/>
                </a:solidFill>
                <a:latin typeface="Calibri" panose="020F0502020204030204" pitchFamily="34" charset="0"/>
              </a:rPr>
              <a:t>по хорошо знакомым героям детских произведений с опорой на </a:t>
            </a:r>
            <a:r>
              <a:rPr lang="ru-RU" sz="2400" u="sng" dirty="0">
                <a:latin typeface="Calibri" panose="020F0502020204030204" pitchFamily="34" charset="0"/>
              </a:rPr>
              <a:t>дидактический материал </a:t>
            </a:r>
            <a:r>
              <a:rPr lang="ru-RU" sz="2400" b="1" dirty="0">
                <a:solidFill>
                  <a:srgbClr val="7030A0"/>
                </a:solidFill>
                <a:latin typeface="Calibri" panose="020F0502020204030204" pitchFamily="34" charset="0"/>
              </a:rPr>
              <a:t>в виде </a:t>
            </a:r>
            <a:r>
              <a:rPr lang="ru-RU" sz="2400" u="sng" dirty="0">
                <a:latin typeface="Calibri" panose="020F0502020204030204" pitchFamily="34" charset="0"/>
              </a:rPr>
              <a:t>опорных рисунков-символов</a:t>
            </a:r>
            <a:r>
              <a:rPr lang="ru-RU" sz="2400" i="1" u="sng" dirty="0">
                <a:latin typeface="Calibri" panose="020F0502020204030204" pitchFamily="34" charset="0"/>
              </a:rPr>
              <a:t> </a:t>
            </a:r>
            <a:r>
              <a:rPr lang="ru-RU" sz="2400" i="1" dirty="0">
                <a:latin typeface="Calibri" panose="020F0502020204030204" pitchFamily="34" charset="0"/>
              </a:rPr>
              <a:t>(мнемотехники), </a:t>
            </a:r>
            <a:r>
              <a:rPr lang="ru-RU" sz="2400" b="1" dirty="0">
                <a:solidFill>
                  <a:srgbClr val="7030A0"/>
                </a:solidFill>
                <a:latin typeface="Calibri" panose="020F0502020204030204" pitchFamily="34" charset="0"/>
              </a:rPr>
              <a:t>предложенных </a:t>
            </a:r>
            <a:r>
              <a:rPr lang="ru-RU" sz="2400" dirty="0">
                <a:solidFill>
                  <a:schemeClr val="tx1"/>
                </a:solidFill>
                <a:latin typeface="Calibri" panose="020F0502020204030204" pitchFamily="34" charset="0"/>
              </a:rPr>
              <a:t>воспитателем</a:t>
            </a:r>
            <a:r>
              <a:rPr lang="ru-RU" i="1" dirty="0">
                <a:solidFill>
                  <a:schemeClr val="tx1"/>
                </a:solidFill>
                <a:latin typeface="Calibri" panose="020F0502020204030204" pitchFamily="34" charset="0"/>
              </a:rPr>
              <a:t>.</a:t>
            </a:r>
            <a:r>
              <a:rPr lang="ru-RU" sz="2200" b="1" dirty="0">
                <a:solidFill>
                  <a:srgbClr val="54A021">
                    <a:lumMod val="75000"/>
                  </a:srgbClr>
                </a:solidFill>
                <a:latin typeface="Calibri" panose="020F0502020204030204" pitchFamily="34" charset="0"/>
              </a:rPr>
              <a:t> </a:t>
            </a:r>
            <a:br>
              <a:rPr lang="ru-RU" sz="2200" b="1" dirty="0">
                <a:solidFill>
                  <a:srgbClr val="54A021">
                    <a:lumMod val="75000"/>
                  </a:srgbClr>
                </a:solidFill>
                <a:latin typeface="Calibri" panose="020F0502020204030204" pitchFamily="34" charset="0"/>
              </a:rPr>
            </a:br>
            <a:r>
              <a:rPr lang="ru-RU" sz="2200" b="1" dirty="0" smtClean="0">
                <a:solidFill>
                  <a:srgbClr val="54A021">
                    <a:lumMod val="75000"/>
                  </a:srgbClr>
                </a:solidFill>
                <a:latin typeface="Calibri" panose="020F0502020204030204" pitchFamily="34" charset="0"/>
              </a:rPr>
              <a:t/>
            </a:r>
            <a:br>
              <a:rPr lang="ru-RU" sz="2200" b="1" dirty="0" smtClean="0">
                <a:solidFill>
                  <a:srgbClr val="54A021">
                    <a:lumMod val="75000"/>
                  </a:srgbClr>
                </a:solidFill>
                <a:latin typeface="Calibri" panose="020F0502020204030204" pitchFamily="34" charset="0"/>
              </a:rPr>
            </a:br>
            <a:r>
              <a:rPr lang="ru-RU" sz="2400" b="1" dirty="0" smtClean="0">
                <a:solidFill>
                  <a:srgbClr val="54A021">
                    <a:lumMod val="75000"/>
                  </a:srgbClr>
                </a:solidFill>
                <a:latin typeface="Calibri" panose="020F0502020204030204" pitchFamily="34" charset="0"/>
              </a:rPr>
              <a:t>З</a:t>
            </a:r>
            <a:r>
              <a:rPr lang="ru-RU" sz="2400" b="1" dirty="0" smtClean="0">
                <a:solidFill>
                  <a:srgbClr val="54A021">
                    <a:lumMod val="75000"/>
                  </a:srgbClr>
                </a:solidFill>
                <a:latin typeface="Calibri" panose="020F0502020204030204" pitchFamily="34" charset="0"/>
                <a:ea typeface="Calibri" panose="020F0502020204030204" pitchFamily="34" charset="0"/>
                <a:cs typeface="Times New Roman" panose="02020603050405020304" pitchFamily="18" charset="0"/>
              </a:rPr>
              <a:t>адание </a:t>
            </a:r>
            <a:r>
              <a:rPr lang="ru-RU" sz="2400" b="1" dirty="0">
                <a:solidFill>
                  <a:srgbClr val="54A021">
                    <a:lumMod val="75000"/>
                  </a:srgbClr>
                </a:solidFill>
                <a:latin typeface="Calibri" panose="020F0502020204030204" pitchFamily="34" charset="0"/>
                <a:ea typeface="Calibri" panose="020F0502020204030204" pitchFamily="34" charset="0"/>
                <a:cs typeface="Times New Roman" panose="02020603050405020304" pitchFamily="18" charset="0"/>
              </a:rPr>
              <a:t>- «Выложи картинки по схеме»</a:t>
            </a:r>
            <a:endParaRPr lang="ru-RU" sz="2400" b="1" dirty="0"/>
          </a:p>
        </p:txBody>
      </p:sp>
      <p:sp>
        <p:nvSpPr>
          <p:cNvPr id="3" name="Объект 2"/>
          <p:cNvSpPr>
            <a:spLocks noGrp="1"/>
          </p:cNvSpPr>
          <p:nvPr>
            <p:ph sz="half" idx="1"/>
          </p:nvPr>
        </p:nvSpPr>
        <p:spPr>
          <a:xfrm>
            <a:off x="799070" y="2092411"/>
            <a:ext cx="4062299" cy="3948950"/>
          </a:xfrm>
        </p:spPr>
        <p:txBody>
          <a:bodyPr>
            <a:normAutofit/>
          </a:bodyPr>
          <a:lstStyle/>
          <a:p>
            <a:pPr marL="0" indent="0" algn="ctr">
              <a:lnSpc>
                <a:spcPct val="150000"/>
              </a:lnSpc>
              <a:buNone/>
            </a:pPr>
            <a:r>
              <a:rPr lang="ru-RU" dirty="0"/>
              <a:t>                                                         </a:t>
            </a:r>
            <a:r>
              <a:rPr lang="ru-RU" b="1" i="1" dirty="0">
                <a:solidFill>
                  <a:srgbClr val="FF0000"/>
                </a:solidFill>
                <a:latin typeface="Calibri" panose="020F0502020204030204" pitchFamily="34" charset="0"/>
              </a:rPr>
              <a:t>1.РЫБКА .</a:t>
            </a:r>
            <a:r>
              <a:rPr lang="ru-RU" i="1" dirty="0">
                <a:solidFill>
                  <a:srgbClr val="FF0000"/>
                </a:solidFill>
                <a:latin typeface="Calibri" panose="020F0502020204030204" pitchFamily="34" charset="0"/>
              </a:rPr>
              <a:t>                                                 </a:t>
            </a:r>
          </a:p>
          <a:p>
            <a:pPr marL="0" indent="0" algn="ctr">
              <a:lnSpc>
                <a:spcPct val="150000"/>
              </a:lnSpc>
              <a:buNone/>
            </a:pPr>
            <a:r>
              <a:rPr lang="ru-RU" i="1" dirty="0">
                <a:solidFill>
                  <a:srgbClr val="FF0000"/>
                </a:solidFill>
                <a:latin typeface="Calibri" panose="020F0502020204030204" pitchFamily="34" charset="0"/>
              </a:rPr>
              <a:t>2.ЗОЛОТАЯ, ГОВОРЯЩАЯ.</a:t>
            </a:r>
          </a:p>
          <a:p>
            <a:pPr marL="0" indent="0" algn="ctr">
              <a:lnSpc>
                <a:spcPct val="150000"/>
              </a:lnSpc>
              <a:buNone/>
            </a:pPr>
            <a:r>
              <a:rPr lang="ru-RU" i="1" dirty="0">
                <a:solidFill>
                  <a:srgbClr val="FF0000"/>
                </a:solidFill>
                <a:latin typeface="Calibri" panose="020F0502020204030204" pitchFamily="34" charset="0"/>
              </a:rPr>
              <a:t>3.ПЛАВАЕТ, СЛУШАЕТ, НАКАЗЫВАЕТ.</a:t>
            </a:r>
          </a:p>
          <a:p>
            <a:pPr marL="0" indent="0" algn="ctr">
              <a:lnSpc>
                <a:spcPct val="150000"/>
              </a:lnSpc>
              <a:buNone/>
            </a:pPr>
            <a:r>
              <a:rPr lang="ru-RU" i="1" dirty="0">
                <a:solidFill>
                  <a:srgbClr val="FF0000"/>
                </a:solidFill>
                <a:latin typeface="Calibri" panose="020F0502020204030204" pitchFamily="34" charset="0"/>
              </a:rPr>
              <a:t>4.  ОНА ВОЛШЕБНАЯ ПОМОЩНИЦА ДЛЯ СТАРИКА.</a:t>
            </a:r>
          </a:p>
          <a:p>
            <a:pPr marL="0" indent="0" algn="ctr">
              <a:lnSpc>
                <a:spcPct val="150000"/>
              </a:lnSpc>
              <a:buNone/>
            </a:pPr>
            <a:r>
              <a:rPr lang="ru-RU" i="1" dirty="0">
                <a:solidFill>
                  <a:srgbClr val="FF0000"/>
                </a:solidFill>
                <a:latin typeface="Calibri" panose="020F0502020204030204" pitchFamily="34" charset="0"/>
              </a:rPr>
              <a:t>5. ВЛАДЫЧЕЦА МОРСКАЯ.</a:t>
            </a:r>
          </a:p>
          <a:p>
            <a:endParaRPr lang="ru-RU" dirty="0"/>
          </a:p>
        </p:txBody>
      </p:sp>
      <p:graphicFrame>
        <p:nvGraphicFramePr>
          <p:cNvPr id="6" name="Объект 5"/>
          <p:cNvGraphicFramePr>
            <a:graphicFrameLocks noGrp="1"/>
          </p:cNvGraphicFramePr>
          <p:nvPr>
            <p:ph sz="half" idx="2"/>
            <p:extLst>
              <p:ext uri="{D42A27DB-BD31-4B8C-83A1-F6EECF244321}">
                <p14:modId xmlns:p14="http://schemas.microsoft.com/office/powerpoint/2010/main" val="2575823920"/>
              </p:ext>
            </p:extLst>
          </p:nvPr>
        </p:nvGraphicFramePr>
        <p:xfrm>
          <a:off x="6328907" y="2228249"/>
          <a:ext cx="2466476" cy="3881435"/>
        </p:xfrm>
        <a:graphic>
          <a:graphicData uri="http://schemas.openxmlformats.org/drawingml/2006/table">
            <a:tbl>
              <a:tblPr firstRow="1" firstCol="1" bandRow="1"/>
              <a:tblGrid>
                <a:gridCol w="375363">
                  <a:extLst>
                    <a:ext uri="{9D8B030D-6E8A-4147-A177-3AD203B41FA5}">
                      <a16:colId xmlns="" xmlns:a16="http://schemas.microsoft.com/office/drawing/2014/main" val="20000"/>
                    </a:ext>
                  </a:extLst>
                </a:gridCol>
                <a:gridCol w="216728">
                  <a:extLst>
                    <a:ext uri="{9D8B030D-6E8A-4147-A177-3AD203B41FA5}">
                      <a16:colId xmlns="" xmlns:a16="http://schemas.microsoft.com/office/drawing/2014/main" val="20001"/>
                    </a:ext>
                  </a:extLst>
                </a:gridCol>
                <a:gridCol w="216728">
                  <a:extLst>
                    <a:ext uri="{9D8B030D-6E8A-4147-A177-3AD203B41FA5}">
                      <a16:colId xmlns="" xmlns:a16="http://schemas.microsoft.com/office/drawing/2014/main" val="20002"/>
                    </a:ext>
                  </a:extLst>
                </a:gridCol>
                <a:gridCol w="108070">
                  <a:extLst>
                    <a:ext uri="{9D8B030D-6E8A-4147-A177-3AD203B41FA5}">
                      <a16:colId xmlns="" xmlns:a16="http://schemas.microsoft.com/office/drawing/2014/main" val="20003"/>
                    </a:ext>
                  </a:extLst>
                </a:gridCol>
                <a:gridCol w="325386">
                  <a:extLst>
                    <a:ext uri="{9D8B030D-6E8A-4147-A177-3AD203B41FA5}">
                      <a16:colId xmlns="" xmlns:a16="http://schemas.microsoft.com/office/drawing/2014/main" val="20004"/>
                    </a:ext>
                  </a:extLst>
                </a:gridCol>
                <a:gridCol w="333641">
                  <a:extLst>
                    <a:ext uri="{9D8B030D-6E8A-4147-A177-3AD203B41FA5}">
                      <a16:colId xmlns="" xmlns:a16="http://schemas.microsoft.com/office/drawing/2014/main" val="20005"/>
                    </a:ext>
                  </a:extLst>
                </a:gridCol>
                <a:gridCol w="99815">
                  <a:extLst>
                    <a:ext uri="{9D8B030D-6E8A-4147-A177-3AD203B41FA5}">
                      <a16:colId xmlns="" xmlns:a16="http://schemas.microsoft.com/office/drawing/2014/main" val="20006"/>
                    </a:ext>
                  </a:extLst>
                </a:gridCol>
                <a:gridCol w="216728">
                  <a:extLst>
                    <a:ext uri="{9D8B030D-6E8A-4147-A177-3AD203B41FA5}">
                      <a16:colId xmlns="" xmlns:a16="http://schemas.microsoft.com/office/drawing/2014/main" val="20007"/>
                    </a:ext>
                  </a:extLst>
                </a:gridCol>
                <a:gridCol w="216728">
                  <a:extLst>
                    <a:ext uri="{9D8B030D-6E8A-4147-A177-3AD203B41FA5}">
                      <a16:colId xmlns="" xmlns:a16="http://schemas.microsoft.com/office/drawing/2014/main" val="20008"/>
                    </a:ext>
                  </a:extLst>
                </a:gridCol>
                <a:gridCol w="357289">
                  <a:extLst>
                    <a:ext uri="{9D8B030D-6E8A-4147-A177-3AD203B41FA5}">
                      <a16:colId xmlns="" xmlns:a16="http://schemas.microsoft.com/office/drawing/2014/main" val="20009"/>
                    </a:ext>
                  </a:extLst>
                </a:gridCol>
              </a:tblGrid>
              <a:tr h="776287">
                <a:tc gridSpan="3">
                  <a:txBody>
                    <a:bodyPr/>
                    <a:lstStyle/>
                    <a:p>
                      <a:pPr>
                        <a:lnSpc>
                          <a:spcPct val="107000"/>
                        </a:lnSpc>
                        <a:spcAft>
                          <a:spcPts val="0"/>
                        </a:spcAft>
                      </a:pPr>
                      <a:r>
                        <a:rPr lang="ru-RU" sz="1900" dirty="0">
                          <a:effectLst/>
                          <a:latin typeface="Calibri" panose="020F0502020204030204" pitchFamily="34" charset="0"/>
                          <a:ea typeface="Calibri" panose="020F0502020204030204" pitchFamily="34" charset="0"/>
                          <a:cs typeface="Times New Roman" panose="02020603050405020304" pitchFamily="18" charset="0"/>
                        </a:rPr>
                        <a:t>1</a:t>
                      </a: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4">
                  <a:txBody>
                    <a:bodyPr/>
                    <a:lstStyle/>
                    <a:p>
                      <a:pPr>
                        <a:lnSpc>
                          <a:spcPct val="107000"/>
                        </a:lnSpc>
                        <a:spcAft>
                          <a:spcPts val="0"/>
                        </a:spcAft>
                      </a:pP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r>
                        <a:rPr lang="ru-RU"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776287">
                <a:tc gridSpan="2">
                  <a:txBody>
                    <a:bodyPr/>
                    <a:lstStyle/>
                    <a:p>
                      <a:pPr>
                        <a:lnSpc>
                          <a:spcPct val="107000"/>
                        </a:lnSpc>
                        <a:spcAft>
                          <a:spcPts val="0"/>
                        </a:spcAft>
                      </a:pPr>
                      <a:r>
                        <a:rPr lang="ru-RU" sz="1900" dirty="0">
                          <a:effectLst/>
                          <a:latin typeface="Calibri" panose="020F0502020204030204" pitchFamily="34" charset="0"/>
                          <a:ea typeface="Calibri" panose="020F0502020204030204" pitchFamily="34" charset="0"/>
                          <a:cs typeface="Times New Roman" panose="02020603050405020304" pitchFamily="18" charset="0"/>
                        </a:rPr>
                        <a:t>2</a:t>
                      </a: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3">
                  <a:txBody>
                    <a:bodyPr/>
                    <a:lstStyle/>
                    <a:p>
                      <a:pPr>
                        <a:lnSpc>
                          <a:spcPct val="107000"/>
                        </a:lnSpc>
                        <a:spcAft>
                          <a:spcPts val="0"/>
                        </a:spcAft>
                      </a:pP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2">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 xmlns:a16="http://schemas.microsoft.com/office/drawing/2014/main" val="10001"/>
                  </a:ext>
                </a:extLst>
              </a:tr>
              <a:tr h="776287">
                <a:tc>
                  <a:txBody>
                    <a:bodyPr/>
                    <a:lstStyle/>
                    <a:p>
                      <a:pPr>
                        <a:lnSpc>
                          <a:spcPct val="107000"/>
                        </a:lnSpc>
                        <a:spcAft>
                          <a:spcPts val="0"/>
                        </a:spcAft>
                      </a:pPr>
                      <a:r>
                        <a:rPr lang="ru-RU" sz="1900">
                          <a:effectLst/>
                          <a:latin typeface="Calibri" panose="020F0502020204030204" pitchFamily="34" charset="0"/>
                          <a:ea typeface="Calibri" panose="020F0502020204030204" pitchFamily="34" charset="0"/>
                          <a:cs typeface="Times New Roman" panose="02020603050405020304" pitchFamily="18" charset="0"/>
                        </a:rPr>
                        <a:t>3</a:t>
                      </a: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07000"/>
                        </a:lnSpc>
                        <a:spcAft>
                          <a:spcPts val="0"/>
                        </a:spcAft>
                      </a:pP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2">
                  <a:txBody>
                    <a:bodyPr/>
                    <a:lstStyle/>
                    <a:p>
                      <a:pPr>
                        <a:lnSpc>
                          <a:spcPct val="107000"/>
                        </a:lnSpc>
                        <a:spcAft>
                          <a:spcPts val="0"/>
                        </a:spcAft>
                      </a:pP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3">
                  <a:txBody>
                    <a:bodyPr/>
                    <a:lstStyle/>
                    <a:p>
                      <a:pPr>
                        <a:lnSpc>
                          <a:spcPct val="107000"/>
                        </a:lnSpc>
                        <a:spcAft>
                          <a:spcPts val="0"/>
                        </a:spcAft>
                      </a:pP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776287">
                <a:tc gridSpan="2">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4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3">
                  <a:txBody>
                    <a:bodyPr/>
                    <a:lstStyle/>
                    <a:p>
                      <a:pPr>
                        <a:lnSpc>
                          <a:spcPct val="107000"/>
                        </a:lnSpc>
                        <a:spcAft>
                          <a:spcPts val="0"/>
                        </a:spcAft>
                      </a:pPr>
                      <a:endParaRPr lang="ru-RU" sz="19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2">
                  <a:txBody>
                    <a:bodyPr/>
                    <a:lstStyle/>
                    <a:p>
                      <a:pPr>
                        <a:lnSpc>
                          <a:spcPct val="107000"/>
                        </a:lnSpc>
                        <a:spcAft>
                          <a:spcPts val="0"/>
                        </a:spcAft>
                      </a:pP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 xmlns:a16="http://schemas.microsoft.com/office/drawing/2014/main" val="10003"/>
                  </a:ext>
                </a:extLst>
              </a:tr>
              <a:tr h="776287">
                <a:tc gridSpan="3">
                  <a:txBody>
                    <a:bodyPr/>
                    <a:lstStyle/>
                    <a:p>
                      <a:pPr>
                        <a:lnSpc>
                          <a:spcPct val="107000"/>
                        </a:lnSpc>
                        <a:spcAft>
                          <a:spcPts val="0"/>
                        </a:spcAft>
                      </a:pPr>
                      <a:r>
                        <a:rPr lang="ru-RU" sz="1900">
                          <a:effectLst/>
                          <a:latin typeface="Calibri" panose="020F0502020204030204" pitchFamily="34" charset="0"/>
                          <a:ea typeface="Calibri" panose="020F0502020204030204" pitchFamily="34" charset="0"/>
                          <a:cs typeface="Times New Roman" panose="02020603050405020304" pitchFamily="18" charset="0"/>
                        </a:rPr>
                        <a:t>5</a:t>
                      </a: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4">
                  <a:txBody>
                    <a:bodyPr/>
                    <a:lstStyle/>
                    <a:p>
                      <a:pPr>
                        <a:lnSpc>
                          <a:spcPct val="107000"/>
                        </a:lnSpc>
                        <a:spcAft>
                          <a:spcPts val="0"/>
                        </a:spcAft>
                      </a:pP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r>
                        <a:rPr lang="ru-RU"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4"/>
                  </a:ext>
                </a:extLst>
              </a:tr>
            </a:tbl>
          </a:graphicData>
        </a:graphic>
      </p:graphicFrame>
      <p:pic>
        <p:nvPicPr>
          <p:cNvPr id="5142" name="Рисунок 6" descr="https://im0-tub-ru.yandex.net/i?id=cec310ff796121611a0785b83bebabcd-l&amp;n=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5967" y="2285573"/>
            <a:ext cx="692355" cy="664960"/>
          </a:xfrm>
          <a:prstGeom prst="rect">
            <a:avLst/>
          </a:prstGeom>
          <a:noFill/>
          <a:extLst>
            <a:ext uri="{909E8E84-426E-40DD-AFC4-6F175D3DCCD1}">
              <a14:hiddenFill xmlns:a14="http://schemas.microsoft.com/office/drawing/2010/main">
                <a:solidFill>
                  <a:srgbClr val="FFFFFF"/>
                </a:solidFill>
              </a14:hiddenFill>
            </a:ext>
          </a:extLst>
        </p:spPr>
      </p:pic>
      <p:pic>
        <p:nvPicPr>
          <p:cNvPr id="5140" name="Рисунок 31" descr="https://im0-tub-ru.yandex.net/i?id=fd502102e890098a5cd406dc598e50e9-l&amp;n=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3467" y="4599736"/>
            <a:ext cx="496416" cy="595699"/>
          </a:xfrm>
          <a:prstGeom prst="rect">
            <a:avLst/>
          </a:prstGeom>
          <a:noFill/>
          <a:extLst>
            <a:ext uri="{909E8E84-426E-40DD-AFC4-6F175D3DCCD1}">
              <a14:hiddenFill xmlns:a14="http://schemas.microsoft.com/office/drawing/2010/main">
                <a:solidFill>
                  <a:srgbClr val="FFFFFF"/>
                </a:solidFill>
              </a14:hiddenFill>
            </a:ext>
          </a:extLst>
        </p:spPr>
      </p:pic>
      <p:pic>
        <p:nvPicPr>
          <p:cNvPr id="5139" name="Рисунок 10" descr="http://st.depositphotos.com/1001696/3767/i/950/depositphotos_37679087-stock-photo-goldfish-with-fins-and-scales.jpg"/>
          <p:cNvPicPr>
            <a:picLocks noChangeAspect="1" noChangeArrowheads="1"/>
          </p:cNvPicPr>
          <p:nvPr/>
        </p:nvPicPr>
        <p:blipFill>
          <a:blip r:embed="rId4" cstate="print">
            <a:extLst>
              <a:ext uri="{28A0092B-C50C-407E-A947-70E740481C1C}">
                <a14:useLocalDpi xmlns:a14="http://schemas.microsoft.com/office/drawing/2010/main" val="0"/>
              </a:ext>
            </a:extLst>
          </a:blip>
          <a:srcRect t="33879" r="55579" b="22952"/>
          <a:stretch>
            <a:fillRect/>
          </a:stretch>
        </p:blipFill>
        <p:spPr bwMode="auto">
          <a:xfrm>
            <a:off x="6769641" y="3860518"/>
            <a:ext cx="401276" cy="634603"/>
          </a:xfrm>
          <a:prstGeom prst="rect">
            <a:avLst/>
          </a:prstGeom>
          <a:noFill/>
          <a:extLst>
            <a:ext uri="{909E8E84-426E-40DD-AFC4-6F175D3DCCD1}">
              <a14:hiddenFill xmlns:a14="http://schemas.microsoft.com/office/drawing/2010/main">
                <a:solidFill>
                  <a:srgbClr val="FFFFFF"/>
                </a:solidFill>
              </a14:hiddenFill>
            </a:ext>
          </a:extLst>
        </p:spPr>
      </p:pic>
      <p:pic>
        <p:nvPicPr>
          <p:cNvPr id="5138" name="Рисунок 11" descr="http://images.easyfreeclipart.com/1615/ohr-symbolillustration-des-vektors-menschliche-161586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7103" y="3872041"/>
            <a:ext cx="447979" cy="589436"/>
          </a:xfrm>
          <a:prstGeom prst="rect">
            <a:avLst/>
          </a:prstGeom>
          <a:noFill/>
          <a:extLst>
            <a:ext uri="{909E8E84-426E-40DD-AFC4-6F175D3DCCD1}">
              <a14:hiddenFill xmlns:a14="http://schemas.microsoft.com/office/drawing/2010/main">
                <a:solidFill>
                  <a:srgbClr val="FFFFFF"/>
                </a:solidFill>
              </a14:hiddenFill>
            </a:ext>
          </a:extLst>
        </p:spPr>
      </p:pic>
      <p:pic>
        <p:nvPicPr>
          <p:cNvPr id="5137" name="Рисунок 17" descr="http://duimovochka7.com/wp-content/uploads/2016/04/86935G7jtG.jpg"/>
          <p:cNvPicPr>
            <a:picLocks noChangeAspect="1" noChangeArrowheads="1"/>
          </p:cNvPicPr>
          <p:nvPr/>
        </p:nvPicPr>
        <p:blipFill>
          <a:blip r:embed="rId6" cstate="print">
            <a:extLst>
              <a:ext uri="{28A0092B-C50C-407E-A947-70E740481C1C}">
                <a14:useLocalDpi xmlns:a14="http://schemas.microsoft.com/office/drawing/2010/main" val="0"/>
              </a:ext>
            </a:extLst>
          </a:blip>
          <a:srcRect l="10422" r="14577"/>
          <a:stretch>
            <a:fillRect/>
          </a:stretch>
        </p:blipFill>
        <p:spPr bwMode="auto">
          <a:xfrm>
            <a:off x="7904686" y="3786883"/>
            <a:ext cx="457579" cy="684922"/>
          </a:xfrm>
          <a:prstGeom prst="rect">
            <a:avLst/>
          </a:prstGeom>
          <a:noFill/>
          <a:extLst>
            <a:ext uri="{909E8E84-426E-40DD-AFC4-6F175D3DCCD1}">
              <a14:hiddenFill xmlns:a14="http://schemas.microsoft.com/office/drawing/2010/main">
                <a:solidFill>
                  <a:srgbClr val="FFFFFF"/>
                </a:solidFill>
              </a14:hiddenFill>
            </a:ext>
          </a:extLst>
        </p:spPr>
      </p:pic>
      <p:pic>
        <p:nvPicPr>
          <p:cNvPr id="5136" name="Рисунок 13" descr="http://st.depositphotos.com/1967477/2541/v/950/depositphotos_25415603-Golden-fish-cartoo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87656" y="4609090"/>
            <a:ext cx="496416" cy="561980"/>
          </a:xfrm>
          <a:prstGeom prst="rect">
            <a:avLst/>
          </a:prstGeom>
          <a:noFill/>
          <a:extLst>
            <a:ext uri="{909E8E84-426E-40DD-AFC4-6F175D3DCCD1}">
              <a14:hiddenFill xmlns:a14="http://schemas.microsoft.com/office/drawing/2010/main">
                <a:solidFill>
                  <a:srgbClr val="FFFFFF"/>
                </a:solidFill>
              </a14:hiddenFill>
            </a:ext>
          </a:extLst>
        </p:spPr>
      </p:pic>
      <p:pic>
        <p:nvPicPr>
          <p:cNvPr id="5135" name="Рисунок 26" descr="http://master-na-chas.spb.ru/4733579_220dd0ff.jpg"/>
          <p:cNvPicPr>
            <a:picLocks noChangeAspect="1" noChangeArrowheads="1"/>
          </p:cNvPicPr>
          <p:nvPr/>
        </p:nvPicPr>
        <p:blipFill>
          <a:blip r:embed="rId8" cstate="print">
            <a:extLst>
              <a:ext uri="{28A0092B-C50C-407E-A947-70E740481C1C}">
                <a14:useLocalDpi xmlns:a14="http://schemas.microsoft.com/office/drawing/2010/main" val="0"/>
              </a:ext>
            </a:extLst>
          </a:blip>
          <a:srcRect l="50253" t="15872"/>
          <a:stretch>
            <a:fillRect/>
          </a:stretch>
        </p:blipFill>
        <p:spPr bwMode="auto">
          <a:xfrm>
            <a:off x="7624409" y="4578691"/>
            <a:ext cx="488178" cy="637790"/>
          </a:xfrm>
          <a:prstGeom prst="rect">
            <a:avLst/>
          </a:prstGeom>
          <a:noFill/>
          <a:extLst>
            <a:ext uri="{909E8E84-426E-40DD-AFC4-6F175D3DCCD1}">
              <a14:hiddenFill xmlns:a14="http://schemas.microsoft.com/office/drawing/2010/main">
                <a:solidFill>
                  <a:srgbClr val="FFFFFF"/>
                </a:solidFill>
              </a14:hiddenFill>
            </a:ext>
          </a:extLst>
        </p:spPr>
      </p:pic>
      <p:pic>
        <p:nvPicPr>
          <p:cNvPr id="5134" name="Рисунок 8" descr="http://www.clipartkid.com/images/629/an-illustration-of-open-mouth-or-lips-talking-with-a-speech-bubble-for-rVWqeN-clipart.jpg"/>
          <p:cNvPicPr>
            <a:picLocks noChangeAspect="1" noChangeArrowheads="1"/>
          </p:cNvPicPr>
          <p:nvPr/>
        </p:nvPicPr>
        <p:blipFill>
          <a:blip r:embed="rId9" cstate="print">
            <a:extLst>
              <a:ext uri="{28A0092B-C50C-407E-A947-70E740481C1C}">
                <a14:useLocalDpi xmlns:a14="http://schemas.microsoft.com/office/drawing/2010/main" val="0"/>
              </a:ext>
            </a:extLst>
          </a:blip>
          <a:srcRect t="2335" r="1389" b="12154"/>
          <a:stretch>
            <a:fillRect/>
          </a:stretch>
        </p:blipFill>
        <p:spPr bwMode="auto">
          <a:xfrm>
            <a:off x="7660597" y="3057419"/>
            <a:ext cx="488178" cy="600428"/>
          </a:xfrm>
          <a:prstGeom prst="rect">
            <a:avLst/>
          </a:prstGeom>
          <a:noFill/>
          <a:extLst>
            <a:ext uri="{909E8E84-426E-40DD-AFC4-6F175D3DCCD1}">
              <a14:hiddenFill xmlns:a14="http://schemas.microsoft.com/office/drawing/2010/main">
                <a:solidFill>
                  <a:srgbClr val="FFFFFF"/>
                </a:solidFill>
              </a14:hiddenFill>
            </a:ext>
          </a:extLst>
        </p:spPr>
      </p:pic>
      <p:pic>
        <p:nvPicPr>
          <p:cNvPr id="5133" name="Рисунок 28" descr="http://gtrk-omsk.ru/upload/iblock/edc/image.jpg"/>
          <p:cNvPicPr>
            <a:picLocks noChangeAspect="1" noChangeArrowheads="1"/>
          </p:cNvPicPr>
          <p:nvPr/>
        </p:nvPicPr>
        <p:blipFill>
          <a:blip r:embed="rId10" cstate="print">
            <a:extLst>
              <a:ext uri="{28A0092B-C50C-407E-A947-70E740481C1C}">
                <a14:useLocalDpi xmlns:a14="http://schemas.microsoft.com/office/drawing/2010/main" val="0"/>
              </a:ext>
            </a:extLst>
          </a:blip>
          <a:srcRect l="14241" t="1025" r="48799" b="10887"/>
          <a:stretch>
            <a:fillRect/>
          </a:stretch>
        </p:blipFill>
        <p:spPr bwMode="auto">
          <a:xfrm>
            <a:off x="8207113" y="4609090"/>
            <a:ext cx="545843" cy="672608"/>
          </a:xfrm>
          <a:prstGeom prst="rect">
            <a:avLst/>
          </a:prstGeom>
          <a:noFill/>
          <a:extLst>
            <a:ext uri="{909E8E84-426E-40DD-AFC4-6F175D3DCCD1}">
              <a14:hiddenFill xmlns:a14="http://schemas.microsoft.com/office/drawing/2010/main">
                <a:solidFill>
                  <a:srgbClr val="FFFFFF"/>
                </a:solidFill>
              </a14:hiddenFill>
            </a:ext>
          </a:extLst>
        </p:spPr>
      </p:pic>
      <p:pic>
        <p:nvPicPr>
          <p:cNvPr id="5132" name="Рисунок 14" descr="https://im0-tub-ru.yandex.net/i?id=23534f0c52a35f6368e780ac621171ae&amp;n=33&amp;h=215&amp;w=287"/>
          <p:cNvPicPr>
            <a:picLocks noChangeAspect="1" noChangeArrowheads="1"/>
          </p:cNvPicPr>
          <p:nvPr/>
        </p:nvPicPr>
        <p:blipFill>
          <a:blip r:embed="rId11" cstate="print">
            <a:extLst>
              <a:ext uri="{28A0092B-C50C-407E-A947-70E740481C1C}">
                <a14:useLocalDpi xmlns:a14="http://schemas.microsoft.com/office/drawing/2010/main" val="0"/>
              </a:ext>
            </a:extLst>
          </a:blip>
          <a:srcRect l="11949" t="23079" r="7777" b="-723"/>
          <a:stretch>
            <a:fillRect/>
          </a:stretch>
        </p:blipFill>
        <p:spPr bwMode="auto">
          <a:xfrm>
            <a:off x="7119660" y="5370582"/>
            <a:ext cx="820445" cy="737651"/>
          </a:xfrm>
          <a:prstGeom prst="rect">
            <a:avLst/>
          </a:prstGeom>
          <a:noFill/>
          <a:extLst>
            <a:ext uri="{909E8E84-426E-40DD-AFC4-6F175D3DCCD1}">
              <a14:hiddenFill xmlns:a14="http://schemas.microsoft.com/office/drawing/2010/main">
                <a:solidFill>
                  <a:srgbClr val="FFFFFF"/>
                </a:solidFill>
              </a14:hiddenFill>
            </a:ext>
          </a:extLst>
        </p:spPr>
      </p:pic>
      <p:sp>
        <p:nvSpPr>
          <p:cNvPr id="28" name="Овал 27"/>
          <p:cNvSpPr/>
          <p:nvPr/>
        </p:nvSpPr>
        <p:spPr>
          <a:xfrm>
            <a:off x="7009859" y="3107403"/>
            <a:ext cx="501234" cy="550444"/>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Tree>
    <p:extLst>
      <p:ext uri="{BB962C8B-B14F-4D97-AF65-F5344CB8AC3E}">
        <p14:creationId xmlns:p14="http://schemas.microsoft.com/office/powerpoint/2010/main" val="2976722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 xmlns:a16="http://schemas.microsoft.com/office/drawing/2014/main" id="{D0015827-A75E-4B75-823E-83AB945D70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07" y="71021"/>
            <a:ext cx="6696722" cy="4696926"/>
          </a:xfrm>
          <a:prstGeom prst="rect">
            <a:avLst/>
          </a:prstGeom>
        </p:spPr>
      </p:pic>
      <p:pic>
        <p:nvPicPr>
          <p:cNvPr id="5" name="Рисунок 4">
            <a:extLst>
              <a:ext uri="{FF2B5EF4-FFF2-40B4-BE49-F238E27FC236}">
                <a16:creationId xmlns="" xmlns:a16="http://schemas.microsoft.com/office/drawing/2014/main" id="{C3652AB8-135B-437F-92CE-D5AAF50446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7029" y="3047907"/>
            <a:ext cx="5394664" cy="3810093"/>
          </a:xfrm>
          <a:prstGeom prst="rect">
            <a:avLst/>
          </a:prstGeom>
        </p:spPr>
      </p:pic>
    </p:spTree>
    <p:extLst>
      <p:ext uri="{BB962C8B-B14F-4D97-AF65-F5344CB8AC3E}">
        <p14:creationId xmlns:p14="http://schemas.microsoft.com/office/powerpoint/2010/main" val="39588136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454912" y="315313"/>
            <a:ext cx="4152492" cy="6242006"/>
          </a:xfrm>
          <a:ln>
            <a:solidFill>
              <a:schemeClr val="accent2">
                <a:lumMod val="75000"/>
              </a:schemeClr>
            </a:solidFill>
          </a:ln>
        </p:spPr>
        <p:txBody>
          <a:bodyPr>
            <a:normAutofit/>
          </a:bodyPr>
          <a:lstStyle/>
          <a:p>
            <a:pPr marL="0" indent="0" algn="ctr">
              <a:buNone/>
            </a:pPr>
            <a:r>
              <a:rPr lang="ru-RU" sz="2000" b="1" i="1" dirty="0">
                <a:solidFill>
                  <a:srgbClr val="FF0000"/>
                </a:solidFill>
                <a:latin typeface="Calibri" panose="020F0502020204030204" pitchFamily="34" charset="0"/>
              </a:rPr>
              <a:t>1. Старик                                                </a:t>
            </a:r>
            <a:r>
              <a:rPr lang="ru-RU" sz="2000" i="1" dirty="0">
                <a:solidFill>
                  <a:srgbClr val="FF0000"/>
                </a:solidFill>
                <a:latin typeface="Calibri" panose="020F0502020204030204" pitchFamily="34" charset="0"/>
              </a:rPr>
              <a:t>2. Ласковый, добрый .                                                                       3.Поймал,отпустил, поклонился.                                               4.Старик выполняет приказы старухи.                          5.Простофиля</a:t>
            </a:r>
          </a:p>
          <a:p>
            <a:pPr marL="0" indent="0" algn="ctr">
              <a:buNone/>
            </a:pPr>
            <a:endParaRPr lang="ru-RU" sz="2000" i="1" dirty="0">
              <a:solidFill>
                <a:srgbClr val="FF0000"/>
              </a:solidFill>
              <a:latin typeface="Calibri" panose="020F0502020204030204" pitchFamily="34" charset="0"/>
            </a:endParaRPr>
          </a:p>
        </p:txBody>
      </p:sp>
      <p:sp>
        <p:nvSpPr>
          <p:cNvPr id="4" name="Объект 3"/>
          <p:cNvSpPr>
            <a:spLocks noGrp="1"/>
          </p:cNvSpPr>
          <p:nvPr>
            <p:ph sz="half" idx="2"/>
          </p:nvPr>
        </p:nvSpPr>
        <p:spPr>
          <a:xfrm>
            <a:off x="5370056" y="315313"/>
            <a:ext cx="4004603" cy="6242006"/>
          </a:xfrm>
          <a:ln>
            <a:solidFill>
              <a:schemeClr val="accent2"/>
            </a:solidFill>
          </a:ln>
        </p:spPr>
        <p:txBody>
          <a:bodyPr>
            <a:normAutofit/>
          </a:bodyPr>
          <a:lstStyle/>
          <a:p>
            <a:pPr marL="0" indent="0" algn="ctr">
              <a:buNone/>
            </a:pPr>
            <a:r>
              <a:rPr lang="ru-RU" sz="2000" i="1" dirty="0">
                <a:solidFill>
                  <a:srgbClr val="FF0000"/>
                </a:solidFill>
                <a:latin typeface="Calibri" panose="020F0502020204030204" pitchFamily="34" charset="0"/>
              </a:rPr>
              <a:t>1.</a:t>
            </a:r>
            <a:r>
              <a:rPr lang="ru-RU" sz="2000" b="1" i="1" dirty="0">
                <a:solidFill>
                  <a:srgbClr val="FF0000"/>
                </a:solidFill>
                <a:latin typeface="Calibri" panose="020F0502020204030204" pitchFamily="34" charset="0"/>
              </a:rPr>
              <a:t>Старуха </a:t>
            </a:r>
            <a:r>
              <a:rPr lang="ru-RU" sz="2000" i="1" dirty="0">
                <a:solidFill>
                  <a:srgbClr val="FF0000"/>
                </a:solidFill>
                <a:latin typeface="Calibri" panose="020F0502020204030204" pitchFamily="34" charset="0"/>
              </a:rPr>
              <a:t>                                              2.Жадная, сердитая                               3.Прядет, командует, злится     4.Старуха осталась сидеть у разбитого корыта.                                                 5.Глупая.</a:t>
            </a:r>
          </a:p>
          <a:p>
            <a:pPr marL="0" indent="0" algn="ctr">
              <a:buNone/>
            </a:pPr>
            <a:endParaRPr lang="ru-RU" sz="2000" i="1" dirty="0">
              <a:solidFill>
                <a:srgbClr val="FF0000"/>
              </a:solidFill>
              <a:latin typeface="Calibri" panose="020F0502020204030204"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124369205"/>
              </p:ext>
            </p:extLst>
          </p:nvPr>
        </p:nvGraphicFramePr>
        <p:xfrm>
          <a:off x="1243334" y="2300633"/>
          <a:ext cx="2488405" cy="3881435"/>
        </p:xfrm>
        <a:graphic>
          <a:graphicData uri="http://schemas.openxmlformats.org/drawingml/2006/table">
            <a:tbl>
              <a:tblPr firstRow="1" firstCol="1" bandRow="1"/>
              <a:tblGrid>
                <a:gridCol w="380562">
                  <a:extLst>
                    <a:ext uri="{9D8B030D-6E8A-4147-A177-3AD203B41FA5}">
                      <a16:colId xmlns="" xmlns:a16="http://schemas.microsoft.com/office/drawing/2014/main" val="20000"/>
                    </a:ext>
                  </a:extLst>
                </a:gridCol>
                <a:gridCol w="219730">
                  <a:extLst>
                    <a:ext uri="{9D8B030D-6E8A-4147-A177-3AD203B41FA5}">
                      <a16:colId xmlns="" xmlns:a16="http://schemas.microsoft.com/office/drawing/2014/main" val="20001"/>
                    </a:ext>
                  </a:extLst>
                </a:gridCol>
                <a:gridCol w="219730">
                  <a:extLst>
                    <a:ext uri="{9D8B030D-6E8A-4147-A177-3AD203B41FA5}">
                      <a16:colId xmlns="" xmlns:a16="http://schemas.microsoft.com/office/drawing/2014/main" val="20002"/>
                    </a:ext>
                  </a:extLst>
                </a:gridCol>
                <a:gridCol w="219730">
                  <a:extLst>
                    <a:ext uri="{9D8B030D-6E8A-4147-A177-3AD203B41FA5}">
                      <a16:colId xmlns="" xmlns:a16="http://schemas.microsoft.com/office/drawing/2014/main" val="20003"/>
                    </a:ext>
                  </a:extLst>
                </a:gridCol>
                <a:gridCol w="219730">
                  <a:extLst>
                    <a:ext uri="{9D8B030D-6E8A-4147-A177-3AD203B41FA5}">
                      <a16:colId xmlns="" xmlns:a16="http://schemas.microsoft.com/office/drawing/2014/main" val="20004"/>
                    </a:ext>
                  </a:extLst>
                </a:gridCol>
                <a:gridCol w="355714">
                  <a:extLst>
                    <a:ext uri="{9D8B030D-6E8A-4147-A177-3AD203B41FA5}">
                      <a16:colId xmlns="" xmlns:a16="http://schemas.microsoft.com/office/drawing/2014/main" val="20005"/>
                    </a:ext>
                  </a:extLst>
                </a:gridCol>
                <a:gridCol w="83746">
                  <a:extLst>
                    <a:ext uri="{9D8B030D-6E8A-4147-A177-3AD203B41FA5}">
                      <a16:colId xmlns="" xmlns:a16="http://schemas.microsoft.com/office/drawing/2014/main" val="20006"/>
                    </a:ext>
                  </a:extLst>
                </a:gridCol>
                <a:gridCol w="219730">
                  <a:extLst>
                    <a:ext uri="{9D8B030D-6E8A-4147-A177-3AD203B41FA5}">
                      <a16:colId xmlns="" xmlns:a16="http://schemas.microsoft.com/office/drawing/2014/main" val="20007"/>
                    </a:ext>
                  </a:extLst>
                </a:gridCol>
                <a:gridCol w="314362">
                  <a:extLst>
                    <a:ext uri="{9D8B030D-6E8A-4147-A177-3AD203B41FA5}">
                      <a16:colId xmlns="" xmlns:a16="http://schemas.microsoft.com/office/drawing/2014/main" val="20008"/>
                    </a:ext>
                  </a:extLst>
                </a:gridCol>
                <a:gridCol w="255371">
                  <a:extLst>
                    <a:ext uri="{9D8B030D-6E8A-4147-A177-3AD203B41FA5}">
                      <a16:colId xmlns="" xmlns:a16="http://schemas.microsoft.com/office/drawing/2014/main" val="20009"/>
                    </a:ext>
                  </a:extLst>
                </a:gridCol>
              </a:tblGrid>
              <a:tr h="776287">
                <a:tc gridSpan="3">
                  <a:txBody>
                    <a:bodyPr/>
                    <a:lstStyle/>
                    <a:p>
                      <a:pPr>
                        <a:lnSpc>
                          <a:spcPct val="107000"/>
                        </a:lnSpc>
                        <a:spcAft>
                          <a:spcPts val="0"/>
                        </a:spcAft>
                      </a:pPr>
                      <a:r>
                        <a:rPr lang="ru-RU" sz="1900" dirty="0">
                          <a:effectLst/>
                          <a:latin typeface="Calibri" panose="020F0502020204030204" pitchFamily="34" charset="0"/>
                          <a:ea typeface="Calibri" panose="020F0502020204030204" pitchFamily="34" charset="0"/>
                          <a:cs typeface="Times New Roman" panose="02020603050405020304" pitchFamily="18" charset="0"/>
                        </a:rPr>
                        <a:t>1</a:t>
                      </a: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4">
                  <a:txBody>
                    <a:bodyPr/>
                    <a:lstStyle/>
                    <a:p>
                      <a:pPr>
                        <a:lnSpc>
                          <a:spcPct val="107000"/>
                        </a:lnSpc>
                        <a:spcAft>
                          <a:spcPts val="0"/>
                        </a:spcAft>
                      </a:pPr>
                      <a:r>
                        <a:rPr lang="ru-RU"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0"/>
                        </a:spcAft>
                      </a:pP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776287">
                <a:tc gridSpan="2">
                  <a:txBody>
                    <a:bodyPr/>
                    <a:lstStyle/>
                    <a:p>
                      <a:pPr>
                        <a:lnSpc>
                          <a:spcPct val="107000"/>
                        </a:lnSpc>
                        <a:spcAft>
                          <a:spcPts val="0"/>
                        </a:spcAft>
                      </a:pPr>
                      <a:r>
                        <a:rPr lang="ru-RU" sz="1900">
                          <a:effectLst/>
                          <a:latin typeface="Calibri" panose="020F0502020204030204" pitchFamily="34" charset="0"/>
                          <a:ea typeface="Calibri" panose="020F0502020204030204" pitchFamily="34" charset="0"/>
                          <a:cs typeface="Times New Roman" panose="02020603050405020304" pitchFamily="18" charset="0"/>
                        </a:rPr>
                        <a:t>2</a:t>
                      </a: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3">
                  <a:txBody>
                    <a:bodyPr/>
                    <a:lstStyle/>
                    <a:p>
                      <a:pPr>
                        <a:lnSpc>
                          <a:spcPct val="107000"/>
                        </a:lnSpc>
                        <a:spcAft>
                          <a:spcPts val="0"/>
                        </a:spcAft>
                      </a:pP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2">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 xmlns:a16="http://schemas.microsoft.com/office/drawing/2014/main" val="10001"/>
                  </a:ext>
                </a:extLst>
              </a:tr>
              <a:tr h="776287">
                <a:tc>
                  <a:txBody>
                    <a:bodyPr/>
                    <a:lstStyle/>
                    <a:p>
                      <a:pPr>
                        <a:lnSpc>
                          <a:spcPct val="107000"/>
                        </a:lnSpc>
                        <a:spcAft>
                          <a:spcPts val="0"/>
                        </a:spcAft>
                      </a:pPr>
                      <a:r>
                        <a:rPr lang="ru-RU" sz="1900">
                          <a:effectLst/>
                          <a:latin typeface="Calibri" panose="020F0502020204030204" pitchFamily="34" charset="0"/>
                          <a:ea typeface="Calibri" panose="020F0502020204030204" pitchFamily="34" charset="0"/>
                          <a:cs typeface="Times New Roman" panose="02020603050405020304" pitchFamily="18" charset="0"/>
                        </a:rPr>
                        <a:t>3</a:t>
                      </a: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07000"/>
                        </a:lnSpc>
                        <a:spcAft>
                          <a:spcPts val="0"/>
                        </a:spcAft>
                      </a:pP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2">
                  <a:txBody>
                    <a:bodyPr/>
                    <a:lstStyle/>
                    <a:p>
                      <a:endParaRPr lang="ru-RU"/>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776287">
                <a:tc gridSpan="2">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4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3">
                  <a:txBody>
                    <a:bodyPr/>
                    <a:lstStyle/>
                    <a:p>
                      <a:pPr>
                        <a:lnSpc>
                          <a:spcPct val="107000"/>
                        </a:lnSpc>
                        <a:spcAft>
                          <a:spcPts val="0"/>
                        </a:spcAft>
                      </a:pPr>
                      <a:endParaRPr lang="ru-RU" sz="19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2">
                  <a:txBody>
                    <a:bodyPr/>
                    <a:lstStyle/>
                    <a:p>
                      <a:pPr>
                        <a:lnSpc>
                          <a:spcPct val="107000"/>
                        </a:lnSpc>
                        <a:spcAft>
                          <a:spcPts val="0"/>
                        </a:spcAft>
                      </a:pP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 xmlns:a16="http://schemas.microsoft.com/office/drawing/2014/main" val="10003"/>
                  </a:ext>
                </a:extLst>
              </a:tr>
              <a:tr h="776287">
                <a:tc gridSpan="3">
                  <a:txBody>
                    <a:bodyPr/>
                    <a:lstStyle/>
                    <a:p>
                      <a:pPr>
                        <a:lnSpc>
                          <a:spcPct val="107000"/>
                        </a:lnSpc>
                        <a:spcAft>
                          <a:spcPts val="0"/>
                        </a:spcAft>
                      </a:pPr>
                      <a:r>
                        <a:rPr lang="ru-RU" sz="1900">
                          <a:effectLst/>
                          <a:latin typeface="Calibri" panose="020F0502020204030204" pitchFamily="34" charset="0"/>
                          <a:ea typeface="Calibri" panose="020F0502020204030204" pitchFamily="34" charset="0"/>
                          <a:cs typeface="Times New Roman" panose="02020603050405020304" pitchFamily="18" charset="0"/>
                        </a:rPr>
                        <a:t>5</a:t>
                      </a: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4">
                  <a:txBody>
                    <a:bodyPr/>
                    <a:lstStyle/>
                    <a:p>
                      <a:pPr>
                        <a:lnSpc>
                          <a:spcPct val="107000"/>
                        </a:lnSpc>
                        <a:spcAft>
                          <a:spcPts val="0"/>
                        </a:spcAft>
                      </a:pP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r>
                        <a:rPr lang="ru-RU"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4"/>
                  </a:ext>
                </a:extLst>
              </a:tr>
            </a:tbl>
          </a:graphicData>
        </a:graphic>
      </p:graphicFrame>
      <p:pic>
        <p:nvPicPr>
          <p:cNvPr id="6155" name="Рисунок 28" descr="http://gtrk-omsk.ru/upload/iblock/edc/image.jpg"/>
          <p:cNvPicPr>
            <a:picLocks noChangeAspect="1" noChangeArrowheads="1"/>
          </p:cNvPicPr>
          <p:nvPr/>
        </p:nvPicPr>
        <p:blipFill>
          <a:blip r:embed="rId2" cstate="print">
            <a:extLst>
              <a:ext uri="{28A0092B-C50C-407E-A947-70E740481C1C}">
                <a14:useLocalDpi xmlns:a14="http://schemas.microsoft.com/office/drawing/2010/main" val="0"/>
              </a:ext>
            </a:extLst>
          </a:blip>
          <a:srcRect l="14241" t="1025" r="48799" b="10887"/>
          <a:stretch>
            <a:fillRect/>
          </a:stretch>
        </p:blipFill>
        <p:spPr bwMode="auto">
          <a:xfrm>
            <a:off x="2085114" y="2323880"/>
            <a:ext cx="722550" cy="739419"/>
          </a:xfrm>
          <a:prstGeom prst="rect">
            <a:avLst/>
          </a:prstGeom>
          <a:noFill/>
          <a:extLst>
            <a:ext uri="{909E8E84-426E-40DD-AFC4-6F175D3DCCD1}">
              <a14:hiddenFill xmlns:a14="http://schemas.microsoft.com/office/drawing/2010/main">
                <a:solidFill>
                  <a:srgbClr val="FFFFFF"/>
                </a:solidFill>
              </a14:hiddenFill>
            </a:ext>
          </a:extLst>
        </p:spPr>
      </p:pic>
      <p:pic>
        <p:nvPicPr>
          <p:cNvPr id="6154" name="Рисунок 33" descr="http://gov.cap.ru/UserFiles/news/201602/25/dobroe.jpg"/>
          <p:cNvPicPr>
            <a:picLocks noChangeAspect="1" noChangeArrowheads="1"/>
          </p:cNvPicPr>
          <p:nvPr/>
        </p:nvPicPr>
        <p:blipFill>
          <a:blip r:embed="rId3" cstate="print">
            <a:extLst>
              <a:ext uri="{28A0092B-C50C-407E-A947-70E740481C1C}">
                <a14:useLocalDpi xmlns:a14="http://schemas.microsoft.com/office/drawing/2010/main" val="0"/>
              </a:ext>
            </a:extLst>
          </a:blip>
          <a:srcRect l="14362" r="18234" b="25871"/>
          <a:stretch>
            <a:fillRect/>
          </a:stretch>
        </p:blipFill>
        <p:spPr bwMode="auto">
          <a:xfrm>
            <a:off x="1869883" y="3086546"/>
            <a:ext cx="572781" cy="694339"/>
          </a:xfrm>
          <a:prstGeom prst="rect">
            <a:avLst/>
          </a:prstGeom>
          <a:noFill/>
          <a:extLst>
            <a:ext uri="{909E8E84-426E-40DD-AFC4-6F175D3DCCD1}">
              <a14:hiddenFill xmlns:a14="http://schemas.microsoft.com/office/drawing/2010/main">
                <a:solidFill>
                  <a:srgbClr val="FFFFFF"/>
                </a:solidFill>
              </a14:hiddenFill>
            </a:ext>
          </a:extLst>
        </p:spPr>
      </p:pic>
      <p:pic>
        <p:nvPicPr>
          <p:cNvPr id="6153" name="Рисунок 34" descr="https://im0-tub-ru.yandex.net/i?id=9b630939eda2b99c745eb2efeb8ebce8-l&amp;n=13"/>
          <p:cNvPicPr>
            <a:picLocks noChangeAspect="1" noChangeArrowheads="1"/>
          </p:cNvPicPr>
          <p:nvPr/>
        </p:nvPicPr>
        <p:blipFill>
          <a:blip r:embed="rId4" cstate="print">
            <a:extLst>
              <a:ext uri="{28A0092B-C50C-407E-A947-70E740481C1C}">
                <a14:useLocalDpi xmlns:a14="http://schemas.microsoft.com/office/drawing/2010/main" val="0"/>
              </a:ext>
            </a:extLst>
          </a:blip>
          <a:srcRect l="21544" t="27461" r="19608" b="25409"/>
          <a:stretch>
            <a:fillRect/>
          </a:stretch>
        </p:blipFill>
        <p:spPr bwMode="auto">
          <a:xfrm>
            <a:off x="2547751" y="3155117"/>
            <a:ext cx="537899" cy="633301"/>
          </a:xfrm>
          <a:prstGeom prst="rect">
            <a:avLst/>
          </a:prstGeom>
          <a:noFill/>
          <a:extLst>
            <a:ext uri="{909E8E84-426E-40DD-AFC4-6F175D3DCCD1}">
              <a14:hiddenFill xmlns:a14="http://schemas.microsoft.com/office/drawing/2010/main">
                <a:solidFill>
                  <a:srgbClr val="FFFFFF"/>
                </a:solidFill>
              </a14:hiddenFill>
            </a:ext>
          </a:extLst>
        </p:spPr>
      </p:pic>
      <p:pic>
        <p:nvPicPr>
          <p:cNvPr id="6152" name="Рисунок 35" descr="http://www.probydis.ru/uploads/posts/2013-11/1385368864_skazka-o-rybake-i-rybke-2.jpg"/>
          <p:cNvPicPr>
            <a:picLocks noChangeAspect="1" noChangeArrowheads="1"/>
          </p:cNvPicPr>
          <p:nvPr/>
        </p:nvPicPr>
        <p:blipFill>
          <a:blip r:embed="rId5" cstate="print">
            <a:extLst>
              <a:ext uri="{28A0092B-C50C-407E-A947-70E740481C1C}">
                <a14:useLocalDpi xmlns:a14="http://schemas.microsoft.com/office/drawing/2010/main" val="0"/>
              </a:ext>
            </a:extLst>
          </a:blip>
          <a:srcRect l="12833" t="1910" r="16434" b="-1910"/>
          <a:stretch>
            <a:fillRect/>
          </a:stretch>
        </p:blipFill>
        <p:spPr bwMode="auto">
          <a:xfrm>
            <a:off x="1673344" y="3867481"/>
            <a:ext cx="571403" cy="748603"/>
          </a:xfrm>
          <a:prstGeom prst="rect">
            <a:avLst/>
          </a:prstGeom>
          <a:noFill/>
          <a:extLst>
            <a:ext uri="{909E8E84-426E-40DD-AFC4-6F175D3DCCD1}">
              <a14:hiddenFill xmlns:a14="http://schemas.microsoft.com/office/drawing/2010/main">
                <a:solidFill>
                  <a:srgbClr val="FFFFFF"/>
                </a:solidFill>
              </a14:hiddenFill>
            </a:ext>
          </a:extLst>
        </p:spPr>
      </p:pic>
      <p:pic>
        <p:nvPicPr>
          <p:cNvPr id="6151" name="Рисунок 39" descr="http://edikst.ru/misc/i/gallery/30592/831864.jpg"/>
          <p:cNvPicPr>
            <a:picLocks noChangeAspect="1" noChangeArrowheads="1"/>
          </p:cNvPicPr>
          <p:nvPr/>
        </p:nvPicPr>
        <p:blipFill>
          <a:blip r:embed="rId6" cstate="print">
            <a:extLst>
              <a:ext uri="{28A0092B-C50C-407E-A947-70E740481C1C}">
                <a14:useLocalDpi xmlns:a14="http://schemas.microsoft.com/office/drawing/2010/main" val="0"/>
              </a:ext>
            </a:extLst>
          </a:blip>
          <a:srcRect l="6732" r="19611"/>
          <a:stretch>
            <a:fillRect/>
          </a:stretch>
        </p:blipFill>
        <p:spPr bwMode="auto">
          <a:xfrm>
            <a:off x="2353704" y="3907438"/>
            <a:ext cx="564608" cy="676207"/>
          </a:xfrm>
          <a:prstGeom prst="rect">
            <a:avLst/>
          </a:prstGeom>
          <a:noFill/>
          <a:extLst>
            <a:ext uri="{909E8E84-426E-40DD-AFC4-6F175D3DCCD1}">
              <a14:hiddenFill xmlns:a14="http://schemas.microsoft.com/office/drawing/2010/main">
                <a:solidFill>
                  <a:srgbClr val="FFFFFF"/>
                </a:solidFill>
              </a14:hiddenFill>
            </a:ext>
          </a:extLst>
        </p:spPr>
      </p:pic>
      <p:pic>
        <p:nvPicPr>
          <p:cNvPr id="6150" name="Рисунок 41" descr="http://www.planetaskazok.ru/images/stories/pushkin/skazka_o_ribake_i_ribke_1/img_11.jpg"/>
          <p:cNvPicPr>
            <a:picLocks noChangeAspect="1" noChangeArrowheads="1"/>
          </p:cNvPicPr>
          <p:nvPr/>
        </p:nvPicPr>
        <p:blipFill>
          <a:blip r:embed="rId7" cstate="print">
            <a:extLst>
              <a:ext uri="{28A0092B-C50C-407E-A947-70E740481C1C}">
                <a14:useLocalDpi xmlns:a14="http://schemas.microsoft.com/office/drawing/2010/main" val="0"/>
              </a:ext>
            </a:extLst>
          </a:blip>
          <a:srcRect l="9688" t="11838" r="20673" b="3569"/>
          <a:stretch>
            <a:fillRect/>
          </a:stretch>
        </p:blipFill>
        <p:spPr bwMode="auto">
          <a:xfrm>
            <a:off x="2975857" y="3896396"/>
            <a:ext cx="491036" cy="689907"/>
          </a:xfrm>
          <a:prstGeom prst="rect">
            <a:avLst/>
          </a:prstGeom>
          <a:noFill/>
          <a:extLst>
            <a:ext uri="{909E8E84-426E-40DD-AFC4-6F175D3DCCD1}">
              <a14:hiddenFill xmlns:a14="http://schemas.microsoft.com/office/drawing/2010/main">
                <a:solidFill>
                  <a:srgbClr val="FFFFFF"/>
                </a:solidFill>
              </a14:hiddenFill>
            </a:ext>
          </a:extLst>
        </p:spPr>
      </p:pic>
      <p:pic>
        <p:nvPicPr>
          <p:cNvPr id="6149" name="Рисунок 46" descr="http://bookz.ru/authors/pu6kin-aleksandr/vse-lu46_757/i_009.jpg"/>
          <p:cNvPicPr>
            <a:picLocks noChangeAspect="1" noChangeArrowheads="1"/>
          </p:cNvPicPr>
          <p:nvPr/>
        </p:nvPicPr>
        <p:blipFill>
          <a:blip r:embed="rId8" cstate="print">
            <a:extLst>
              <a:ext uri="{28A0092B-C50C-407E-A947-70E740481C1C}">
                <a14:useLocalDpi xmlns:a14="http://schemas.microsoft.com/office/drawing/2010/main" val="0"/>
              </a:ext>
            </a:extLst>
          </a:blip>
          <a:srcRect l="7297" r="5144"/>
          <a:stretch>
            <a:fillRect/>
          </a:stretch>
        </p:blipFill>
        <p:spPr bwMode="auto">
          <a:xfrm>
            <a:off x="1242883" y="4633979"/>
            <a:ext cx="542797" cy="728296"/>
          </a:xfrm>
          <a:prstGeom prst="rect">
            <a:avLst/>
          </a:prstGeom>
          <a:noFill/>
          <a:extLst>
            <a:ext uri="{909E8E84-426E-40DD-AFC4-6F175D3DCCD1}">
              <a14:hiddenFill xmlns:a14="http://schemas.microsoft.com/office/drawing/2010/main">
                <a:solidFill>
                  <a:srgbClr val="FFFFFF"/>
                </a:solidFill>
              </a14:hiddenFill>
            </a:ext>
          </a:extLst>
        </p:spPr>
      </p:pic>
      <p:pic>
        <p:nvPicPr>
          <p:cNvPr id="6148" name="Рисунок 62" descr="http://master-na-chas.spb.ru/4733579_220dd0ff.jpg"/>
          <p:cNvPicPr>
            <a:picLocks noChangeAspect="1" noChangeArrowheads="1"/>
          </p:cNvPicPr>
          <p:nvPr/>
        </p:nvPicPr>
        <p:blipFill>
          <a:blip r:embed="rId9" cstate="print">
            <a:extLst>
              <a:ext uri="{28A0092B-C50C-407E-A947-70E740481C1C}">
                <a14:useLocalDpi xmlns:a14="http://schemas.microsoft.com/office/drawing/2010/main" val="0"/>
              </a:ext>
            </a:extLst>
          </a:blip>
          <a:srcRect l="50253" t="15872"/>
          <a:stretch>
            <a:fillRect/>
          </a:stretch>
        </p:blipFill>
        <p:spPr bwMode="auto">
          <a:xfrm>
            <a:off x="1889945" y="4710198"/>
            <a:ext cx="552719" cy="669110"/>
          </a:xfrm>
          <a:prstGeom prst="rect">
            <a:avLst/>
          </a:prstGeom>
          <a:noFill/>
          <a:extLst>
            <a:ext uri="{909E8E84-426E-40DD-AFC4-6F175D3DCCD1}">
              <a14:hiddenFill xmlns:a14="http://schemas.microsoft.com/office/drawing/2010/main">
                <a:solidFill>
                  <a:srgbClr val="FFFFFF"/>
                </a:solidFill>
              </a14:hiddenFill>
            </a:ext>
          </a:extLst>
        </p:spPr>
      </p:pic>
      <p:pic>
        <p:nvPicPr>
          <p:cNvPr id="6147" name="Рисунок 61" descr="http://www.clipartkid.com/images/629/an-illustration-of-open-mouth-or-lips-talking-with-a-speech-bubble-for-rVWqeN-clipart.jpg"/>
          <p:cNvPicPr>
            <a:picLocks noChangeAspect="1" noChangeArrowheads="1"/>
          </p:cNvPicPr>
          <p:nvPr/>
        </p:nvPicPr>
        <p:blipFill>
          <a:blip r:embed="rId10" cstate="print">
            <a:extLst>
              <a:ext uri="{28A0092B-C50C-407E-A947-70E740481C1C}">
                <a14:useLocalDpi xmlns:a14="http://schemas.microsoft.com/office/drawing/2010/main" val="0"/>
              </a:ext>
            </a:extLst>
          </a:blip>
          <a:srcRect t="2335" r="1389" b="12154"/>
          <a:stretch>
            <a:fillRect/>
          </a:stretch>
        </p:blipFill>
        <p:spPr bwMode="auto">
          <a:xfrm>
            <a:off x="2546929" y="4648416"/>
            <a:ext cx="574939" cy="623799"/>
          </a:xfrm>
          <a:prstGeom prst="rect">
            <a:avLst/>
          </a:prstGeom>
          <a:noFill/>
          <a:extLst>
            <a:ext uri="{909E8E84-426E-40DD-AFC4-6F175D3DCCD1}">
              <a14:hiddenFill xmlns:a14="http://schemas.microsoft.com/office/drawing/2010/main">
                <a:solidFill>
                  <a:srgbClr val="FFFFFF"/>
                </a:solidFill>
              </a14:hiddenFill>
            </a:ext>
          </a:extLst>
        </p:spPr>
      </p:pic>
      <p:pic>
        <p:nvPicPr>
          <p:cNvPr id="6146" name="Рисунок 63" descr="https://im0-tub-ru.yandex.net/i?id=34bb1e5fa54b757a1db434cc7e243407-l&amp;n=13"/>
          <p:cNvPicPr>
            <a:picLocks noChangeAspect="1" noChangeArrowheads="1"/>
          </p:cNvPicPr>
          <p:nvPr/>
        </p:nvPicPr>
        <p:blipFill>
          <a:blip r:embed="rId11" cstate="print">
            <a:extLst>
              <a:ext uri="{28A0092B-C50C-407E-A947-70E740481C1C}">
                <a14:useLocalDpi xmlns:a14="http://schemas.microsoft.com/office/drawing/2010/main" val="0"/>
              </a:ext>
            </a:extLst>
          </a:blip>
          <a:srcRect l="23965" t="6944" r="38190" b="6766"/>
          <a:stretch>
            <a:fillRect/>
          </a:stretch>
        </p:blipFill>
        <p:spPr bwMode="auto">
          <a:xfrm>
            <a:off x="3176236" y="4648417"/>
            <a:ext cx="555503" cy="730891"/>
          </a:xfrm>
          <a:prstGeom prst="rect">
            <a:avLst/>
          </a:prstGeom>
          <a:noFill/>
          <a:extLst>
            <a:ext uri="{909E8E84-426E-40DD-AFC4-6F175D3DCCD1}">
              <a14:hiddenFill xmlns:a14="http://schemas.microsoft.com/office/drawing/2010/main">
                <a:solidFill>
                  <a:srgbClr val="FFFFFF"/>
                </a:solidFill>
              </a14:hiddenFill>
            </a:ext>
          </a:extLst>
        </p:spPr>
      </p:pic>
      <p:pic>
        <p:nvPicPr>
          <p:cNvPr id="6145" name="Рисунок 65" descr="http://static3.depositphotos.com/1001265/127/i/950/depositphotos_1275213-Handmade-straw-hat.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183139" y="5521627"/>
            <a:ext cx="624525" cy="54142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Таблица 5"/>
          <p:cNvGraphicFramePr>
            <a:graphicFrameLocks noGrp="1"/>
          </p:cNvGraphicFramePr>
          <p:nvPr>
            <p:extLst>
              <p:ext uri="{D42A27DB-BD31-4B8C-83A1-F6EECF244321}">
                <p14:modId xmlns:p14="http://schemas.microsoft.com/office/powerpoint/2010/main" val="313007944"/>
              </p:ext>
            </p:extLst>
          </p:nvPr>
        </p:nvGraphicFramePr>
        <p:xfrm>
          <a:off x="6013042" y="2300632"/>
          <a:ext cx="2504884" cy="3912732"/>
        </p:xfrm>
        <a:graphic>
          <a:graphicData uri="http://schemas.openxmlformats.org/drawingml/2006/table">
            <a:tbl>
              <a:tblPr firstRow="1" firstCol="1" bandRow="1"/>
              <a:tblGrid>
                <a:gridCol w="383082">
                  <a:extLst>
                    <a:ext uri="{9D8B030D-6E8A-4147-A177-3AD203B41FA5}">
                      <a16:colId xmlns="" xmlns:a16="http://schemas.microsoft.com/office/drawing/2014/main" val="20000"/>
                    </a:ext>
                  </a:extLst>
                </a:gridCol>
                <a:gridCol w="221185">
                  <a:extLst>
                    <a:ext uri="{9D8B030D-6E8A-4147-A177-3AD203B41FA5}">
                      <a16:colId xmlns="" xmlns:a16="http://schemas.microsoft.com/office/drawing/2014/main" val="20001"/>
                    </a:ext>
                  </a:extLst>
                </a:gridCol>
                <a:gridCol w="221185">
                  <a:extLst>
                    <a:ext uri="{9D8B030D-6E8A-4147-A177-3AD203B41FA5}">
                      <a16:colId xmlns="" xmlns:a16="http://schemas.microsoft.com/office/drawing/2014/main" val="20002"/>
                    </a:ext>
                  </a:extLst>
                </a:gridCol>
                <a:gridCol w="221185">
                  <a:extLst>
                    <a:ext uri="{9D8B030D-6E8A-4147-A177-3AD203B41FA5}">
                      <a16:colId xmlns="" xmlns:a16="http://schemas.microsoft.com/office/drawing/2014/main" val="20003"/>
                    </a:ext>
                  </a:extLst>
                </a:gridCol>
                <a:gridCol w="221185">
                  <a:extLst>
                    <a:ext uri="{9D8B030D-6E8A-4147-A177-3AD203B41FA5}">
                      <a16:colId xmlns="" xmlns:a16="http://schemas.microsoft.com/office/drawing/2014/main" val="20004"/>
                    </a:ext>
                  </a:extLst>
                </a:gridCol>
                <a:gridCol w="363850">
                  <a:extLst>
                    <a:ext uri="{9D8B030D-6E8A-4147-A177-3AD203B41FA5}">
                      <a16:colId xmlns="" xmlns:a16="http://schemas.microsoft.com/office/drawing/2014/main" val="20005"/>
                    </a:ext>
                  </a:extLst>
                </a:gridCol>
                <a:gridCol w="78520">
                  <a:extLst>
                    <a:ext uri="{9D8B030D-6E8A-4147-A177-3AD203B41FA5}">
                      <a16:colId xmlns="" xmlns:a16="http://schemas.microsoft.com/office/drawing/2014/main" val="20006"/>
                    </a:ext>
                  </a:extLst>
                </a:gridCol>
                <a:gridCol w="221185">
                  <a:extLst>
                    <a:ext uri="{9D8B030D-6E8A-4147-A177-3AD203B41FA5}">
                      <a16:colId xmlns="" xmlns:a16="http://schemas.microsoft.com/office/drawing/2014/main" val="20007"/>
                    </a:ext>
                  </a:extLst>
                </a:gridCol>
                <a:gridCol w="301657">
                  <a:extLst>
                    <a:ext uri="{9D8B030D-6E8A-4147-A177-3AD203B41FA5}">
                      <a16:colId xmlns="" xmlns:a16="http://schemas.microsoft.com/office/drawing/2014/main" val="20008"/>
                    </a:ext>
                  </a:extLst>
                </a:gridCol>
                <a:gridCol w="271850">
                  <a:extLst>
                    <a:ext uri="{9D8B030D-6E8A-4147-A177-3AD203B41FA5}">
                      <a16:colId xmlns="" xmlns:a16="http://schemas.microsoft.com/office/drawing/2014/main" val="20009"/>
                    </a:ext>
                  </a:extLst>
                </a:gridCol>
              </a:tblGrid>
              <a:tr h="776391">
                <a:tc gridSpan="3">
                  <a:txBody>
                    <a:bodyPr/>
                    <a:lstStyle/>
                    <a:p>
                      <a:pPr>
                        <a:lnSpc>
                          <a:spcPct val="107000"/>
                        </a:lnSpc>
                        <a:spcAft>
                          <a:spcPts val="0"/>
                        </a:spcAft>
                      </a:pPr>
                      <a:r>
                        <a:rPr lang="ru-RU" sz="1900" dirty="0">
                          <a:effectLst/>
                          <a:latin typeface="Calibri" panose="020F0502020204030204" pitchFamily="34" charset="0"/>
                          <a:ea typeface="Calibri" panose="020F0502020204030204" pitchFamily="34" charset="0"/>
                          <a:cs typeface="Times New Roman" panose="02020603050405020304" pitchFamily="18" charset="0"/>
                        </a:rPr>
                        <a:t>1</a:t>
                      </a: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4">
                  <a:txBody>
                    <a:bodyPr/>
                    <a:lstStyle/>
                    <a:p>
                      <a:pPr>
                        <a:lnSpc>
                          <a:spcPct val="107000"/>
                        </a:lnSpc>
                        <a:spcAft>
                          <a:spcPts val="0"/>
                        </a:spcAft>
                      </a:pPr>
                      <a:r>
                        <a:rPr lang="ru-RU"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0"/>
                        </a:spcAft>
                      </a:pP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776391">
                <a:tc gridSpan="2">
                  <a:txBody>
                    <a:bodyPr/>
                    <a:lstStyle/>
                    <a:p>
                      <a:pPr>
                        <a:lnSpc>
                          <a:spcPct val="107000"/>
                        </a:lnSpc>
                        <a:spcAft>
                          <a:spcPts val="0"/>
                        </a:spcAft>
                      </a:pPr>
                      <a:r>
                        <a:rPr lang="ru-RU" sz="1900">
                          <a:effectLst/>
                          <a:latin typeface="Calibri" panose="020F0502020204030204" pitchFamily="34" charset="0"/>
                          <a:ea typeface="Calibri" panose="020F0502020204030204" pitchFamily="34" charset="0"/>
                          <a:cs typeface="Times New Roman" panose="02020603050405020304" pitchFamily="18" charset="0"/>
                        </a:rPr>
                        <a:t>2</a:t>
                      </a: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3">
                  <a:txBody>
                    <a:bodyPr/>
                    <a:lstStyle/>
                    <a:p>
                      <a:pPr>
                        <a:lnSpc>
                          <a:spcPct val="107000"/>
                        </a:lnSpc>
                        <a:spcAft>
                          <a:spcPts val="0"/>
                        </a:spcAft>
                      </a:pP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2">
                  <a:txBody>
                    <a:bodyPr/>
                    <a:lstStyle/>
                    <a:p>
                      <a:pPr>
                        <a:lnSpc>
                          <a:spcPct val="107000"/>
                        </a:lnSpc>
                        <a:spcAft>
                          <a:spcPts val="0"/>
                        </a:spcAft>
                      </a:pPr>
                      <a:r>
                        <a:rPr lang="ru-RU"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 xmlns:a16="http://schemas.microsoft.com/office/drawing/2014/main" val="10001"/>
                  </a:ext>
                </a:extLst>
              </a:tr>
              <a:tr h="790871">
                <a:tc>
                  <a:txBody>
                    <a:bodyPr/>
                    <a:lstStyle/>
                    <a:p>
                      <a:pPr>
                        <a:lnSpc>
                          <a:spcPct val="107000"/>
                        </a:lnSpc>
                        <a:spcAft>
                          <a:spcPts val="0"/>
                        </a:spcAft>
                      </a:pPr>
                      <a:r>
                        <a:rPr lang="ru-RU" sz="1900">
                          <a:effectLst/>
                          <a:latin typeface="Calibri" panose="020F0502020204030204" pitchFamily="34" charset="0"/>
                          <a:ea typeface="Calibri" panose="020F0502020204030204" pitchFamily="34" charset="0"/>
                          <a:cs typeface="Times New Roman" panose="02020603050405020304" pitchFamily="18" charset="0"/>
                        </a:rPr>
                        <a:t>3</a:t>
                      </a: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07000"/>
                        </a:lnSpc>
                        <a:spcAft>
                          <a:spcPts val="0"/>
                        </a:spcAft>
                      </a:pP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2">
                  <a:txBody>
                    <a:bodyPr/>
                    <a:lstStyle/>
                    <a:p>
                      <a:endParaRPr lang="ru-RU" dirty="0"/>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nSpc>
                          <a:spcPct val="107000"/>
                        </a:lnSpc>
                        <a:spcAft>
                          <a:spcPts val="0"/>
                        </a:spcAft>
                      </a:pPr>
                      <a:r>
                        <a:rPr lang="ru-RU"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792688">
                <a:tc gridSpan="2">
                  <a:txBody>
                    <a:bodyPr/>
                    <a:lstStyle/>
                    <a:p>
                      <a:pPr>
                        <a:lnSpc>
                          <a:spcPct val="107000"/>
                        </a:lnSpc>
                        <a:spcAft>
                          <a:spcPts val="0"/>
                        </a:spcAft>
                      </a:pPr>
                      <a:r>
                        <a:rPr lang="ru-RU" sz="400" dirty="0">
                          <a:effectLst/>
                          <a:latin typeface="Calibri" panose="020F0502020204030204" pitchFamily="34" charset="0"/>
                          <a:ea typeface="Calibri" panose="020F0502020204030204" pitchFamily="34" charset="0"/>
                          <a:cs typeface="Times New Roman" panose="02020603050405020304" pitchFamily="18" charset="0"/>
                        </a:rPr>
                        <a:t>4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3">
                  <a:txBody>
                    <a:bodyPr/>
                    <a:lstStyle/>
                    <a:p>
                      <a:pPr>
                        <a:lnSpc>
                          <a:spcPct val="107000"/>
                        </a:lnSpc>
                        <a:spcAft>
                          <a:spcPts val="0"/>
                        </a:spcAft>
                      </a:pPr>
                      <a:endParaRPr lang="ru-RU"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2">
                  <a:txBody>
                    <a:bodyPr/>
                    <a:lstStyle/>
                    <a:p>
                      <a:pPr>
                        <a:lnSpc>
                          <a:spcPct val="107000"/>
                        </a:lnSpc>
                        <a:spcAft>
                          <a:spcPts val="0"/>
                        </a:spcAft>
                      </a:pP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 xmlns:a16="http://schemas.microsoft.com/office/drawing/2014/main" val="10003"/>
                  </a:ext>
                </a:extLst>
              </a:tr>
              <a:tr h="776391">
                <a:tc gridSpan="3">
                  <a:txBody>
                    <a:bodyPr/>
                    <a:lstStyle/>
                    <a:p>
                      <a:pPr>
                        <a:lnSpc>
                          <a:spcPct val="107000"/>
                        </a:lnSpc>
                        <a:spcAft>
                          <a:spcPts val="0"/>
                        </a:spcAft>
                      </a:pPr>
                      <a:r>
                        <a:rPr lang="ru-RU" sz="1900" dirty="0">
                          <a:effectLst/>
                          <a:latin typeface="Calibri" panose="020F0502020204030204" pitchFamily="34" charset="0"/>
                          <a:ea typeface="Calibri" panose="020F0502020204030204" pitchFamily="34" charset="0"/>
                          <a:cs typeface="Times New Roman" panose="02020603050405020304" pitchFamily="18" charset="0"/>
                        </a:rPr>
                        <a:t>5</a:t>
                      </a: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4">
                  <a:txBody>
                    <a:bodyPr/>
                    <a:lstStyle/>
                    <a:p>
                      <a:pPr>
                        <a:lnSpc>
                          <a:spcPct val="107000"/>
                        </a:lnSpc>
                        <a:spcAft>
                          <a:spcPts val="0"/>
                        </a:spcAft>
                      </a:pP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r>
                        <a:rPr lang="ru-RU"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4"/>
                  </a:ext>
                </a:extLst>
              </a:tr>
            </a:tbl>
          </a:graphicData>
        </a:graphic>
      </p:graphicFrame>
      <p:pic>
        <p:nvPicPr>
          <p:cNvPr id="29" name="Рисунок 28" descr="http://oscarforyou.ru/images/common/foto_steklo_36.jp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33787" y="4681062"/>
            <a:ext cx="549824" cy="698246"/>
          </a:xfrm>
          <a:prstGeom prst="rect">
            <a:avLst/>
          </a:prstGeom>
          <a:noFill/>
          <a:ln>
            <a:noFill/>
          </a:ln>
        </p:spPr>
      </p:pic>
      <p:pic>
        <p:nvPicPr>
          <p:cNvPr id="30" name="Рисунок 63" descr="https://im0-tub-ru.yandex.net/i?id=34bb1e5fa54b757a1db434cc7e243407-l&amp;n=13"/>
          <p:cNvPicPr>
            <a:picLocks noChangeAspect="1" noChangeArrowheads="1"/>
          </p:cNvPicPr>
          <p:nvPr/>
        </p:nvPicPr>
        <p:blipFill>
          <a:blip r:embed="rId11" cstate="print">
            <a:extLst>
              <a:ext uri="{28A0092B-C50C-407E-A947-70E740481C1C}">
                <a14:useLocalDpi xmlns:a14="http://schemas.microsoft.com/office/drawing/2010/main" val="0"/>
              </a:ext>
            </a:extLst>
          </a:blip>
          <a:srcRect l="23965" t="6944" r="38190" b="6766"/>
          <a:stretch>
            <a:fillRect/>
          </a:stretch>
        </p:blipFill>
        <p:spPr bwMode="auto">
          <a:xfrm>
            <a:off x="6898331" y="2328143"/>
            <a:ext cx="672242" cy="730891"/>
          </a:xfrm>
          <a:prstGeom prst="rect">
            <a:avLst/>
          </a:prstGeom>
          <a:noFill/>
          <a:extLst>
            <a:ext uri="{909E8E84-426E-40DD-AFC4-6F175D3DCCD1}">
              <a14:hiddenFill xmlns:a14="http://schemas.microsoft.com/office/drawing/2010/main">
                <a:solidFill>
                  <a:srgbClr val="FFFFFF"/>
                </a:solidFill>
              </a14:hiddenFill>
            </a:ext>
          </a:extLst>
        </p:spPr>
      </p:pic>
      <p:pic>
        <p:nvPicPr>
          <p:cNvPr id="31" name="Рисунок 63" descr="https://im0-tub-ru.yandex.net/i?id=34bb1e5fa54b757a1db434cc7e243407-l&amp;n=13"/>
          <p:cNvPicPr>
            <a:picLocks noChangeAspect="1" noChangeArrowheads="1"/>
          </p:cNvPicPr>
          <p:nvPr/>
        </p:nvPicPr>
        <p:blipFill>
          <a:blip r:embed="rId11" cstate="print">
            <a:extLst>
              <a:ext uri="{28A0092B-C50C-407E-A947-70E740481C1C}">
                <a14:useLocalDpi xmlns:a14="http://schemas.microsoft.com/office/drawing/2010/main" val="0"/>
              </a:ext>
            </a:extLst>
          </a:blip>
          <a:srcRect l="23965" t="6944" r="38190" b="6766"/>
          <a:stretch>
            <a:fillRect/>
          </a:stretch>
        </p:blipFill>
        <p:spPr bwMode="auto">
          <a:xfrm>
            <a:off x="6019871" y="4664739"/>
            <a:ext cx="555503" cy="730891"/>
          </a:xfrm>
          <a:prstGeom prst="rect">
            <a:avLst/>
          </a:prstGeom>
          <a:noFill/>
          <a:extLst>
            <a:ext uri="{909E8E84-426E-40DD-AFC4-6F175D3DCCD1}">
              <a14:hiddenFill xmlns:a14="http://schemas.microsoft.com/office/drawing/2010/main">
                <a:solidFill>
                  <a:srgbClr val="FFFFFF"/>
                </a:solidFill>
              </a14:hiddenFill>
            </a:ext>
          </a:extLst>
        </p:spPr>
      </p:pic>
      <p:pic>
        <p:nvPicPr>
          <p:cNvPr id="32" name="Рисунок 31" descr="http://istkuh.narod.ru/galery/4/koryto.jp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947300" y="4668627"/>
            <a:ext cx="488246" cy="693648"/>
          </a:xfrm>
          <a:prstGeom prst="rect">
            <a:avLst/>
          </a:prstGeom>
          <a:noFill/>
          <a:ln>
            <a:noFill/>
          </a:ln>
        </p:spPr>
      </p:pic>
      <p:pic>
        <p:nvPicPr>
          <p:cNvPr id="33" name="Рисунок 32" descr="http://www.clipartbest.com/cliparts/9cz/Eox/9czEoxKbi.jpeg"/>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672483" y="3086545"/>
            <a:ext cx="620975" cy="764502"/>
          </a:xfrm>
          <a:prstGeom prst="rect">
            <a:avLst/>
          </a:prstGeom>
          <a:noFill/>
          <a:ln>
            <a:solidFill>
              <a:sysClr val="windowText" lastClr="000000"/>
            </a:solidFill>
          </a:ln>
        </p:spPr>
      </p:pic>
      <p:pic>
        <p:nvPicPr>
          <p:cNvPr id="34" name="Рисунок 33" descr="http://static3.depositphotos.com/1000597/111/i/950/depositphotos_1113385-Money-coins-pour-out-from-bag.jpg"/>
          <p:cNvPicPr/>
          <p:nvPr/>
        </p:nvPicPr>
        <p:blipFill rotWithShape="1">
          <a:blip r:embed="rId16" cstate="print">
            <a:extLst>
              <a:ext uri="{28A0092B-C50C-407E-A947-70E740481C1C}">
                <a14:useLocalDpi xmlns:a14="http://schemas.microsoft.com/office/drawing/2010/main" val="0"/>
              </a:ext>
            </a:extLst>
          </a:blip>
          <a:srcRect l="15555" t="21239" r="7273"/>
          <a:stretch/>
        </p:blipFill>
        <p:spPr bwMode="auto">
          <a:xfrm>
            <a:off x="7333787" y="3103454"/>
            <a:ext cx="602657" cy="743551"/>
          </a:xfrm>
          <a:prstGeom prst="rect">
            <a:avLst/>
          </a:prstGeom>
          <a:noFill/>
          <a:ln>
            <a:solidFill>
              <a:sysClr val="windowText" lastClr="000000"/>
            </a:solidFill>
          </a:ln>
          <a:extLst>
            <a:ext uri="{53640926-AAD7-44D8-BBD7-CCE9431645EC}">
              <a14:shadowObscured xmlns:a14="http://schemas.microsoft.com/office/drawing/2010/main"/>
            </a:ext>
          </a:extLst>
        </p:spPr>
      </p:pic>
      <p:pic>
        <p:nvPicPr>
          <p:cNvPr id="35" name="Рисунок 34" descr="http://master-dereva57.ru/wp-content/uploads/2016/05/Detskij-stul..-1.jpg"/>
          <p:cNvPicPr/>
          <p:nvPr/>
        </p:nvPicPr>
        <p:blipFill rotWithShape="1">
          <a:blip r:embed="rId17" cstate="print">
            <a:extLst>
              <a:ext uri="{28A0092B-C50C-407E-A947-70E740481C1C}">
                <a14:useLocalDpi xmlns:a14="http://schemas.microsoft.com/office/drawing/2010/main" val="0"/>
              </a:ext>
            </a:extLst>
          </a:blip>
          <a:srcRect l="17200" t="4000" r="20000" b="5600"/>
          <a:stretch/>
        </p:blipFill>
        <p:spPr bwMode="auto">
          <a:xfrm>
            <a:off x="6639063" y="4715148"/>
            <a:ext cx="573307" cy="647127"/>
          </a:xfrm>
          <a:prstGeom prst="rect">
            <a:avLst/>
          </a:prstGeom>
          <a:noFill/>
          <a:ln>
            <a:noFill/>
          </a:ln>
          <a:extLst>
            <a:ext uri="{53640926-AAD7-44D8-BBD7-CCE9431645EC}">
              <a14:shadowObscured xmlns:a14="http://schemas.microsoft.com/office/drawing/2010/main"/>
            </a:ext>
          </a:extLst>
        </p:spPr>
      </p:pic>
      <p:pic>
        <p:nvPicPr>
          <p:cNvPr id="36" name="Рисунок 35" descr="старуха-царица и старик"/>
          <p:cNvPicPr/>
          <p:nvPr/>
        </p:nvPicPr>
        <p:blipFill rotWithShape="1">
          <a:blip r:embed="rId18" cstate="print">
            <a:extLst>
              <a:ext uri="{28A0092B-C50C-407E-A947-70E740481C1C}">
                <a14:useLocalDpi xmlns:a14="http://schemas.microsoft.com/office/drawing/2010/main" val="0"/>
              </a:ext>
            </a:extLst>
          </a:blip>
          <a:srcRect l="11715" r="6117" b="6110"/>
          <a:stretch/>
        </p:blipFill>
        <p:spPr bwMode="auto">
          <a:xfrm>
            <a:off x="7770911" y="3857635"/>
            <a:ext cx="417500" cy="754252"/>
          </a:xfrm>
          <a:prstGeom prst="rect">
            <a:avLst/>
          </a:prstGeom>
          <a:noFill/>
          <a:ln>
            <a:noFill/>
          </a:ln>
          <a:extLst>
            <a:ext uri="{53640926-AAD7-44D8-BBD7-CCE9431645EC}">
              <a14:shadowObscured xmlns:a14="http://schemas.microsoft.com/office/drawing/2010/main"/>
            </a:ext>
          </a:extLst>
        </p:spPr>
      </p:pic>
      <p:pic>
        <p:nvPicPr>
          <p:cNvPr id="38" name="Рисунок 37" descr="https://im0-tub-ru.yandex.net/i?id=52e54661327bfe566167031f74221a82-l&amp;n=13"/>
          <p:cNvPicPr/>
          <p:nvPr/>
        </p:nvPicPr>
        <p:blipFill rotWithShape="1">
          <a:blip r:embed="rId19" cstate="print">
            <a:extLst>
              <a:ext uri="{28A0092B-C50C-407E-A947-70E740481C1C}">
                <a14:useLocalDpi xmlns:a14="http://schemas.microsoft.com/office/drawing/2010/main" val="0"/>
              </a:ext>
            </a:extLst>
          </a:blip>
          <a:srcRect l="10779" t="6572" r="14970" b="7153"/>
          <a:stretch/>
        </p:blipFill>
        <p:spPr bwMode="auto">
          <a:xfrm>
            <a:off x="7008258" y="5504604"/>
            <a:ext cx="535841" cy="655440"/>
          </a:xfrm>
          <a:prstGeom prst="rect">
            <a:avLst/>
          </a:prstGeom>
          <a:noFill/>
          <a:ln>
            <a:solidFill>
              <a:sysClr val="window" lastClr="FFFFFF"/>
            </a:solidFill>
          </a:ln>
          <a:extLst>
            <a:ext uri="{53640926-AAD7-44D8-BBD7-CCE9431645EC}">
              <a14:shadowObscured xmlns:a14="http://schemas.microsoft.com/office/drawing/2010/main"/>
            </a:ext>
          </a:extLst>
        </p:spPr>
      </p:pic>
      <p:cxnSp>
        <p:nvCxnSpPr>
          <p:cNvPr id="40" name="Прямая соединительная линия 39"/>
          <p:cNvCxnSpPr/>
          <p:nvPr/>
        </p:nvCxnSpPr>
        <p:spPr>
          <a:xfrm>
            <a:off x="7027282" y="5623131"/>
            <a:ext cx="476403" cy="363442"/>
          </a:xfrm>
          <a:prstGeom prst="line">
            <a:avLst/>
          </a:prstGeom>
          <a:noFill/>
          <a:ln w="76200" cap="flat" cmpd="sng" algn="ctr">
            <a:solidFill>
              <a:srgbClr val="FF0000"/>
            </a:solidFill>
            <a:prstDash val="solid"/>
            <a:miter lim="800000"/>
          </a:ln>
          <a:effectLst/>
        </p:spPr>
      </p:cxnSp>
      <p:pic>
        <p:nvPicPr>
          <p:cNvPr id="42" name="Рисунок 41" descr="Старуха пряла свою пряжу"/>
          <p:cNvPicPr/>
          <p:nvPr/>
        </p:nvPicPr>
        <p:blipFill rotWithShape="1">
          <a:blip r:embed="rId20" cstate="print">
            <a:extLst>
              <a:ext uri="{28A0092B-C50C-407E-A947-70E740481C1C}">
                <a14:useLocalDpi xmlns:a14="http://schemas.microsoft.com/office/drawing/2010/main" val="0"/>
              </a:ext>
            </a:extLst>
          </a:blip>
          <a:srcRect l="12313" t="48351" r="48144" b="9671"/>
          <a:stretch/>
        </p:blipFill>
        <p:spPr bwMode="auto">
          <a:xfrm>
            <a:off x="6449912" y="3857635"/>
            <a:ext cx="558346" cy="770127"/>
          </a:xfrm>
          <a:prstGeom prst="rect">
            <a:avLst/>
          </a:prstGeom>
          <a:noFill/>
          <a:ln>
            <a:solidFill>
              <a:sysClr val="windowText" lastClr="000000"/>
            </a:solidFill>
          </a:ln>
          <a:extLst>
            <a:ext uri="{53640926-AAD7-44D8-BBD7-CCE9431645EC}">
              <a14:shadowObscured xmlns:a14="http://schemas.microsoft.com/office/drawing/2010/main"/>
            </a:ext>
          </a:extLst>
        </p:spPr>
      </p:pic>
      <p:pic>
        <p:nvPicPr>
          <p:cNvPr id="43" name="Рисунок 42" descr="http://www.clipartkid.com/images/629/an-illustration-of-open-mouth-or-lips-talking-with-a-speech-bubble-for-rVWqeN-clipart.jpg"/>
          <p:cNvPicPr/>
          <p:nvPr/>
        </p:nvPicPr>
        <p:blipFill rotWithShape="1">
          <a:blip r:embed="rId21" cstate="print">
            <a:extLst>
              <a:ext uri="{28A0092B-C50C-407E-A947-70E740481C1C}">
                <a14:useLocalDpi xmlns:a14="http://schemas.microsoft.com/office/drawing/2010/main" val="0"/>
              </a:ext>
            </a:extLst>
          </a:blip>
          <a:srcRect t="2334" r="1388" b="12153"/>
          <a:stretch/>
        </p:blipFill>
        <p:spPr bwMode="auto">
          <a:xfrm>
            <a:off x="7176675" y="3895564"/>
            <a:ext cx="458440" cy="66020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56637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1499" y="296561"/>
            <a:ext cx="10694201" cy="1817989"/>
          </a:xfrm>
        </p:spPr>
        <p:txBody>
          <a:bodyPr>
            <a:noAutofit/>
          </a:bodyPr>
          <a:lstStyle/>
          <a:p>
            <a:pPr>
              <a:lnSpc>
                <a:spcPct val="150000"/>
              </a:lnSpc>
            </a:pPr>
            <a:r>
              <a:rPr lang="ru-RU" sz="2400" b="1" dirty="0">
                <a:solidFill>
                  <a:srgbClr val="FF0000"/>
                </a:solidFill>
                <a:latin typeface="Calibri" panose="020F0502020204030204" pitchFamily="34" charset="0"/>
              </a:rPr>
              <a:t>6 этап.  </a:t>
            </a:r>
            <a:r>
              <a:rPr lang="ru-RU" sz="2400" b="1" dirty="0">
                <a:solidFill>
                  <a:srgbClr val="7030A0"/>
                </a:solidFill>
                <a:latin typeface="Calibri" panose="020F0502020204030204" pitchFamily="34" charset="0"/>
              </a:rPr>
              <a:t>В дальнейшем предполагается обучить детей самостоятельной работе по составлению </a:t>
            </a:r>
            <a:r>
              <a:rPr lang="ru-RU" sz="2400" b="1" dirty="0" err="1">
                <a:solidFill>
                  <a:srgbClr val="7030A0"/>
                </a:solidFill>
                <a:latin typeface="Calibri" panose="020F0502020204030204" pitchFamily="34" charset="0"/>
              </a:rPr>
              <a:t>синквейна</a:t>
            </a:r>
            <a:r>
              <a:rPr lang="ru-RU" sz="2400" b="1" dirty="0">
                <a:solidFill>
                  <a:srgbClr val="7030A0"/>
                </a:solidFill>
                <a:latin typeface="Calibri" panose="020F0502020204030204" pitchFamily="34" charset="0"/>
              </a:rPr>
              <a:t> с опорой на алгоритм-модель путем</a:t>
            </a:r>
            <a:r>
              <a:rPr lang="ru-RU" sz="2400" dirty="0">
                <a:solidFill>
                  <a:schemeClr val="tx1"/>
                </a:solidFill>
                <a:latin typeface="Calibri" panose="020F0502020204030204" pitchFamily="34" charset="0"/>
              </a:rPr>
              <a:t> </a:t>
            </a:r>
            <a:r>
              <a:rPr lang="ru-RU" sz="2400" i="1" dirty="0">
                <a:solidFill>
                  <a:schemeClr val="accent2"/>
                </a:solidFill>
                <a:latin typeface="Calibri" panose="020F0502020204030204" pitchFamily="34" charset="0"/>
              </a:rPr>
              <a:t>прорисовывания опорных рисунков – символов</a:t>
            </a:r>
            <a:r>
              <a:rPr lang="ru-RU" sz="2400" dirty="0">
                <a:solidFill>
                  <a:schemeClr val="tx1"/>
                </a:solidFill>
                <a:latin typeface="Calibri" panose="020F0502020204030204" pitchFamily="34" charset="0"/>
              </a:rPr>
              <a:t>.</a:t>
            </a:r>
            <a:br>
              <a:rPr lang="ru-RU" sz="2400" dirty="0">
                <a:solidFill>
                  <a:schemeClr val="tx1"/>
                </a:solidFill>
                <a:latin typeface="Calibri" panose="020F0502020204030204" pitchFamily="34" charset="0"/>
              </a:rPr>
            </a:br>
            <a:endParaRPr lang="ru-RU" sz="2400" dirty="0">
              <a:solidFill>
                <a:schemeClr val="tx1"/>
              </a:solidFill>
              <a:latin typeface="Calibri" panose="020F0502020204030204" pitchFamily="34" charset="0"/>
            </a:endParaRPr>
          </a:p>
        </p:txBody>
      </p:sp>
      <p:sp>
        <p:nvSpPr>
          <p:cNvPr id="3" name="Объект 2"/>
          <p:cNvSpPr>
            <a:spLocks noGrp="1"/>
          </p:cNvSpPr>
          <p:nvPr>
            <p:ph sz="half" idx="1"/>
          </p:nvPr>
        </p:nvSpPr>
        <p:spPr>
          <a:xfrm>
            <a:off x="1722362" y="2645668"/>
            <a:ext cx="7914731" cy="3118317"/>
          </a:xfrm>
        </p:spPr>
        <p:txBody>
          <a:bodyPr>
            <a:normAutofit/>
          </a:bodyPr>
          <a:lstStyle/>
          <a:p>
            <a:pPr marL="0" indent="0" algn="ctr">
              <a:buNone/>
            </a:pPr>
            <a:r>
              <a:rPr lang="ru-RU" sz="3200" b="1" i="1" dirty="0" err="1">
                <a:solidFill>
                  <a:srgbClr val="FF0000"/>
                </a:solidFill>
              </a:rPr>
              <a:t>Синквейн</a:t>
            </a:r>
            <a:r>
              <a:rPr lang="ru-RU" sz="3200" b="1" i="1" dirty="0">
                <a:solidFill>
                  <a:srgbClr val="FF0000"/>
                </a:solidFill>
              </a:rPr>
              <a:t>.</a:t>
            </a:r>
          </a:p>
          <a:p>
            <a:pPr marL="0" indent="0" algn="ctr">
              <a:buNone/>
            </a:pPr>
            <a:r>
              <a:rPr lang="ru-RU" sz="3200" b="1" i="1" dirty="0"/>
              <a:t>Творческий, активизирующий. </a:t>
            </a:r>
            <a:endParaRPr lang="ru-RU" sz="3200" dirty="0"/>
          </a:p>
          <a:p>
            <a:pPr marL="0" indent="0" algn="ctr">
              <a:buNone/>
            </a:pPr>
            <a:r>
              <a:rPr lang="ru-RU" sz="3200" b="1" i="1" dirty="0"/>
              <a:t> Развивает, обогащает, уточняет. </a:t>
            </a:r>
            <a:endParaRPr lang="ru-RU" sz="3200" dirty="0"/>
          </a:p>
          <a:p>
            <a:pPr marL="0" indent="0" algn="ctr">
              <a:buNone/>
            </a:pPr>
            <a:r>
              <a:rPr lang="ru-RU" sz="3200" b="1" i="1" dirty="0"/>
              <a:t> Помогает учиться. </a:t>
            </a:r>
            <a:endParaRPr lang="ru-RU" sz="3200" dirty="0"/>
          </a:p>
          <a:p>
            <a:pPr marL="0" indent="0" algn="ctr">
              <a:buNone/>
            </a:pPr>
            <a:r>
              <a:rPr lang="ru-RU" sz="3200" b="1" dirty="0"/>
              <a:t> Метод.</a:t>
            </a:r>
            <a:endParaRPr lang="ru-RU" sz="3200" dirty="0"/>
          </a:p>
          <a:p>
            <a:pPr marL="0" indent="0">
              <a:buNone/>
            </a:pPr>
            <a:endParaRPr lang="ru-RU" sz="2200" dirty="0">
              <a:latin typeface="Calibri" panose="020F0502020204030204" pitchFamily="34" charset="0"/>
            </a:endParaRPr>
          </a:p>
        </p:txBody>
      </p:sp>
    </p:spTree>
    <p:extLst>
      <p:ext uri="{BB962C8B-B14F-4D97-AF65-F5344CB8AC3E}">
        <p14:creationId xmlns:p14="http://schemas.microsoft.com/office/powerpoint/2010/main" val="1664266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77333" y="609600"/>
            <a:ext cx="10801653" cy="1320800"/>
          </a:xfrm>
        </p:spPr>
        <p:txBody>
          <a:bodyPr/>
          <a:lstStyle/>
          <a:p>
            <a:r>
              <a:rPr lang="ru-RU" b="1" dirty="0">
                <a:solidFill>
                  <a:srgbClr val="7030A0"/>
                </a:solidFill>
              </a:rPr>
              <a:t>Задание «Отгадай </a:t>
            </a:r>
            <a:r>
              <a:rPr lang="ru-RU" b="1" dirty="0" err="1">
                <a:solidFill>
                  <a:srgbClr val="7030A0"/>
                </a:solidFill>
              </a:rPr>
              <a:t>синквейн</a:t>
            </a:r>
            <a:r>
              <a:rPr lang="ru-RU" b="1" dirty="0">
                <a:solidFill>
                  <a:srgbClr val="7030A0"/>
                </a:solidFill>
              </a:rPr>
              <a:t> – загадку» </a:t>
            </a:r>
            <a:endParaRPr lang="ru-RU" dirty="0">
              <a:solidFill>
                <a:srgbClr val="7030A0"/>
              </a:solidFill>
            </a:endParaRPr>
          </a:p>
        </p:txBody>
      </p:sp>
      <p:sp>
        <p:nvSpPr>
          <p:cNvPr id="6" name="Объект 5"/>
          <p:cNvSpPr>
            <a:spLocks noGrp="1"/>
          </p:cNvSpPr>
          <p:nvPr>
            <p:ph sz="half" idx="1"/>
          </p:nvPr>
        </p:nvSpPr>
        <p:spPr/>
        <p:txBody>
          <a:bodyPr>
            <a:normAutofit/>
          </a:bodyPr>
          <a:lstStyle/>
          <a:p>
            <a:pPr marL="0" indent="0" algn="ctr">
              <a:buNone/>
            </a:pPr>
            <a:r>
              <a:rPr lang="ru-RU" sz="2800" i="1" dirty="0">
                <a:solidFill>
                  <a:srgbClr val="FF0000"/>
                </a:solidFill>
                <a:latin typeface="Calibri" panose="020F0502020204030204" pitchFamily="34" charset="0"/>
              </a:rPr>
              <a:t>1</a:t>
            </a:r>
            <a:r>
              <a:rPr lang="ru-RU" sz="2800" b="1" i="1" dirty="0">
                <a:solidFill>
                  <a:srgbClr val="FF0000"/>
                </a:solidFill>
                <a:latin typeface="Calibri" panose="020F0502020204030204" pitchFamily="34" charset="0"/>
              </a:rPr>
              <a:t>………</a:t>
            </a:r>
            <a:r>
              <a:rPr lang="ru-RU" sz="2800" i="1" dirty="0">
                <a:solidFill>
                  <a:srgbClr val="FF0000"/>
                </a:solidFill>
                <a:latin typeface="Calibri" panose="020F0502020204030204" pitchFamily="34" charset="0"/>
              </a:rPr>
              <a:t>  ?</a:t>
            </a:r>
            <a:br>
              <a:rPr lang="ru-RU" sz="2800" i="1" dirty="0">
                <a:solidFill>
                  <a:srgbClr val="FF0000"/>
                </a:solidFill>
                <a:latin typeface="Calibri" panose="020F0502020204030204" pitchFamily="34" charset="0"/>
              </a:rPr>
            </a:br>
            <a:r>
              <a:rPr lang="ru-RU" sz="2800" i="1" dirty="0">
                <a:solidFill>
                  <a:srgbClr val="FF0000"/>
                </a:solidFill>
                <a:latin typeface="Calibri" panose="020F0502020204030204" pitchFamily="34" charset="0"/>
              </a:rPr>
              <a:t>2. Добрый, трудолюбивый.</a:t>
            </a:r>
            <a:br>
              <a:rPr lang="ru-RU" sz="2800" i="1" dirty="0">
                <a:solidFill>
                  <a:srgbClr val="FF0000"/>
                </a:solidFill>
                <a:latin typeface="Calibri" panose="020F0502020204030204" pitchFamily="34" charset="0"/>
              </a:rPr>
            </a:br>
            <a:r>
              <a:rPr lang="ru-RU" sz="2800" i="1" dirty="0">
                <a:solidFill>
                  <a:srgbClr val="FF0000"/>
                </a:solidFill>
                <a:latin typeface="Calibri" panose="020F0502020204030204" pitchFamily="34" charset="0"/>
              </a:rPr>
              <a:t>3. Заботится, учит, воспитывает.</a:t>
            </a:r>
            <a:br>
              <a:rPr lang="ru-RU" sz="2800" i="1" dirty="0">
                <a:solidFill>
                  <a:srgbClr val="FF0000"/>
                </a:solidFill>
                <a:latin typeface="Calibri" panose="020F0502020204030204" pitchFamily="34" charset="0"/>
              </a:rPr>
            </a:br>
            <a:r>
              <a:rPr lang="ru-RU" sz="2800" i="1" dirty="0">
                <a:solidFill>
                  <a:srgbClr val="FF0000"/>
                </a:solidFill>
                <a:latin typeface="Calibri" panose="020F0502020204030204" pitchFamily="34" charset="0"/>
              </a:rPr>
              <a:t>4. Смастерил деревянную куклу.</a:t>
            </a:r>
            <a:br>
              <a:rPr lang="ru-RU" sz="2800" i="1" dirty="0">
                <a:solidFill>
                  <a:srgbClr val="FF0000"/>
                </a:solidFill>
                <a:latin typeface="Calibri" panose="020F0502020204030204" pitchFamily="34" charset="0"/>
              </a:rPr>
            </a:br>
            <a:r>
              <a:rPr lang="ru-RU" sz="2800" i="1" dirty="0">
                <a:solidFill>
                  <a:srgbClr val="FF0000"/>
                </a:solidFill>
                <a:latin typeface="Calibri" panose="020F0502020204030204" pitchFamily="34" charset="0"/>
              </a:rPr>
              <a:t>5. Мастер на все руки.</a:t>
            </a:r>
          </a:p>
          <a:p>
            <a:endParaRPr lang="ru-RU" dirty="0"/>
          </a:p>
          <a:p>
            <a:endParaRPr lang="ru-RU" dirty="0"/>
          </a:p>
          <a:p>
            <a:endParaRPr lang="ru-RU" dirty="0"/>
          </a:p>
        </p:txBody>
      </p:sp>
      <p:pic>
        <p:nvPicPr>
          <p:cNvPr id="1028" name="Picture 4" descr="https://s.poembook.ru/user/05/bc/85/b0ad64fad36f1b0123bb25fbf7918a00b3c7b7c0.jpe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753538" y="2160588"/>
            <a:ext cx="2856623" cy="3881437"/>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25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677334" y="238897"/>
            <a:ext cx="4184035" cy="6030098"/>
          </a:xfrm>
          <a:ln>
            <a:solidFill>
              <a:schemeClr val="accent2"/>
            </a:solidFill>
          </a:ln>
        </p:spPr>
        <p:txBody>
          <a:bodyPr>
            <a:normAutofit/>
          </a:bodyPr>
          <a:lstStyle/>
          <a:p>
            <a:pPr marL="0" lvl="0" indent="0" algn="ctr">
              <a:buClr>
                <a:srgbClr val="90C226"/>
              </a:buClr>
              <a:buNone/>
            </a:pPr>
            <a:r>
              <a:rPr lang="ru-RU" sz="2800" i="1" dirty="0">
                <a:solidFill>
                  <a:srgbClr val="FF0000"/>
                </a:solidFill>
                <a:latin typeface="Calibri" panose="020F0502020204030204" pitchFamily="34" charset="0"/>
              </a:rPr>
              <a:t>1……. ?</a:t>
            </a:r>
            <a:br>
              <a:rPr lang="ru-RU" sz="2800" i="1" dirty="0">
                <a:solidFill>
                  <a:srgbClr val="FF0000"/>
                </a:solidFill>
                <a:latin typeface="Calibri" panose="020F0502020204030204" pitchFamily="34" charset="0"/>
              </a:rPr>
            </a:br>
            <a:r>
              <a:rPr lang="ru-RU" sz="2800" i="1" dirty="0">
                <a:solidFill>
                  <a:srgbClr val="FF0000"/>
                </a:solidFill>
                <a:latin typeface="Calibri" panose="020F0502020204030204" pitchFamily="34" charset="0"/>
              </a:rPr>
              <a:t>2. Мудрая, старая.</a:t>
            </a:r>
            <a:br>
              <a:rPr lang="ru-RU" sz="2800" i="1" dirty="0">
                <a:solidFill>
                  <a:srgbClr val="FF0000"/>
                </a:solidFill>
                <a:latin typeface="Calibri" panose="020F0502020204030204" pitchFamily="34" charset="0"/>
              </a:rPr>
            </a:br>
            <a:r>
              <a:rPr lang="ru-RU" sz="2800" i="1" dirty="0">
                <a:solidFill>
                  <a:srgbClr val="FF0000"/>
                </a:solidFill>
                <a:latin typeface="Calibri" panose="020F0502020204030204" pitchFamily="34" charset="0"/>
              </a:rPr>
              <a:t>3. Плавает, ползает, живет в пруду.</a:t>
            </a:r>
            <a:br>
              <a:rPr lang="ru-RU" sz="2800" i="1" dirty="0">
                <a:solidFill>
                  <a:srgbClr val="FF0000"/>
                </a:solidFill>
                <a:latin typeface="Calibri" panose="020F0502020204030204" pitchFamily="34" charset="0"/>
              </a:rPr>
            </a:br>
            <a:r>
              <a:rPr lang="ru-RU" sz="2800" i="1" dirty="0">
                <a:solidFill>
                  <a:srgbClr val="FF0000"/>
                </a:solidFill>
                <a:latin typeface="Calibri" panose="020F0502020204030204" pitchFamily="34" charset="0"/>
              </a:rPr>
              <a:t>4.Она подарила золотой ключик Буратино.</a:t>
            </a:r>
            <a:br>
              <a:rPr lang="ru-RU" sz="2800" i="1" dirty="0">
                <a:solidFill>
                  <a:srgbClr val="FF0000"/>
                </a:solidFill>
                <a:latin typeface="Calibri" panose="020F0502020204030204" pitchFamily="34" charset="0"/>
              </a:rPr>
            </a:br>
            <a:r>
              <a:rPr lang="ru-RU" sz="2800" i="1" dirty="0">
                <a:solidFill>
                  <a:srgbClr val="FF0000"/>
                </a:solidFill>
                <a:latin typeface="Calibri" panose="020F0502020204030204" pitchFamily="34" charset="0"/>
              </a:rPr>
              <a:t>5. Долгожительница.</a:t>
            </a:r>
          </a:p>
          <a:p>
            <a:pPr marL="0" lvl="0" indent="0" algn="ctr">
              <a:buClr>
                <a:srgbClr val="90C226"/>
              </a:buClr>
              <a:buNone/>
            </a:pPr>
            <a:endParaRPr lang="ru-RU" sz="2800" i="1" dirty="0">
              <a:solidFill>
                <a:srgbClr val="FF0000"/>
              </a:solidFill>
              <a:latin typeface="Calibri" panose="020F0502020204030204" pitchFamily="34" charset="0"/>
            </a:endParaRPr>
          </a:p>
          <a:p>
            <a:pPr marL="0" lvl="0" indent="0" algn="ctr">
              <a:buClr>
                <a:srgbClr val="90C226"/>
              </a:buClr>
              <a:buNone/>
            </a:pPr>
            <a:endParaRPr lang="ru-RU" sz="2800" i="1" dirty="0">
              <a:solidFill>
                <a:srgbClr val="FF0000"/>
              </a:solidFill>
              <a:latin typeface="Calibri" panose="020F0502020204030204" pitchFamily="34" charset="0"/>
            </a:endParaRPr>
          </a:p>
        </p:txBody>
      </p:sp>
      <p:sp>
        <p:nvSpPr>
          <p:cNvPr id="4" name="Объект 3"/>
          <p:cNvSpPr>
            <a:spLocks noGrp="1"/>
          </p:cNvSpPr>
          <p:nvPr>
            <p:ph sz="half" idx="2"/>
          </p:nvPr>
        </p:nvSpPr>
        <p:spPr>
          <a:xfrm>
            <a:off x="5089970" y="238897"/>
            <a:ext cx="4184034" cy="6030098"/>
          </a:xfrm>
          <a:ln>
            <a:solidFill>
              <a:schemeClr val="accent2"/>
            </a:solidFill>
          </a:ln>
        </p:spPr>
        <p:txBody>
          <a:bodyPr/>
          <a:lstStyle/>
          <a:p>
            <a:pPr marL="0" lvl="0" indent="0" algn="ctr">
              <a:buClr>
                <a:srgbClr val="90C226"/>
              </a:buClr>
              <a:buNone/>
            </a:pPr>
            <a:r>
              <a:rPr lang="ru-RU" sz="2800" i="1" dirty="0">
                <a:solidFill>
                  <a:srgbClr val="FF0000"/>
                </a:solidFill>
                <a:latin typeface="Calibri" panose="020F0502020204030204" pitchFamily="34" charset="0"/>
              </a:rPr>
              <a:t>1……. ?</a:t>
            </a:r>
            <a:br>
              <a:rPr lang="ru-RU" sz="2800" i="1" dirty="0">
                <a:solidFill>
                  <a:srgbClr val="FF0000"/>
                </a:solidFill>
                <a:latin typeface="Calibri" panose="020F0502020204030204" pitchFamily="34" charset="0"/>
              </a:rPr>
            </a:br>
            <a:r>
              <a:rPr lang="ru-RU" sz="2800" i="1" dirty="0">
                <a:solidFill>
                  <a:srgbClr val="FF0000"/>
                </a:solidFill>
                <a:latin typeface="Calibri" panose="020F0502020204030204" pitchFamily="34" charset="0"/>
              </a:rPr>
              <a:t>2. Добрая, умная.</a:t>
            </a:r>
            <a:br>
              <a:rPr lang="ru-RU" sz="2800" i="1" dirty="0">
                <a:solidFill>
                  <a:srgbClr val="FF0000"/>
                </a:solidFill>
                <a:latin typeface="Calibri" panose="020F0502020204030204" pitchFamily="34" charset="0"/>
              </a:rPr>
            </a:br>
            <a:r>
              <a:rPr lang="ru-RU" sz="2800" i="1" dirty="0">
                <a:solidFill>
                  <a:srgbClr val="FF0000"/>
                </a:solidFill>
                <a:latin typeface="Calibri" panose="020F0502020204030204" pitchFamily="34" charset="0"/>
              </a:rPr>
              <a:t>3. Воспитывает, помогает, заботится.</a:t>
            </a:r>
            <a:br>
              <a:rPr lang="ru-RU" sz="2800" i="1" dirty="0">
                <a:solidFill>
                  <a:srgbClr val="FF0000"/>
                </a:solidFill>
                <a:latin typeface="Calibri" panose="020F0502020204030204" pitchFamily="34" charset="0"/>
              </a:rPr>
            </a:br>
            <a:r>
              <a:rPr lang="ru-RU" sz="2800" i="1" dirty="0">
                <a:solidFill>
                  <a:srgbClr val="FF0000"/>
                </a:solidFill>
                <a:latin typeface="Calibri" panose="020F0502020204030204" pitchFamily="34" charset="0"/>
              </a:rPr>
              <a:t>4. Любит порядок во всем.</a:t>
            </a:r>
            <a:br>
              <a:rPr lang="ru-RU" sz="2800" i="1" dirty="0">
                <a:solidFill>
                  <a:srgbClr val="FF0000"/>
                </a:solidFill>
                <a:latin typeface="Calibri" panose="020F0502020204030204" pitchFamily="34" charset="0"/>
              </a:rPr>
            </a:br>
            <a:r>
              <a:rPr lang="ru-RU" sz="2800" i="1" dirty="0">
                <a:solidFill>
                  <a:srgbClr val="FF0000"/>
                </a:solidFill>
                <a:latin typeface="Calibri" panose="020F0502020204030204" pitchFamily="34" charset="0"/>
              </a:rPr>
              <a:t>5. Девочка с голубыми волосами.</a:t>
            </a:r>
          </a:p>
          <a:p>
            <a:endParaRPr lang="ru-RU" dirty="0"/>
          </a:p>
          <a:p>
            <a:endParaRPr lang="ru-RU" dirty="0"/>
          </a:p>
        </p:txBody>
      </p:sp>
      <p:pic>
        <p:nvPicPr>
          <p:cNvPr id="7" name="Picture 2" descr="http://rdbrdb.ru/djyrnal/babko.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3057" y="3609201"/>
            <a:ext cx="2233484" cy="2432159"/>
          </a:xfrm>
          <a:prstGeom prst="rect">
            <a:avLst/>
          </a:prstGeom>
          <a:noFill/>
        </p:spPr>
      </p:pic>
      <p:pic>
        <p:nvPicPr>
          <p:cNvPr id="8" name="Рисунок 7" descr="http://www.dpol4.ru/img/picture/Nov/12/198772218e10c849afe38df5b3c89493/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5849" y="3704780"/>
            <a:ext cx="1308993" cy="2336580"/>
          </a:xfrm>
          <a:prstGeom prst="rect">
            <a:avLst/>
          </a:prstGeom>
          <a:noFill/>
          <a:ln>
            <a:noFill/>
          </a:ln>
        </p:spPr>
      </p:pic>
    </p:spTree>
    <p:extLst>
      <p:ext uri="{BB962C8B-B14F-4D97-AF65-F5344CB8AC3E}">
        <p14:creationId xmlns:p14="http://schemas.microsoft.com/office/powerpoint/2010/main" val="176380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609600"/>
            <a:ext cx="9002125" cy="1320800"/>
          </a:xfrm>
        </p:spPr>
        <p:txBody>
          <a:bodyPr/>
          <a:lstStyle/>
          <a:p>
            <a:r>
              <a:rPr lang="ru-RU" b="1" dirty="0">
                <a:solidFill>
                  <a:srgbClr val="90C226"/>
                </a:solidFill>
              </a:rPr>
              <a:t>Задание «Отгадай </a:t>
            </a:r>
            <a:r>
              <a:rPr lang="ru-RU" b="1" dirty="0" err="1">
                <a:solidFill>
                  <a:srgbClr val="90C226"/>
                </a:solidFill>
              </a:rPr>
              <a:t>синквейн</a:t>
            </a:r>
            <a:r>
              <a:rPr lang="ru-RU" b="1" dirty="0">
                <a:solidFill>
                  <a:srgbClr val="90C226"/>
                </a:solidFill>
              </a:rPr>
              <a:t> – загадку»</a:t>
            </a:r>
            <a:endParaRPr lang="ru-RU" dirty="0"/>
          </a:p>
        </p:txBody>
      </p:sp>
      <p:sp>
        <p:nvSpPr>
          <p:cNvPr id="3" name="Объект 2"/>
          <p:cNvSpPr>
            <a:spLocks noGrp="1"/>
          </p:cNvSpPr>
          <p:nvPr>
            <p:ph sz="half" idx="1"/>
          </p:nvPr>
        </p:nvSpPr>
        <p:spPr>
          <a:xfrm>
            <a:off x="677334" y="1425146"/>
            <a:ext cx="4184035" cy="5025081"/>
          </a:xfrm>
          <a:ln>
            <a:solidFill>
              <a:schemeClr val="accent2"/>
            </a:solidFill>
          </a:ln>
        </p:spPr>
        <p:txBody>
          <a:bodyPr/>
          <a:lstStyle/>
          <a:p>
            <a:pPr marL="0" indent="0" algn="ctr">
              <a:spcAft>
                <a:spcPts val="800"/>
              </a:spcAft>
              <a:buNone/>
            </a:pPr>
            <a:r>
              <a:rPr lang="ru-RU"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ru-RU" sz="2400"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ru-RU"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2.Синее, бескрайнее.</a:t>
            </a:r>
            <a:br>
              <a:rPr lang="ru-RU"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Волнуется, бушует, плещется</a:t>
            </a:r>
            <a:r>
              <a:rPr lang="ru-RU" sz="2400"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ru-RU"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 Ветер по нему гуляет и кораблик подгоняет.</a:t>
            </a:r>
            <a:r>
              <a:rPr lang="ru-RU" sz="2400"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ru-RU" sz="2400" i="1" dirty="0">
                <a:solidFill>
                  <a:srgbClr val="FF0000"/>
                </a:solidFill>
                <a:latin typeface="Times New Roman" panose="02020603050405020304" pitchFamily="18" charset="0"/>
                <a:ea typeface="Times New Roman" panose="02020603050405020304" pitchFamily="18" charset="0"/>
              </a:rPr>
              <a:t>5. Неживая природа. </a:t>
            </a:r>
          </a:p>
          <a:p>
            <a:pPr marL="0" indent="0" algn="ctr">
              <a:lnSpc>
                <a:spcPct val="107000"/>
              </a:lnSpc>
              <a:spcAft>
                <a:spcPts val="800"/>
              </a:spcAft>
              <a:buNone/>
            </a:pPr>
            <a:endParaRPr lang="ru-RU" sz="2400" i="1" dirty="0">
              <a:solidFill>
                <a:srgbClr val="FF0000"/>
              </a:solidFill>
              <a:latin typeface="Times New Roman" panose="02020603050405020304" pitchFamily="18" charset="0"/>
              <a:ea typeface="Times New Roman" panose="02020603050405020304" pitchFamily="18" charset="0"/>
            </a:endParaRPr>
          </a:p>
          <a:p>
            <a:endParaRPr lang="ru-RU" dirty="0"/>
          </a:p>
        </p:txBody>
      </p:sp>
      <p:sp>
        <p:nvSpPr>
          <p:cNvPr id="4" name="Объект 3"/>
          <p:cNvSpPr>
            <a:spLocks noGrp="1"/>
          </p:cNvSpPr>
          <p:nvPr>
            <p:ph sz="half" idx="2"/>
          </p:nvPr>
        </p:nvSpPr>
        <p:spPr>
          <a:xfrm>
            <a:off x="5089970" y="1425147"/>
            <a:ext cx="4184034" cy="5025080"/>
          </a:xfrm>
          <a:ln>
            <a:solidFill>
              <a:schemeClr val="accent2"/>
            </a:solidFill>
          </a:ln>
        </p:spPr>
        <p:txBody>
          <a:bodyPr/>
          <a:lstStyle/>
          <a:p>
            <a:pPr marL="0" indent="0" algn="ctr">
              <a:spcAft>
                <a:spcPts val="800"/>
              </a:spcAft>
              <a:buNone/>
            </a:pPr>
            <a:r>
              <a:rPr lang="ru-RU"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ru-RU" sz="24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ru-RU"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2.Деревянное, разбитое.</a:t>
            </a:r>
            <a:r>
              <a:rPr lang="ru-RU" sz="24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ru-RU"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3.Рассохлось, треснуло, прогнило.</a:t>
            </a:r>
            <a:r>
              <a:rPr lang="ru-RU" sz="24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ru-RU"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4.Странная посуда для стирки и купания.</a:t>
            </a:r>
            <a:r>
              <a:rPr lang="ru-RU" sz="24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ru-RU"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5.Домашняя утварь.</a:t>
            </a:r>
            <a:endParaRPr lang="ru-RU" sz="2400" i="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5" name="Рисунок 4" descr="http://25mb.ru/img/picture/Oct/24/877a054fe95e6aee998a00f2d878d532/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6742" y="4322092"/>
            <a:ext cx="2676525" cy="1904365"/>
          </a:xfrm>
          <a:prstGeom prst="rect">
            <a:avLst/>
          </a:prstGeom>
          <a:noFill/>
          <a:ln>
            <a:noFill/>
          </a:ln>
        </p:spPr>
      </p:pic>
      <p:pic>
        <p:nvPicPr>
          <p:cNvPr id="6" name="Рисунок 5"/>
          <p:cNvPicPr>
            <a:picLocks noChangeAspect="1"/>
          </p:cNvPicPr>
          <p:nvPr/>
        </p:nvPicPr>
        <p:blipFill>
          <a:blip r:embed="rId3" cstate="print"/>
          <a:stretch>
            <a:fillRect/>
          </a:stretch>
        </p:blipFill>
        <p:spPr>
          <a:xfrm rot="-5400000">
            <a:off x="6231496" y="3811373"/>
            <a:ext cx="1799575" cy="2821013"/>
          </a:xfrm>
          <a:prstGeom prst="rect">
            <a:avLst/>
          </a:prstGeom>
        </p:spPr>
      </p:pic>
    </p:spTree>
    <p:extLst>
      <p:ext uri="{BB962C8B-B14F-4D97-AF65-F5344CB8AC3E}">
        <p14:creationId xmlns:p14="http://schemas.microsoft.com/office/powerpoint/2010/main" val="144204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77334" y="609600"/>
            <a:ext cx="8596668" cy="848497"/>
          </a:xfrm>
        </p:spPr>
        <p:txBody>
          <a:bodyPr/>
          <a:lstStyle/>
          <a:p>
            <a:r>
              <a:rPr lang="ru-RU" b="1" dirty="0">
                <a:latin typeface="Calibri" panose="020F0502020204030204" pitchFamily="34" charset="0"/>
              </a:rPr>
              <a:t>Вывод:</a:t>
            </a:r>
            <a:endParaRPr lang="ru-RU" dirty="0"/>
          </a:p>
        </p:txBody>
      </p:sp>
      <p:sp>
        <p:nvSpPr>
          <p:cNvPr id="6" name="Объект 5"/>
          <p:cNvSpPr>
            <a:spLocks noGrp="1"/>
          </p:cNvSpPr>
          <p:nvPr>
            <p:ph idx="1"/>
          </p:nvPr>
        </p:nvSpPr>
        <p:spPr>
          <a:xfrm>
            <a:off x="743236" y="1219199"/>
            <a:ext cx="9842386" cy="4522573"/>
          </a:xfrm>
        </p:spPr>
        <p:txBody>
          <a:bodyPr>
            <a:noAutofit/>
          </a:bodyPr>
          <a:lstStyle/>
          <a:p>
            <a:pPr marL="0" indent="0">
              <a:lnSpc>
                <a:spcPct val="150000"/>
              </a:lnSpc>
              <a:buNone/>
            </a:pPr>
            <a:r>
              <a:rPr lang="ru-RU" sz="2400" b="1" dirty="0">
                <a:solidFill>
                  <a:srgbClr val="FF0000"/>
                </a:solidFill>
                <a:latin typeface="Calibri" panose="020F0502020204030204" pitchFamily="34" charset="0"/>
              </a:rPr>
              <a:t>Технология «</a:t>
            </a:r>
            <a:r>
              <a:rPr lang="ru-RU" sz="2400" b="1" dirty="0" err="1">
                <a:solidFill>
                  <a:srgbClr val="FF0000"/>
                </a:solidFill>
                <a:latin typeface="Calibri" panose="020F0502020204030204" pitchFamily="34" charset="0"/>
              </a:rPr>
              <a:t>Синквейна</a:t>
            </a:r>
            <a:r>
              <a:rPr lang="ru-RU" sz="2400" b="1" dirty="0">
                <a:solidFill>
                  <a:srgbClr val="FF0000"/>
                </a:solidFill>
                <a:latin typeface="Calibri" panose="020F0502020204030204" pitchFamily="34" charset="0"/>
              </a:rPr>
              <a:t>» </a:t>
            </a:r>
            <a:r>
              <a:rPr lang="ru-RU" sz="2400" dirty="0">
                <a:solidFill>
                  <a:schemeClr val="tx1"/>
                </a:solidFill>
                <a:latin typeface="Calibri" panose="020F0502020204030204" pitchFamily="34" charset="0"/>
              </a:rPr>
              <a:t>является одним из эффективных методов развития речемыслительной деятельности ребенка, органично вписывается в работу по развитию лексико-грамматических категорий, способствует обогащению и актуализации словаря, уточняет содержание понятий, дает возможность педагогу оценить уровень усвоения ребенком пройденного материала, носит характер комплексного воздействия, не только развивая речь, но способствуя развитию высших психических функций (памяти, внимания, мышления), позволяет ребенку быть активным, творческим участником образовательного процесса.</a:t>
            </a:r>
          </a:p>
        </p:txBody>
      </p:sp>
    </p:spTree>
    <p:extLst>
      <p:ext uri="{BB962C8B-B14F-4D97-AF65-F5344CB8AC3E}">
        <p14:creationId xmlns:p14="http://schemas.microsoft.com/office/powerpoint/2010/main" val="20736031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C102549-BD93-4206-AB4A-EA73F21C9479}"/>
              </a:ext>
            </a:extLst>
          </p:cNvPr>
          <p:cNvSpPr txBox="1"/>
          <p:nvPr/>
        </p:nvSpPr>
        <p:spPr>
          <a:xfrm>
            <a:off x="692458" y="2134573"/>
            <a:ext cx="8845691" cy="2123658"/>
          </a:xfrm>
          <a:prstGeom prst="rect">
            <a:avLst/>
          </a:prstGeom>
          <a:solidFill>
            <a:schemeClr val="bg1"/>
          </a:solidFill>
        </p:spPr>
        <p:txBody>
          <a:bodyPr wrap="none" rtlCol="0">
            <a:spAutoFit/>
          </a:bodyPr>
          <a:lstStyle/>
          <a:p>
            <a:r>
              <a:rPr lang="ru-RU" sz="6600" b="1" dirty="0">
                <a:ln w="22225">
                  <a:solidFill>
                    <a:schemeClr val="accent2"/>
                  </a:solidFill>
                  <a:prstDash val="solid"/>
                </a:ln>
                <a:solidFill>
                  <a:schemeClr val="accent2">
                    <a:lumMod val="40000"/>
                    <a:lumOff val="60000"/>
                  </a:schemeClr>
                </a:solidFill>
              </a:rPr>
              <a:t>          СПАСИБО </a:t>
            </a:r>
          </a:p>
          <a:p>
            <a:r>
              <a:rPr lang="ru-RU" sz="6600" b="1" dirty="0">
                <a:ln w="22225">
                  <a:solidFill>
                    <a:schemeClr val="accent2"/>
                  </a:solidFill>
                  <a:prstDash val="solid"/>
                </a:ln>
                <a:solidFill>
                  <a:schemeClr val="accent2">
                    <a:lumMod val="40000"/>
                    <a:lumOff val="60000"/>
                  </a:schemeClr>
                </a:solidFill>
              </a:rPr>
              <a:t>         ЗА ВНИМАНИЕ !</a:t>
            </a:r>
          </a:p>
        </p:txBody>
      </p:sp>
    </p:spTree>
    <p:extLst>
      <p:ext uri="{BB962C8B-B14F-4D97-AF65-F5344CB8AC3E}">
        <p14:creationId xmlns:p14="http://schemas.microsoft.com/office/powerpoint/2010/main" val="577095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90887" y="436940"/>
            <a:ext cx="10228819" cy="5114221"/>
          </a:xfrm>
          <a:prstGeom prst="rect">
            <a:avLst/>
          </a:prstGeom>
        </p:spPr>
        <p:txBody>
          <a:bodyPr wrap="square" anchor="ctr">
            <a:spAutoFit/>
          </a:bodyPr>
          <a:lstStyle/>
          <a:p>
            <a:pPr>
              <a:spcAft>
                <a:spcPts val="1000"/>
              </a:spcAft>
            </a:pPr>
            <a:r>
              <a:rPr lang="ru-RU" sz="2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Актуальность и целесообразность использования  </a:t>
            </a:r>
            <a:r>
              <a:rPr lang="ru-RU" sz="2800" b="1"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синквейна</a:t>
            </a:r>
            <a:r>
              <a:rPr lang="ru-RU" sz="2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p>
          <a:p>
            <a:pPr>
              <a:spcAft>
                <a:spcPts val="1000"/>
              </a:spcAft>
            </a:pPr>
            <a:r>
              <a:rPr lang="ru-RU" sz="2400" dirty="0">
                <a:effectLst/>
                <a:latin typeface="Calibri" panose="020F0502020204030204" pitchFamily="34" charset="0"/>
                <a:ea typeface="Calibri" panose="020F0502020204030204" pitchFamily="34" charset="0"/>
                <a:cs typeface="Times New Roman" panose="02020603050405020304" pitchFamily="18" charset="0"/>
              </a:rPr>
              <a:t>- открываются новые творческие интеллектуальные  возможности;</a:t>
            </a:r>
          </a:p>
          <a:p>
            <a:pPr>
              <a:spcAft>
                <a:spcPts val="1000"/>
              </a:spcAft>
            </a:pPr>
            <a:r>
              <a:rPr lang="ru-RU" sz="2400" dirty="0">
                <a:effectLst/>
                <a:latin typeface="Calibri" panose="020F0502020204030204" pitchFamily="34" charset="0"/>
                <a:ea typeface="Calibri" panose="020F0502020204030204" pitchFamily="34" charset="0"/>
                <a:cs typeface="Times New Roman" panose="02020603050405020304" pitchFamily="18" charset="0"/>
              </a:rPr>
              <a:t>- способствует обогащению и актуализации словаря;</a:t>
            </a:r>
          </a:p>
          <a:p>
            <a:pPr>
              <a:spcAft>
                <a:spcPts val="1000"/>
              </a:spcAft>
            </a:pPr>
            <a:r>
              <a:rPr lang="ru-RU" sz="2400" dirty="0">
                <a:effectLst/>
                <a:latin typeface="Calibri" panose="020F0502020204030204" pitchFamily="34" charset="0"/>
                <a:ea typeface="Calibri" panose="020F0502020204030204" pitchFamily="34" charset="0"/>
                <a:cs typeface="Times New Roman" panose="02020603050405020304" pitchFamily="18" charset="0"/>
              </a:rPr>
              <a:t>- является диагностическим инструментом и проводится в рамках прохождения определённой лексической темы;</a:t>
            </a:r>
          </a:p>
          <a:p>
            <a:pPr>
              <a:spcAft>
                <a:spcPts val="1000"/>
              </a:spcAft>
            </a:pPr>
            <a:r>
              <a:rPr lang="ru-RU" sz="2400" dirty="0">
                <a:effectLst/>
                <a:latin typeface="Calibri" panose="020F0502020204030204" pitchFamily="34" charset="0"/>
                <a:ea typeface="Calibri" panose="020F0502020204030204" pitchFamily="34" charset="0"/>
                <a:cs typeface="Times New Roman" panose="02020603050405020304" pitchFamily="18" charset="0"/>
              </a:rPr>
              <a:t>- носит характер комплексного воздействия (развивает речь, память, внимание, мышление)</a:t>
            </a:r>
          </a:p>
          <a:p>
            <a:pPr>
              <a:spcAft>
                <a:spcPts val="1000"/>
              </a:spcAft>
            </a:pPr>
            <a:r>
              <a:rPr lang="ru-RU" sz="2400" dirty="0">
                <a:effectLst/>
                <a:latin typeface="Calibri" panose="020F0502020204030204" pitchFamily="34" charset="0"/>
                <a:ea typeface="Calibri" panose="020F0502020204030204" pitchFamily="34" charset="0"/>
                <a:cs typeface="Times New Roman" panose="02020603050405020304" pitchFamily="18" charset="0"/>
              </a:rPr>
              <a:t> - используется  для закрепления изученной темы;</a:t>
            </a:r>
          </a:p>
          <a:p>
            <a:pPr>
              <a:spcAft>
                <a:spcPts val="1000"/>
              </a:spcAft>
            </a:pPr>
            <a:r>
              <a:rPr lang="ru-RU" sz="2400" dirty="0">
                <a:effectLst/>
                <a:latin typeface="Calibri" panose="020F0502020204030204" pitchFamily="34" charset="0"/>
                <a:ea typeface="Calibri" panose="020F0502020204030204" pitchFamily="34" charset="0"/>
                <a:cs typeface="Times New Roman" panose="02020603050405020304" pitchFamily="18" charset="0"/>
              </a:rPr>
              <a:t>- является игровым приемом;</a:t>
            </a:r>
          </a:p>
          <a:p>
            <a:pPr>
              <a:spcAft>
                <a:spcPts val="1000"/>
              </a:spcAft>
            </a:pPr>
            <a:r>
              <a:rPr lang="ru-RU" sz="2400" dirty="0">
                <a:effectLst/>
                <a:latin typeface="Calibri" panose="020F0502020204030204" pitchFamily="34" charset="0"/>
                <a:ea typeface="Calibri" panose="020F0502020204030204" pitchFamily="34" charset="0"/>
                <a:cs typeface="Times New Roman" panose="02020603050405020304" pitchFamily="18" charset="0"/>
              </a:rPr>
              <a:t>- составление </a:t>
            </a:r>
            <a:r>
              <a:rPr lang="ru-RU" sz="2400" dirty="0" err="1">
                <a:effectLst/>
                <a:latin typeface="Calibri" panose="020F0502020204030204" pitchFamily="34" charset="0"/>
                <a:ea typeface="Calibri" panose="020F0502020204030204" pitchFamily="34" charset="0"/>
                <a:cs typeface="Times New Roman" panose="02020603050405020304" pitchFamily="18" charset="0"/>
              </a:rPr>
              <a:t>синквейна</a:t>
            </a:r>
            <a:r>
              <a:rPr lang="ru-RU" sz="2400" dirty="0">
                <a:effectLst/>
                <a:latin typeface="Calibri" panose="020F0502020204030204" pitchFamily="34" charset="0"/>
                <a:ea typeface="Calibri" panose="020F0502020204030204" pitchFamily="34" charset="0"/>
                <a:cs typeface="Times New Roman" panose="02020603050405020304" pitchFamily="18" charset="0"/>
              </a:rPr>
              <a:t> используется для проведения рефлексии, анализа и синтеза полученной информации.</a:t>
            </a:r>
          </a:p>
        </p:txBody>
      </p:sp>
    </p:spTree>
    <p:extLst>
      <p:ext uri="{BB962C8B-B14F-4D97-AF65-F5344CB8AC3E}">
        <p14:creationId xmlns:p14="http://schemas.microsoft.com/office/powerpoint/2010/main" val="211556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65759" y="404261"/>
            <a:ext cx="10402933" cy="5637101"/>
          </a:xfrm>
        </p:spPr>
        <p:txBody>
          <a:bodyPr>
            <a:normAutofit fontScale="92500" lnSpcReduction="20000"/>
          </a:bodyPr>
          <a:lstStyle/>
          <a:p>
            <a:pPr marL="0" indent="0">
              <a:lnSpc>
                <a:spcPct val="115000"/>
              </a:lnSpc>
              <a:spcAft>
                <a:spcPts val="1000"/>
              </a:spcAft>
              <a:buNone/>
            </a:pPr>
            <a:r>
              <a:rPr lang="ru-RU" altLang="ru-RU" sz="2000" b="1" dirty="0">
                <a:solidFill>
                  <a:srgbClr val="2D2A2A"/>
                </a:solidFill>
                <a:latin typeface="Calibri" panose="020F0502020204030204" pitchFamily="34" charset="0"/>
                <a:ea typeface="Times New Roman" panose="02020603050405020304" pitchFamily="18" charset="0"/>
                <a:cs typeface="Tahoma" panose="020B0604030504040204" pitchFamily="34" charset="0"/>
              </a:rPr>
              <a:t>                                    </a:t>
            </a:r>
            <a:r>
              <a:rPr lang="ru-RU" altLang="ru-RU" sz="3000" b="1" dirty="0">
                <a:solidFill>
                  <a:srgbClr val="7030A0"/>
                </a:solidFill>
                <a:latin typeface="Calibri" panose="020F0502020204030204" pitchFamily="34" charset="0"/>
                <a:ea typeface="Times New Roman" panose="02020603050405020304" pitchFamily="18" charset="0"/>
                <a:cs typeface="Tahoma" panose="020B0604030504040204" pitchFamily="34" charset="0"/>
              </a:rPr>
              <a:t>Алгоритм составления </a:t>
            </a:r>
            <a:r>
              <a:rPr lang="ru-RU" altLang="ru-RU" sz="3000" b="1" dirty="0" err="1">
                <a:solidFill>
                  <a:srgbClr val="7030A0"/>
                </a:solidFill>
                <a:latin typeface="Calibri" panose="020F0502020204030204" pitchFamily="34" charset="0"/>
                <a:ea typeface="Times New Roman" panose="02020603050405020304" pitchFamily="18" charset="0"/>
                <a:cs typeface="Tahoma" panose="020B0604030504040204" pitchFamily="34" charset="0"/>
              </a:rPr>
              <a:t>синквейна</a:t>
            </a:r>
            <a:r>
              <a:rPr lang="ru-RU" altLang="ru-RU" sz="3000" b="1" dirty="0">
                <a:solidFill>
                  <a:srgbClr val="7030A0"/>
                </a:solidFill>
                <a:latin typeface="Calibri" panose="020F0502020204030204" pitchFamily="34" charset="0"/>
                <a:ea typeface="Times New Roman" panose="02020603050405020304" pitchFamily="18" charset="0"/>
                <a:cs typeface="Tahoma" panose="020B0604030504040204" pitchFamily="34" charset="0"/>
              </a:rPr>
              <a:t> </a:t>
            </a:r>
          </a:p>
          <a:p>
            <a:pPr marL="0" indent="0">
              <a:lnSpc>
                <a:spcPct val="115000"/>
              </a:lnSpc>
              <a:spcAft>
                <a:spcPts val="1000"/>
              </a:spcAft>
              <a:buNone/>
            </a:pPr>
            <a:r>
              <a:rPr lang="ru-RU" sz="2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ru-RU" sz="2200" b="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Синквейн</a:t>
            </a:r>
            <a:r>
              <a:rPr lang="ru-RU" sz="2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состоит из пяти строк и его форма напоминает ёлочку.</a:t>
            </a:r>
          </a:p>
          <a:p>
            <a:pPr>
              <a:lnSpc>
                <a:spcPct val="115000"/>
              </a:lnSpc>
              <a:spcAft>
                <a:spcPts val="1000"/>
              </a:spcAft>
            </a:pPr>
            <a:r>
              <a:rPr lang="ru-RU" sz="2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1. строка – Название. Одно слово, обычно существительное, отражающее главную идею( Кто, что?);</a:t>
            </a:r>
          </a:p>
          <a:p>
            <a:pPr>
              <a:lnSpc>
                <a:spcPct val="115000"/>
              </a:lnSpc>
              <a:spcAft>
                <a:spcPts val="1000"/>
              </a:spcAft>
            </a:pPr>
            <a:r>
              <a:rPr lang="ru-RU" sz="2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2. строка – Описание. Два слова, прилагательные, описывающие основную мысль ( Какой, какая, какое, какие?);</a:t>
            </a:r>
          </a:p>
          <a:p>
            <a:pPr>
              <a:lnSpc>
                <a:spcPct val="115000"/>
              </a:lnSpc>
              <a:spcAft>
                <a:spcPts val="1000"/>
              </a:spcAft>
            </a:pPr>
            <a:r>
              <a:rPr lang="ru-RU" sz="2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3. строка – Действие. Три слова, глаголы, описывающие действия в рамках темы( Что делает, что делают?);</a:t>
            </a:r>
          </a:p>
          <a:p>
            <a:pPr>
              <a:lnSpc>
                <a:spcPct val="115000"/>
              </a:lnSpc>
              <a:spcAft>
                <a:spcPts val="1000"/>
              </a:spcAft>
            </a:pPr>
            <a:r>
              <a:rPr lang="ru-RU" sz="2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4. строка – Фраза из нескольких слов, показывающая отношение к теме, выражающая личное отношение автора </a:t>
            </a:r>
            <a:r>
              <a:rPr lang="ru-RU" sz="2200" b="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синквейна</a:t>
            </a:r>
            <a:r>
              <a:rPr lang="ru-RU" sz="2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к описываемому предмету или объекту; </a:t>
            </a:r>
          </a:p>
          <a:p>
            <a:pPr>
              <a:lnSpc>
                <a:spcPct val="115000"/>
              </a:lnSpc>
              <a:spcAft>
                <a:spcPts val="1000"/>
              </a:spcAft>
            </a:pPr>
            <a:r>
              <a:rPr lang="ru-RU" sz="2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5. строка – Синоним названия темы. Одно слово-резюме, характеризующее суть предмета или объекта (обобщающее слово). Вывод, итог, ассоциация.</a:t>
            </a:r>
          </a:p>
          <a:p>
            <a:endParaRPr lang="ru-RU" dirty="0"/>
          </a:p>
        </p:txBody>
      </p:sp>
    </p:spTree>
    <p:extLst>
      <p:ext uri="{BB962C8B-B14F-4D97-AF65-F5344CB8AC3E}">
        <p14:creationId xmlns:p14="http://schemas.microsoft.com/office/powerpoint/2010/main" val="2342288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77334" y="609600"/>
            <a:ext cx="8596668" cy="1026695"/>
          </a:xfrm>
        </p:spPr>
        <p:txBody>
          <a:bodyPr>
            <a:normAutofit fontScale="90000"/>
          </a:bodyPr>
          <a:lstStyle/>
          <a:p>
            <a:pPr lvl="0" algn="ctr" defTabSz="914400" eaLnBrk="0" fontAlgn="base" hangingPunct="0">
              <a:spcAft>
                <a:spcPct val="0"/>
              </a:spcAft>
            </a:pPr>
            <a:r>
              <a:rPr lang="ru-RU" altLang="ru-RU" sz="2400" dirty="0">
                <a:solidFill>
                  <a:schemeClr val="tx1"/>
                </a:solidFill>
                <a:latin typeface="Calibri" panose="020F0502020204030204" pitchFamily="34" charset="0"/>
                <a:ea typeface="Times New Roman" panose="02020603050405020304" pitchFamily="18" charset="0"/>
              </a:rPr>
              <a:t/>
            </a:r>
            <a:br>
              <a:rPr lang="ru-RU" altLang="ru-RU" sz="2400" dirty="0">
                <a:solidFill>
                  <a:schemeClr val="tx1"/>
                </a:solidFill>
                <a:latin typeface="Calibri" panose="020F0502020204030204" pitchFamily="34" charset="0"/>
                <a:ea typeface="Times New Roman" panose="02020603050405020304" pitchFamily="18" charset="0"/>
              </a:rPr>
            </a:br>
            <a:r>
              <a:rPr lang="ru-RU" altLang="ru-RU" sz="2400" b="1" dirty="0" smtClean="0">
                <a:solidFill>
                  <a:srgbClr val="C00000"/>
                </a:solidFill>
                <a:latin typeface="Calibri" panose="020F0502020204030204" pitchFamily="34" charset="0"/>
                <a:ea typeface="Times New Roman" panose="02020603050405020304" pitchFamily="18" charset="0"/>
              </a:rPr>
              <a:t>1 этап. </a:t>
            </a:r>
            <a:r>
              <a:rPr lang="ru-RU" altLang="ru-RU" sz="2400" b="1" dirty="0" smtClean="0">
                <a:solidFill>
                  <a:srgbClr val="7030A0"/>
                </a:solidFill>
                <a:latin typeface="Calibri" panose="020F0502020204030204" pitchFamily="34" charset="0"/>
                <a:ea typeface="Times New Roman" panose="02020603050405020304" pitchFamily="18" charset="0"/>
              </a:rPr>
              <a:t>ознакомление с </a:t>
            </a:r>
            <a:r>
              <a:rPr lang="ru-RU" altLang="ru-RU" b="1" dirty="0" smtClean="0">
                <a:solidFill>
                  <a:srgbClr val="7030A0"/>
                </a:solidFill>
                <a:latin typeface="Calibri" panose="020F0502020204030204" pitchFamily="34" charset="0"/>
                <a:ea typeface="Times New Roman" panose="02020603050405020304" pitchFamily="18" charset="0"/>
                <a:cs typeface="Tahoma" panose="020B0604030504040204" pitchFamily="34" charset="0"/>
              </a:rPr>
              <a:t>Моделью </a:t>
            </a:r>
            <a:r>
              <a:rPr lang="ru-RU" altLang="ru-RU" b="1" dirty="0" err="1">
                <a:solidFill>
                  <a:srgbClr val="7030A0"/>
                </a:solidFill>
                <a:latin typeface="Calibri" panose="020F0502020204030204" pitchFamily="34" charset="0"/>
                <a:ea typeface="Times New Roman" panose="02020603050405020304" pitchFamily="18" charset="0"/>
                <a:cs typeface="Tahoma" panose="020B0604030504040204" pitchFamily="34" charset="0"/>
              </a:rPr>
              <a:t>синквейна</a:t>
            </a:r>
            <a:r>
              <a:rPr lang="ru-RU" altLang="ru-RU" dirty="0">
                <a:solidFill>
                  <a:srgbClr val="7030A0"/>
                </a:solidFill>
                <a:latin typeface="Calibri" panose="020F0502020204030204" pitchFamily="34" charset="0"/>
                <a:ea typeface="Times New Roman" panose="02020603050405020304" pitchFamily="18" charset="0"/>
              </a:rPr>
              <a:t/>
            </a:r>
            <a:br>
              <a:rPr lang="ru-RU" altLang="ru-RU" dirty="0">
                <a:solidFill>
                  <a:srgbClr val="7030A0"/>
                </a:solidFill>
                <a:latin typeface="Calibri" panose="020F0502020204030204" pitchFamily="34" charset="0"/>
                <a:ea typeface="Times New Roman" panose="02020603050405020304" pitchFamily="18" charset="0"/>
              </a:rPr>
            </a:br>
            <a:endParaRPr lang="ru-RU" dirty="0">
              <a:solidFill>
                <a:srgbClr val="7030A0"/>
              </a:solidFill>
              <a:latin typeface="Calibri" panose="020F0502020204030204" pitchFamily="34" charset="0"/>
            </a:endParaRPr>
          </a:p>
        </p:txBody>
      </p:sp>
      <p:pic>
        <p:nvPicPr>
          <p:cNvPr id="1025" name="Рисунок 4" descr="http://50ds.ru/img/_3MO0XTZGU.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263" y="2416339"/>
            <a:ext cx="3552825" cy="28765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875899" y="637533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3" name="Таблица 12"/>
          <p:cNvGraphicFramePr>
            <a:graphicFrameLocks noGrp="1"/>
          </p:cNvGraphicFramePr>
          <p:nvPr>
            <p:extLst>
              <p:ext uri="{D42A27DB-BD31-4B8C-83A1-F6EECF244321}">
                <p14:modId xmlns:p14="http://schemas.microsoft.com/office/powerpoint/2010/main" val="2673911000"/>
              </p:ext>
            </p:extLst>
          </p:nvPr>
        </p:nvGraphicFramePr>
        <p:xfrm>
          <a:off x="7181477" y="2041125"/>
          <a:ext cx="2697800" cy="3796130"/>
        </p:xfrm>
        <a:graphic>
          <a:graphicData uri="http://schemas.openxmlformats.org/drawingml/2006/table">
            <a:tbl>
              <a:tblPr firstRow="1" firstCol="1" bandRow="1"/>
              <a:tblGrid>
                <a:gridCol w="395232">
                  <a:extLst>
                    <a:ext uri="{9D8B030D-6E8A-4147-A177-3AD203B41FA5}">
                      <a16:colId xmlns="" xmlns:a16="http://schemas.microsoft.com/office/drawing/2014/main" val="20000"/>
                    </a:ext>
                  </a:extLst>
                </a:gridCol>
                <a:gridCol w="240029">
                  <a:extLst>
                    <a:ext uri="{9D8B030D-6E8A-4147-A177-3AD203B41FA5}">
                      <a16:colId xmlns="" xmlns:a16="http://schemas.microsoft.com/office/drawing/2014/main" val="20001"/>
                    </a:ext>
                  </a:extLst>
                </a:gridCol>
                <a:gridCol w="240029">
                  <a:extLst>
                    <a:ext uri="{9D8B030D-6E8A-4147-A177-3AD203B41FA5}">
                      <a16:colId xmlns="" xmlns:a16="http://schemas.microsoft.com/office/drawing/2014/main" val="20002"/>
                    </a:ext>
                  </a:extLst>
                </a:gridCol>
                <a:gridCol w="77611">
                  <a:extLst>
                    <a:ext uri="{9D8B030D-6E8A-4147-A177-3AD203B41FA5}">
                      <a16:colId xmlns="" xmlns:a16="http://schemas.microsoft.com/office/drawing/2014/main" val="20003"/>
                    </a:ext>
                  </a:extLst>
                </a:gridCol>
                <a:gridCol w="402447">
                  <a:extLst>
                    <a:ext uri="{9D8B030D-6E8A-4147-A177-3AD203B41FA5}">
                      <a16:colId xmlns="" xmlns:a16="http://schemas.microsoft.com/office/drawing/2014/main" val="20004"/>
                    </a:ext>
                  </a:extLst>
                </a:gridCol>
                <a:gridCol w="240029">
                  <a:extLst>
                    <a:ext uri="{9D8B030D-6E8A-4147-A177-3AD203B41FA5}">
                      <a16:colId xmlns="" xmlns:a16="http://schemas.microsoft.com/office/drawing/2014/main" val="20005"/>
                    </a:ext>
                  </a:extLst>
                </a:gridCol>
                <a:gridCol w="240029">
                  <a:extLst>
                    <a:ext uri="{9D8B030D-6E8A-4147-A177-3AD203B41FA5}">
                      <a16:colId xmlns="" xmlns:a16="http://schemas.microsoft.com/office/drawing/2014/main" val="20006"/>
                    </a:ext>
                  </a:extLst>
                </a:gridCol>
                <a:gridCol w="240029">
                  <a:extLst>
                    <a:ext uri="{9D8B030D-6E8A-4147-A177-3AD203B41FA5}">
                      <a16:colId xmlns="" xmlns:a16="http://schemas.microsoft.com/office/drawing/2014/main" val="20007"/>
                    </a:ext>
                  </a:extLst>
                </a:gridCol>
                <a:gridCol w="240029">
                  <a:extLst>
                    <a:ext uri="{9D8B030D-6E8A-4147-A177-3AD203B41FA5}">
                      <a16:colId xmlns="" xmlns:a16="http://schemas.microsoft.com/office/drawing/2014/main" val="20008"/>
                    </a:ext>
                  </a:extLst>
                </a:gridCol>
                <a:gridCol w="382336">
                  <a:extLst>
                    <a:ext uri="{9D8B030D-6E8A-4147-A177-3AD203B41FA5}">
                      <a16:colId xmlns="" xmlns:a16="http://schemas.microsoft.com/office/drawing/2014/main" val="20009"/>
                    </a:ext>
                  </a:extLst>
                </a:gridCol>
              </a:tblGrid>
              <a:tr h="759226">
                <a:tc gridSpan="3">
                  <a:txBody>
                    <a:bodyPr/>
                    <a:lstStyle/>
                    <a:p>
                      <a:pPr>
                        <a:lnSpc>
                          <a:spcPct val="107000"/>
                        </a:lnSpc>
                        <a:spcAft>
                          <a:spcPts val="0"/>
                        </a:spcAft>
                      </a:pPr>
                      <a:r>
                        <a:rPr lang="ru-RU" sz="1900" dirty="0">
                          <a:effectLst/>
                          <a:latin typeface="Calibri" panose="020F0502020204030204" pitchFamily="34" charset="0"/>
                          <a:ea typeface="Calibri" panose="020F0502020204030204" pitchFamily="34" charset="0"/>
                          <a:cs typeface="Times New Roman" panose="02020603050405020304" pitchFamily="18" charset="0"/>
                        </a:rPr>
                        <a:t>1</a:t>
                      </a: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4">
                  <a:txBody>
                    <a:bodyPr/>
                    <a:lstStyle/>
                    <a:p>
                      <a:pPr>
                        <a:lnSpc>
                          <a:spcPct val="107000"/>
                        </a:lnSpc>
                        <a:spcAft>
                          <a:spcPts val="0"/>
                        </a:spcAft>
                      </a:pPr>
                      <a:r>
                        <a:rPr lang="ru-RU"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759226">
                <a:tc gridSpan="2">
                  <a:txBody>
                    <a:bodyPr/>
                    <a:lstStyle/>
                    <a:p>
                      <a:pPr>
                        <a:lnSpc>
                          <a:spcPct val="107000"/>
                        </a:lnSpc>
                        <a:spcAft>
                          <a:spcPts val="0"/>
                        </a:spcAft>
                      </a:pPr>
                      <a:r>
                        <a:rPr lang="ru-RU" sz="1900">
                          <a:effectLst/>
                          <a:latin typeface="Calibri" panose="020F0502020204030204" pitchFamily="34" charset="0"/>
                          <a:ea typeface="Calibri" panose="020F0502020204030204" pitchFamily="34" charset="0"/>
                          <a:cs typeface="Times New Roman" panose="02020603050405020304" pitchFamily="18" charset="0"/>
                        </a:rPr>
                        <a:t>2</a:t>
                      </a: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3">
                  <a:txBody>
                    <a:bodyPr/>
                    <a:lstStyle/>
                    <a:p>
                      <a:pPr>
                        <a:lnSpc>
                          <a:spcPct val="107000"/>
                        </a:lnSpc>
                        <a:spcAft>
                          <a:spcPts val="0"/>
                        </a:spcAft>
                      </a:pPr>
                      <a:r>
                        <a:rPr lang="ru-RU"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r>
                        <a:rPr lang="ru-RU"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ru-RU"/>
                    </a:p>
                  </a:txBody>
                  <a:tcPr/>
                </a:tc>
                <a:tc hMerge="1">
                  <a:txBody>
                    <a:bodyPr/>
                    <a:lstStyle/>
                    <a:p>
                      <a:endParaRPr lang="ru-RU"/>
                    </a:p>
                  </a:txBody>
                  <a:tcPr/>
                </a:tc>
                <a:tc gridSpan="2">
                  <a:txBody>
                    <a:bodyPr/>
                    <a:lstStyle/>
                    <a:p>
                      <a:pPr>
                        <a:lnSpc>
                          <a:spcPct val="107000"/>
                        </a:lnSpc>
                        <a:spcAft>
                          <a:spcPts val="0"/>
                        </a:spcAft>
                      </a:pPr>
                      <a:r>
                        <a:rPr lang="ru-RU"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 xmlns:a16="http://schemas.microsoft.com/office/drawing/2014/main" val="10001"/>
                  </a:ext>
                </a:extLst>
              </a:tr>
              <a:tr h="759226">
                <a:tc>
                  <a:txBody>
                    <a:bodyPr/>
                    <a:lstStyle/>
                    <a:p>
                      <a:pPr>
                        <a:lnSpc>
                          <a:spcPct val="107000"/>
                        </a:lnSpc>
                        <a:spcAft>
                          <a:spcPts val="0"/>
                        </a:spcAft>
                      </a:pPr>
                      <a:r>
                        <a:rPr lang="ru-RU" sz="1900">
                          <a:effectLst/>
                          <a:latin typeface="Calibri" panose="020F0502020204030204" pitchFamily="34" charset="0"/>
                          <a:ea typeface="Calibri" panose="020F0502020204030204" pitchFamily="34" charset="0"/>
                          <a:cs typeface="Times New Roman" panose="02020603050405020304" pitchFamily="18" charset="0"/>
                        </a:rPr>
                        <a:t>3</a:t>
                      </a: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ru-RU"/>
                    </a:p>
                  </a:txBody>
                  <a:tcPr/>
                </a:tc>
                <a:tc hMerge="1">
                  <a:txBody>
                    <a:bodyPr/>
                    <a:lstStyle/>
                    <a:p>
                      <a:endParaRPr lang="ru-RU"/>
                    </a:p>
                  </a:txBody>
                  <a:tcPr/>
                </a:tc>
                <a:tc gridSpan="2">
                  <a:txBody>
                    <a:bodyPr/>
                    <a:lstStyle/>
                    <a:p>
                      <a:pPr>
                        <a:lnSpc>
                          <a:spcPct val="107000"/>
                        </a:lnSpc>
                        <a:spcAft>
                          <a:spcPts val="0"/>
                        </a:spcAft>
                      </a:pPr>
                      <a:r>
                        <a:rPr lang="ru-RU"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ru-RU"/>
                    </a:p>
                  </a:txBody>
                  <a:tcPr/>
                </a:tc>
                <a:tc gridSpan="3">
                  <a:txBody>
                    <a:bodyPr/>
                    <a:lstStyle/>
                    <a:p>
                      <a:pPr>
                        <a:lnSpc>
                          <a:spcPct val="107000"/>
                        </a:lnSpc>
                        <a:spcAft>
                          <a:spcPts val="0"/>
                        </a:spcAft>
                      </a:pPr>
                      <a:r>
                        <a:rPr lang="ru-RU"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ru-RU"/>
                    </a:p>
                  </a:txBody>
                  <a:tcPr/>
                </a:tc>
                <a:tc hMerge="1">
                  <a:txBody>
                    <a:bodyPr/>
                    <a:lstStyle/>
                    <a:p>
                      <a:endParaRPr lang="ru-RU"/>
                    </a:p>
                  </a:txBody>
                  <a:tcPr/>
                </a:tc>
                <a:tc>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759226">
                <a:tc gridSpan="2">
                  <a:txBody>
                    <a:bodyPr/>
                    <a:lstStyle/>
                    <a:p>
                      <a:pPr>
                        <a:lnSpc>
                          <a:spcPct val="107000"/>
                        </a:lnSpc>
                        <a:spcAft>
                          <a:spcPts val="0"/>
                        </a:spcAft>
                      </a:pPr>
                      <a:r>
                        <a:rPr lang="ru-RU" sz="1900">
                          <a:effectLst/>
                          <a:latin typeface="Calibri" panose="020F0502020204030204" pitchFamily="34" charset="0"/>
                          <a:ea typeface="Calibri" panose="020F0502020204030204" pitchFamily="34" charset="0"/>
                          <a:cs typeface="Times New Roman" panose="02020603050405020304" pitchFamily="18" charset="0"/>
                        </a:rPr>
                        <a:t>4</a:t>
                      </a: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ru-RU"/>
                    </a:p>
                  </a:txBody>
                  <a:tcPr/>
                </a:tc>
                <a:tc gridSpan="3">
                  <a:txBody>
                    <a:bodyPr/>
                    <a:lstStyle/>
                    <a:p>
                      <a:pPr>
                        <a:lnSpc>
                          <a:spcPct val="107000"/>
                        </a:lnSpc>
                        <a:spcAft>
                          <a:spcPts val="0"/>
                        </a:spcAft>
                      </a:pPr>
                      <a:r>
                        <a:rPr lang="ru-RU" sz="1900">
                          <a:effectLst/>
                          <a:latin typeface="Calibri" panose="020F0502020204030204" pitchFamily="34" charset="0"/>
                          <a:ea typeface="Calibri" panose="020F0502020204030204" pitchFamily="34" charset="0"/>
                          <a:cs typeface="Times New Roman" panose="02020603050405020304" pitchFamily="18" charset="0"/>
                        </a:rPr>
                        <a:t> </a:t>
                      </a: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r>
                        <a:rPr lang="ru-RU"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ru-RU"/>
                    </a:p>
                  </a:txBody>
                  <a:tcPr/>
                </a:tc>
                <a:tc hMerge="1">
                  <a:txBody>
                    <a:bodyPr/>
                    <a:lstStyle/>
                    <a:p>
                      <a:endParaRPr lang="ru-RU"/>
                    </a:p>
                  </a:txBody>
                  <a:tcPr/>
                </a:tc>
                <a:tc gridSpan="2">
                  <a:txBody>
                    <a:bodyPr/>
                    <a:lstStyle/>
                    <a:p>
                      <a:pPr>
                        <a:lnSpc>
                          <a:spcPct val="107000"/>
                        </a:lnSpc>
                        <a:spcAft>
                          <a:spcPts val="0"/>
                        </a:spcAft>
                      </a:pPr>
                      <a:r>
                        <a:rPr lang="ru-RU"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ru-RU"/>
                    </a:p>
                  </a:txBody>
                  <a:tcPr/>
                </a:tc>
                <a:extLst>
                  <a:ext uri="{0D108BD9-81ED-4DB2-BD59-A6C34878D82A}">
                    <a16:rowId xmlns="" xmlns:a16="http://schemas.microsoft.com/office/drawing/2014/main" val="10003"/>
                  </a:ext>
                </a:extLst>
              </a:tr>
              <a:tr h="759226">
                <a:tc gridSpan="3">
                  <a:txBody>
                    <a:bodyPr/>
                    <a:lstStyle/>
                    <a:p>
                      <a:pPr>
                        <a:lnSpc>
                          <a:spcPct val="107000"/>
                        </a:lnSpc>
                        <a:spcAft>
                          <a:spcPts val="0"/>
                        </a:spcAft>
                      </a:pPr>
                      <a:r>
                        <a:rPr lang="ru-RU" sz="1900" dirty="0">
                          <a:effectLst/>
                          <a:latin typeface="Calibri" panose="020F0502020204030204" pitchFamily="34" charset="0"/>
                          <a:ea typeface="Calibri" panose="020F0502020204030204" pitchFamily="34" charset="0"/>
                          <a:cs typeface="Times New Roman" panose="02020603050405020304" pitchFamily="18" charset="0"/>
                        </a:rPr>
                        <a:t>5            </a:t>
                      </a: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4">
                  <a:txBody>
                    <a:bodyPr/>
                    <a:lstStyle/>
                    <a:p>
                      <a:pPr>
                        <a:lnSpc>
                          <a:spcPct val="107000"/>
                        </a:lnSpc>
                        <a:spcAft>
                          <a:spcPts val="0"/>
                        </a:spcAft>
                      </a:pPr>
                      <a:r>
                        <a:rPr lang="ru-RU"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r>
                        <a:rPr lang="ru-RU"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683946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04D42858-A191-4458-9FCB-28A343DBDF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418" y="171367"/>
            <a:ext cx="8983290" cy="6515266"/>
          </a:xfrm>
          <a:prstGeom prst="rect">
            <a:avLst/>
          </a:prstGeom>
        </p:spPr>
      </p:pic>
    </p:spTree>
    <p:extLst>
      <p:ext uri="{BB962C8B-B14F-4D97-AF65-F5344CB8AC3E}">
        <p14:creationId xmlns:p14="http://schemas.microsoft.com/office/powerpoint/2010/main" val="3295593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33137" y="86628"/>
            <a:ext cx="8734987" cy="5598600"/>
          </a:xfrm>
        </p:spPr>
        <p:txBody>
          <a:bodyPr>
            <a:normAutofit/>
          </a:bodyPr>
          <a:lstStyle/>
          <a:p>
            <a:pPr marL="0" indent="0" algn="ctr">
              <a:lnSpc>
                <a:spcPct val="150000"/>
              </a:lnSpc>
              <a:buNone/>
            </a:pPr>
            <a:r>
              <a:rPr lang="ru-RU" sz="2400" b="1" dirty="0">
                <a:solidFill>
                  <a:srgbClr val="FF0000"/>
                </a:solidFill>
                <a:latin typeface="Calibri" panose="020F0502020204030204" pitchFamily="34" charset="0"/>
              </a:rPr>
              <a:t>  </a:t>
            </a:r>
            <a:r>
              <a:rPr lang="ru-RU" sz="2200" b="1" dirty="0">
                <a:solidFill>
                  <a:srgbClr val="FF0000"/>
                </a:solidFill>
                <a:latin typeface="Calibri" panose="020F0502020204030204" pitchFamily="34" charset="0"/>
              </a:rPr>
              <a:t>2 этап  </a:t>
            </a:r>
            <a:r>
              <a:rPr lang="ru-RU" sz="2200" b="1" dirty="0">
                <a:solidFill>
                  <a:srgbClr val="7030A0"/>
                </a:solidFill>
                <a:latin typeface="Calibri" panose="020F0502020204030204" pitchFamily="34" charset="0"/>
              </a:rPr>
              <a:t>Составление </a:t>
            </a:r>
            <a:r>
              <a:rPr lang="ru-RU" sz="2200" b="1" dirty="0" err="1">
                <a:solidFill>
                  <a:srgbClr val="7030A0"/>
                </a:solidFill>
                <a:latin typeface="Calibri" panose="020F0502020204030204" pitchFamily="34" charset="0"/>
              </a:rPr>
              <a:t>синквейна</a:t>
            </a:r>
            <a:r>
              <a:rPr lang="ru-RU" sz="2200" b="1" dirty="0">
                <a:solidFill>
                  <a:srgbClr val="7030A0"/>
                </a:solidFill>
                <a:latin typeface="Calibri" panose="020F0502020204030204" pitchFamily="34" charset="0"/>
              </a:rPr>
              <a:t> в </a:t>
            </a:r>
            <a:r>
              <a:rPr lang="ru-RU" sz="2200" b="1" i="1" u="sng" dirty="0">
                <a:solidFill>
                  <a:srgbClr val="7030A0"/>
                </a:solidFill>
                <a:latin typeface="Calibri" panose="020F0502020204030204" pitchFamily="34" charset="0"/>
              </a:rPr>
              <a:t>устной форме</a:t>
            </a:r>
            <a:r>
              <a:rPr lang="ru-RU" sz="2200" b="1" dirty="0">
                <a:solidFill>
                  <a:srgbClr val="7030A0"/>
                </a:solidFill>
                <a:latin typeface="Calibri" panose="020F0502020204030204" pitchFamily="34" charset="0"/>
              </a:rPr>
              <a:t>, </a:t>
            </a:r>
            <a:r>
              <a:rPr lang="ru-RU" sz="2200" b="1" i="1" u="sng" dirty="0">
                <a:solidFill>
                  <a:srgbClr val="7030A0"/>
                </a:solidFill>
                <a:latin typeface="Calibri" panose="020F0502020204030204" pitchFamily="34" charset="0"/>
              </a:rPr>
              <a:t>фронтально</a:t>
            </a:r>
            <a:r>
              <a:rPr lang="ru-RU" sz="2200" b="1" i="1" dirty="0">
                <a:solidFill>
                  <a:srgbClr val="7030A0"/>
                </a:solidFill>
                <a:latin typeface="Calibri" panose="020F0502020204030204" pitchFamily="34" charset="0"/>
              </a:rPr>
              <a:t> </a:t>
            </a:r>
            <a:r>
              <a:rPr lang="ru-RU" sz="2200" b="1" dirty="0">
                <a:solidFill>
                  <a:srgbClr val="7030A0"/>
                </a:solidFill>
                <a:latin typeface="Calibri" panose="020F0502020204030204" pitchFamily="34" charset="0"/>
              </a:rPr>
              <a:t> по хорошо знакомым предметам с ярко выраженными признаками. </a:t>
            </a:r>
          </a:p>
          <a:p>
            <a:pPr marL="0" indent="0" algn="ctr">
              <a:lnSpc>
                <a:spcPct val="150000"/>
              </a:lnSpc>
              <a:buNone/>
            </a:pPr>
            <a:r>
              <a:rPr lang="ru-RU" sz="2400" i="1" dirty="0">
                <a:solidFill>
                  <a:srgbClr val="C00000"/>
                </a:solidFill>
                <a:latin typeface="Calibri" panose="020F0502020204030204" pitchFamily="34" charset="0"/>
              </a:rPr>
              <a:t>   1. Заяц.</a:t>
            </a:r>
          </a:p>
          <a:p>
            <a:pPr marL="0" indent="0" algn="ctr">
              <a:lnSpc>
                <a:spcPct val="150000"/>
              </a:lnSpc>
              <a:buNone/>
            </a:pPr>
            <a:r>
              <a:rPr lang="ru-RU" sz="2400" i="1" dirty="0">
                <a:solidFill>
                  <a:srgbClr val="C00000"/>
                </a:solidFill>
                <a:latin typeface="Calibri" panose="020F0502020204030204" pitchFamily="34" charset="0"/>
              </a:rPr>
              <a:t>2. Серый, пушистый.</a:t>
            </a:r>
          </a:p>
          <a:p>
            <a:pPr marL="0" indent="0" algn="ctr">
              <a:lnSpc>
                <a:spcPct val="150000"/>
              </a:lnSpc>
              <a:buNone/>
            </a:pPr>
            <a:r>
              <a:rPr lang="ru-RU" sz="2400" i="1" dirty="0">
                <a:solidFill>
                  <a:srgbClr val="C00000"/>
                </a:solidFill>
                <a:latin typeface="Calibri" panose="020F0502020204030204" pitchFamily="34" charset="0"/>
              </a:rPr>
              <a:t>3. Прячется, боится, убегает.</a:t>
            </a:r>
          </a:p>
          <a:p>
            <a:pPr marL="0" indent="0" algn="ctr">
              <a:lnSpc>
                <a:spcPct val="150000"/>
              </a:lnSpc>
              <a:buNone/>
            </a:pPr>
            <a:r>
              <a:rPr lang="ru-RU" sz="2400" i="1" dirty="0">
                <a:solidFill>
                  <a:srgbClr val="C00000"/>
                </a:solidFill>
                <a:latin typeface="Calibri" panose="020F0502020204030204" pitchFamily="34" charset="0"/>
              </a:rPr>
              <a:t>4. Мне нравится заяц.</a:t>
            </a:r>
          </a:p>
          <a:p>
            <a:pPr marL="0" indent="0" algn="ctr">
              <a:lnSpc>
                <a:spcPct val="150000"/>
              </a:lnSpc>
              <a:buNone/>
            </a:pPr>
            <a:r>
              <a:rPr lang="ru-RU" sz="2400" i="1" dirty="0">
                <a:solidFill>
                  <a:srgbClr val="C00000"/>
                </a:solidFill>
                <a:latin typeface="Calibri" panose="020F0502020204030204" pitchFamily="34" charset="0"/>
              </a:rPr>
              <a:t>5. Дикое животное.</a:t>
            </a:r>
          </a:p>
          <a:p>
            <a:endParaRPr lang="ru-RU" sz="2000" dirty="0">
              <a:solidFill>
                <a:schemeClr val="tx1"/>
              </a:solidFill>
              <a:latin typeface="Calibri" panose="020F0502020204030204" pitchFamily="34" charset="0"/>
            </a:endParaRPr>
          </a:p>
        </p:txBody>
      </p:sp>
      <p:pic>
        <p:nvPicPr>
          <p:cNvPr id="4" name="Рисунок 3"/>
          <p:cNvPicPr>
            <a:picLocks noChangeAspect="1"/>
          </p:cNvPicPr>
          <p:nvPr/>
        </p:nvPicPr>
        <p:blipFill>
          <a:blip r:embed="rId2" cstate="print"/>
          <a:stretch>
            <a:fillRect/>
          </a:stretch>
        </p:blipFill>
        <p:spPr>
          <a:xfrm>
            <a:off x="7931217" y="4308207"/>
            <a:ext cx="2699168" cy="1943401"/>
          </a:xfrm>
          <a:prstGeom prst="rect">
            <a:avLst/>
          </a:prstGeom>
        </p:spPr>
      </p:pic>
    </p:spTree>
    <p:extLst>
      <p:ext uri="{BB962C8B-B14F-4D97-AF65-F5344CB8AC3E}">
        <p14:creationId xmlns:p14="http://schemas.microsoft.com/office/powerpoint/2010/main" val="1242237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5A0DACAC-5814-4DE8-92AB-5809061AE199}"/>
              </a:ext>
            </a:extLst>
          </p:cNvPr>
          <p:cNvSpPr txBox="1"/>
          <p:nvPr/>
        </p:nvSpPr>
        <p:spPr>
          <a:xfrm>
            <a:off x="4296792" y="257452"/>
            <a:ext cx="2690160" cy="461665"/>
          </a:xfrm>
          <a:prstGeom prst="rect">
            <a:avLst/>
          </a:prstGeom>
          <a:noFill/>
        </p:spPr>
        <p:txBody>
          <a:bodyPr wrap="none" rtlCol="0">
            <a:spAutoFit/>
            <a:scene3d>
              <a:camera prst="orthographicFront"/>
              <a:lightRig rig="threePt" dir="t"/>
            </a:scene3d>
            <a:sp3d extrusionH="57150">
              <a:bevelT w="38100" h="38100"/>
            </a:sp3d>
          </a:bodyPr>
          <a:lstStyle/>
          <a:p>
            <a:r>
              <a:rPr lang="ru-RU" sz="2400" dirty="0">
                <a:ln w="0"/>
                <a:effectLst>
                  <a:outerShdw blurRad="38100" dist="19050" dir="2700000" algn="tl" rotWithShape="0">
                    <a:schemeClr val="dk1">
                      <a:alpha val="40000"/>
                    </a:schemeClr>
                  </a:outerShdw>
                </a:effectLst>
              </a:rPr>
              <a:t>Из опыта работы.</a:t>
            </a:r>
          </a:p>
        </p:txBody>
      </p:sp>
      <p:pic>
        <p:nvPicPr>
          <p:cNvPr id="10" name="Рисунок 9">
            <a:extLst>
              <a:ext uri="{FF2B5EF4-FFF2-40B4-BE49-F238E27FC236}">
                <a16:creationId xmlns="" xmlns:a16="http://schemas.microsoft.com/office/drawing/2014/main" id="{ADBAEBA6-9DCE-4B41-9654-F6C10DD30F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9117"/>
            <a:ext cx="6542530" cy="3444510"/>
          </a:xfrm>
          <a:prstGeom prst="rect">
            <a:avLst/>
          </a:prstGeom>
        </p:spPr>
      </p:pic>
      <p:pic>
        <p:nvPicPr>
          <p:cNvPr id="12" name="Рисунок 11">
            <a:extLst>
              <a:ext uri="{FF2B5EF4-FFF2-40B4-BE49-F238E27FC236}">
                <a16:creationId xmlns="" xmlns:a16="http://schemas.microsoft.com/office/drawing/2014/main" id="{D56E9938-1729-4A70-882D-388D8E4926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6374" y="2725940"/>
            <a:ext cx="5715626" cy="4091811"/>
          </a:xfrm>
          <a:prstGeom prst="rect">
            <a:avLst/>
          </a:prstGeom>
        </p:spPr>
      </p:pic>
    </p:spTree>
    <p:extLst>
      <p:ext uri="{BB962C8B-B14F-4D97-AF65-F5344CB8AC3E}">
        <p14:creationId xmlns:p14="http://schemas.microsoft.com/office/powerpoint/2010/main" val="3649001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677334" y="609599"/>
            <a:ext cx="10360780" cy="1627057"/>
          </a:xfrm>
        </p:spPr>
        <p:txBody>
          <a:bodyPr>
            <a:normAutofit/>
          </a:bodyPr>
          <a:lstStyle/>
          <a:p>
            <a:pPr marL="0" indent="0">
              <a:lnSpc>
                <a:spcPct val="150000"/>
              </a:lnSpc>
            </a:pPr>
            <a:r>
              <a:rPr lang="ru-RU" sz="2200" b="1" dirty="0">
                <a:solidFill>
                  <a:srgbClr val="FF0000"/>
                </a:solidFill>
                <a:latin typeface="Calibri" panose="020F0502020204030204" pitchFamily="34" charset="0"/>
              </a:rPr>
              <a:t> 3 этап. </a:t>
            </a:r>
            <a:r>
              <a:rPr lang="ru-RU" sz="2200" b="1" dirty="0">
                <a:solidFill>
                  <a:srgbClr val="7030A0"/>
                </a:solidFill>
                <a:latin typeface="Calibri" panose="020F0502020204030204" pitchFamily="34" charset="0"/>
              </a:rPr>
              <a:t>Составление </a:t>
            </a:r>
            <a:r>
              <a:rPr lang="ru-RU" sz="2200" b="1" dirty="0" err="1">
                <a:solidFill>
                  <a:srgbClr val="7030A0"/>
                </a:solidFill>
                <a:latin typeface="Calibri" panose="020F0502020204030204" pitchFamily="34" charset="0"/>
              </a:rPr>
              <a:t>синквейна</a:t>
            </a:r>
            <a:r>
              <a:rPr lang="ru-RU" sz="2200" b="1" dirty="0">
                <a:solidFill>
                  <a:srgbClr val="7030A0"/>
                </a:solidFill>
                <a:latin typeface="Calibri" panose="020F0502020204030204" pitchFamily="34" charset="0"/>
              </a:rPr>
              <a:t> в </a:t>
            </a:r>
            <a:r>
              <a:rPr lang="ru-RU" sz="2200" b="1" i="1" u="sng" dirty="0">
                <a:solidFill>
                  <a:srgbClr val="FF0000"/>
                </a:solidFill>
                <a:latin typeface="Calibri" panose="020F0502020204030204" pitchFamily="34" charset="0"/>
              </a:rPr>
              <a:t>устной форме</a:t>
            </a:r>
            <a:r>
              <a:rPr lang="ru-RU" sz="2200" b="1" dirty="0">
                <a:solidFill>
                  <a:srgbClr val="7030A0"/>
                </a:solidFill>
                <a:latin typeface="Calibri" panose="020F0502020204030204" pitchFamily="34" charset="0"/>
              </a:rPr>
              <a:t>, </a:t>
            </a:r>
            <a:r>
              <a:rPr lang="ru-RU" sz="2200" b="1" i="1" u="sng" dirty="0">
                <a:solidFill>
                  <a:srgbClr val="00B050"/>
                </a:solidFill>
                <a:latin typeface="Calibri" panose="020F0502020204030204" pitchFamily="34" charset="0"/>
              </a:rPr>
              <a:t>индивидуально </a:t>
            </a:r>
            <a:r>
              <a:rPr lang="ru-RU" sz="2200" b="1" dirty="0">
                <a:solidFill>
                  <a:srgbClr val="7030A0"/>
                </a:solidFill>
                <a:latin typeface="Calibri" panose="020F0502020204030204" pitchFamily="34" charset="0"/>
              </a:rPr>
              <a:t> по хорошо знакомым предметам с ярко выраженными признаками </a:t>
            </a:r>
            <a:r>
              <a:rPr lang="ru-RU" sz="2200" dirty="0">
                <a:solidFill>
                  <a:schemeClr val="tx1"/>
                </a:solidFill>
                <a:latin typeface="Calibri" panose="020F0502020204030204" pitchFamily="34" charset="0"/>
              </a:rPr>
              <a:t/>
            </a:r>
            <a:br>
              <a:rPr lang="ru-RU" sz="2200" dirty="0">
                <a:solidFill>
                  <a:schemeClr val="tx1"/>
                </a:solidFill>
                <a:latin typeface="Calibri" panose="020F0502020204030204" pitchFamily="34" charset="0"/>
              </a:rPr>
            </a:br>
            <a:r>
              <a:rPr lang="ru-RU" sz="2200" b="1" i="1" u="sng" dirty="0">
                <a:latin typeface="Calibri" panose="020F0502020204030204" pitchFamily="34" charset="0"/>
              </a:rPr>
              <a:t>с опорой на графическое изображение</a:t>
            </a:r>
            <a:r>
              <a:rPr lang="ru-RU" sz="2200" b="1" dirty="0">
                <a:solidFill>
                  <a:schemeClr val="tx1"/>
                </a:solidFill>
                <a:latin typeface="Calibri" panose="020F0502020204030204" pitchFamily="34" charset="0"/>
              </a:rPr>
              <a:t>:</a:t>
            </a:r>
            <a:endParaRPr lang="ru-RU" sz="2200" b="1" dirty="0">
              <a:solidFill>
                <a:schemeClr val="tx1"/>
              </a:solidFill>
            </a:endParaRPr>
          </a:p>
        </p:txBody>
      </p:sp>
      <p:sp>
        <p:nvSpPr>
          <p:cNvPr id="3" name="Объект 2"/>
          <p:cNvSpPr>
            <a:spLocks noGrp="1"/>
          </p:cNvSpPr>
          <p:nvPr>
            <p:ph sz="half" idx="1"/>
          </p:nvPr>
        </p:nvSpPr>
        <p:spPr>
          <a:xfrm>
            <a:off x="779647" y="2888912"/>
            <a:ext cx="4110598" cy="3663921"/>
          </a:xfrm>
        </p:spPr>
        <p:txBody>
          <a:bodyPr>
            <a:normAutofit fontScale="92500" lnSpcReduction="10000"/>
          </a:bodyPr>
          <a:lstStyle/>
          <a:p>
            <a:pPr lvl="0">
              <a:lnSpc>
                <a:spcPct val="150000"/>
              </a:lnSpc>
            </a:pPr>
            <a:r>
              <a:rPr lang="ru-RU" sz="2000" dirty="0">
                <a:latin typeface="Calibri" panose="020F0502020204030204" pitchFamily="34" charset="0"/>
              </a:rPr>
              <a:t>«слова-предметы</a:t>
            </a:r>
          </a:p>
          <a:p>
            <a:pPr lvl="0">
              <a:lnSpc>
                <a:spcPct val="150000"/>
              </a:lnSpc>
            </a:pPr>
            <a:r>
              <a:rPr lang="ru-RU" sz="2000" dirty="0">
                <a:latin typeface="Calibri" panose="020F0502020204030204" pitchFamily="34" charset="0"/>
              </a:rPr>
              <a:t>«слова-признаки» </a:t>
            </a:r>
          </a:p>
          <a:p>
            <a:pPr lvl="0">
              <a:lnSpc>
                <a:spcPct val="150000"/>
              </a:lnSpc>
            </a:pPr>
            <a:r>
              <a:rPr lang="ru-RU" sz="2000" dirty="0">
                <a:latin typeface="Calibri" panose="020F0502020204030204" pitchFamily="34" charset="0"/>
              </a:rPr>
              <a:t>«слова- действия» </a:t>
            </a:r>
          </a:p>
          <a:p>
            <a:pPr lvl="0">
              <a:lnSpc>
                <a:spcPct val="150000"/>
              </a:lnSpc>
            </a:pPr>
            <a:r>
              <a:rPr lang="ru-RU" sz="2000" dirty="0">
                <a:latin typeface="Calibri" panose="020F0502020204030204" pitchFamily="34" charset="0"/>
              </a:rPr>
              <a:t>«слова-предлоги»</a:t>
            </a:r>
          </a:p>
          <a:p>
            <a:pPr marL="0" lvl="0" indent="0">
              <a:lnSpc>
                <a:spcPct val="150000"/>
              </a:lnSpc>
              <a:buNone/>
            </a:pPr>
            <a:r>
              <a:rPr lang="ru-RU" dirty="0">
                <a:solidFill>
                  <a:schemeClr val="tx1"/>
                </a:solidFill>
                <a:latin typeface="Calibri" panose="020F0502020204030204" pitchFamily="34" charset="0"/>
              </a:rPr>
              <a:t>                                                                     </a:t>
            </a:r>
          </a:p>
          <a:p>
            <a:pPr lvl="0">
              <a:lnSpc>
                <a:spcPct val="150000"/>
              </a:lnSpc>
            </a:pPr>
            <a:endParaRPr lang="ru-RU" dirty="0">
              <a:solidFill>
                <a:schemeClr val="tx1"/>
              </a:solidFill>
              <a:latin typeface="Calibri" panose="020F0502020204030204" pitchFamily="34" charset="0"/>
            </a:endParaRPr>
          </a:p>
          <a:p>
            <a:pPr marL="0" lvl="0" indent="0">
              <a:lnSpc>
                <a:spcPct val="150000"/>
              </a:lnSpc>
              <a:buNone/>
            </a:pPr>
            <a:r>
              <a:rPr lang="ru-RU" dirty="0">
                <a:solidFill>
                  <a:schemeClr val="tx1"/>
                </a:solidFill>
                <a:latin typeface="Calibri" panose="020F0502020204030204" pitchFamily="34" charset="0"/>
              </a:rPr>
              <a:t>                                                                                                     </a:t>
            </a:r>
          </a:p>
          <a:p>
            <a:pPr marL="0" indent="0">
              <a:buNone/>
            </a:pPr>
            <a:endParaRPr lang="ru-RU" dirty="0"/>
          </a:p>
          <a:p>
            <a:pPr marL="0" indent="0">
              <a:buNone/>
            </a:pPr>
            <a:endParaRPr lang="ru-RU" dirty="0"/>
          </a:p>
        </p:txBody>
      </p:sp>
      <p:graphicFrame>
        <p:nvGraphicFramePr>
          <p:cNvPr id="11" name="Объект 10"/>
          <p:cNvGraphicFramePr>
            <a:graphicFrameLocks noGrp="1"/>
          </p:cNvGraphicFramePr>
          <p:nvPr>
            <p:ph sz="half" idx="2"/>
            <p:extLst>
              <p:ext uri="{D42A27DB-BD31-4B8C-83A1-F6EECF244321}">
                <p14:modId xmlns:p14="http://schemas.microsoft.com/office/powerpoint/2010/main" val="4032437205"/>
              </p:ext>
            </p:extLst>
          </p:nvPr>
        </p:nvGraphicFramePr>
        <p:xfrm>
          <a:off x="6282981" y="2800949"/>
          <a:ext cx="1956241" cy="3070459"/>
        </p:xfrm>
        <a:graphic>
          <a:graphicData uri="http://schemas.openxmlformats.org/drawingml/2006/table">
            <a:tbl>
              <a:tblPr firstRow="1" firstCol="1" bandRow="1"/>
              <a:tblGrid>
                <a:gridCol w="299176">
                  <a:extLst>
                    <a:ext uri="{9D8B030D-6E8A-4147-A177-3AD203B41FA5}">
                      <a16:colId xmlns="" xmlns:a16="http://schemas.microsoft.com/office/drawing/2014/main" val="20000"/>
                    </a:ext>
                  </a:extLst>
                </a:gridCol>
                <a:gridCol w="172739">
                  <a:extLst>
                    <a:ext uri="{9D8B030D-6E8A-4147-A177-3AD203B41FA5}">
                      <a16:colId xmlns="" xmlns:a16="http://schemas.microsoft.com/office/drawing/2014/main" val="20001"/>
                    </a:ext>
                  </a:extLst>
                </a:gridCol>
                <a:gridCol w="172739">
                  <a:extLst>
                    <a:ext uri="{9D8B030D-6E8A-4147-A177-3AD203B41FA5}">
                      <a16:colId xmlns="" xmlns:a16="http://schemas.microsoft.com/office/drawing/2014/main" val="20002"/>
                    </a:ext>
                  </a:extLst>
                </a:gridCol>
                <a:gridCol w="156559">
                  <a:extLst>
                    <a:ext uri="{9D8B030D-6E8A-4147-A177-3AD203B41FA5}">
                      <a16:colId xmlns="" xmlns:a16="http://schemas.microsoft.com/office/drawing/2014/main" val="20003"/>
                    </a:ext>
                  </a:extLst>
                </a:gridCol>
                <a:gridCol w="188919">
                  <a:extLst>
                    <a:ext uri="{9D8B030D-6E8A-4147-A177-3AD203B41FA5}">
                      <a16:colId xmlns="" xmlns:a16="http://schemas.microsoft.com/office/drawing/2014/main" val="20004"/>
                    </a:ext>
                  </a:extLst>
                </a:gridCol>
                <a:gridCol w="253843">
                  <a:extLst>
                    <a:ext uri="{9D8B030D-6E8A-4147-A177-3AD203B41FA5}">
                      <a16:colId xmlns="" xmlns:a16="http://schemas.microsoft.com/office/drawing/2014/main" val="20005"/>
                    </a:ext>
                  </a:extLst>
                </a:gridCol>
                <a:gridCol w="91635">
                  <a:extLst>
                    <a:ext uri="{9D8B030D-6E8A-4147-A177-3AD203B41FA5}">
                      <a16:colId xmlns="" xmlns:a16="http://schemas.microsoft.com/office/drawing/2014/main" val="20006"/>
                    </a:ext>
                  </a:extLst>
                </a:gridCol>
                <a:gridCol w="172739">
                  <a:extLst>
                    <a:ext uri="{9D8B030D-6E8A-4147-A177-3AD203B41FA5}">
                      <a16:colId xmlns="" xmlns:a16="http://schemas.microsoft.com/office/drawing/2014/main" val="20007"/>
                    </a:ext>
                  </a:extLst>
                </a:gridCol>
                <a:gridCol w="172739">
                  <a:extLst>
                    <a:ext uri="{9D8B030D-6E8A-4147-A177-3AD203B41FA5}">
                      <a16:colId xmlns="" xmlns:a16="http://schemas.microsoft.com/office/drawing/2014/main" val="20008"/>
                    </a:ext>
                  </a:extLst>
                </a:gridCol>
                <a:gridCol w="275153">
                  <a:extLst>
                    <a:ext uri="{9D8B030D-6E8A-4147-A177-3AD203B41FA5}">
                      <a16:colId xmlns="" xmlns:a16="http://schemas.microsoft.com/office/drawing/2014/main" val="20009"/>
                    </a:ext>
                  </a:extLst>
                </a:gridCol>
              </a:tblGrid>
              <a:tr h="642326">
                <a:tc gridSpan="3">
                  <a:txBody>
                    <a:bodyPr/>
                    <a:lstStyle/>
                    <a:p>
                      <a:pPr>
                        <a:lnSpc>
                          <a:spcPct val="107000"/>
                        </a:lnSpc>
                        <a:spcAft>
                          <a:spcPts val="0"/>
                        </a:spcAft>
                      </a:pPr>
                      <a:r>
                        <a:rPr lang="ru-RU" sz="1900">
                          <a:effectLst/>
                          <a:latin typeface="Calibri" panose="020F0502020204030204" pitchFamily="34" charset="0"/>
                          <a:ea typeface="Calibri" panose="020F0502020204030204" pitchFamily="34" charset="0"/>
                          <a:cs typeface="Times New Roman" panose="02020603050405020304" pitchFamily="18" charset="0"/>
                        </a:rPr>
                        <a:t>1</a:t>
                      </a: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4">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642326">
                <a:tc gridSpan="2">
                  <a:txBody>
                    <a:bodyPr/>
                    <a:lstStyle/>
                    <a:p>
                      <a:pPr>
                        <a:lnSpc>
                          <a:spcPct val="107000"/>
                        </a:lnSpc>
                        <a:spcAft>
                          <a:spcPts val="0"/>
                        </a:spcAft>
                      </a:pPr>
                      <a:r>
                        <a:rPr lang="ru-RU" sz="1900">
                          <a:effectLst/>
                          <a:latin typeface="Calibri" panose="020F0502020204030204" pitchFamily="34" charset="0"/>
                          <a:ea typeface="Calibri" panose="020F0502020204030204" pitchFamily="34" charset="0"/>
                          <a:cs typeface="Times New Roman" panose="02020603050405020304" pitchFamily="18" charset="0"/>
                        </a:rPr>
                        <a:t>2</a:t>
                      </a: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3">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ru-RU"/>
                    </a:p>
                  </a:txBody>
                  <a:tcPr/>
                </a:tc>
                <a:tc hMerge="1">
                  <a:txBody>
                    <a:bodyPr/>
                    <a:lstStyle/>
                    <a:p>
                      <a:endParaRPr lang="ru-RU"/>
                    </a:p>
                  </a:txBody>
                  <a:tcPr/>
                </a:tc>
                <a:tc gridSpan="2">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 xmlns:a16="http://schemas.microsoft.com/office/drawing/2014/main" val="10001"/>
                  </a:ext>
                </a:extLst>
              </a:tr>
              <a:tr h="642326">
                <a:tc>
                  <a:txBody>
                    <a:bodyPr/>
                    <a:lstStyle/>
                    <a:p>
                      <a:pPr>
                        <a:lnSpc>
                          <a:spcPct val="107000"/>
                        </a:lnSpc>
                        <a:spcAft>
                          <a:spcPts val="0"/>
                        </a:spcAft>
                      </a:pPr>
                      <a:r>
                        <a:rPr lang="ru-RU" sz="1900">
                          <a:effectLst/>
                          <a:latin typeface="Calibri" panose="020F0502020204030204" pitchFamily="34" charset="0"/>
                          <a:ea typeface="Calibri" panose="020F0502020204030204" pitchFamily="34" charset="0"/>
                          <a:cs typeface="Times New Roman" panose="02020603050405020304" pitchFamily="18" charset="0"/>
                        </a:rPr>
                        <a:t>3</a:t>
                      </a: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ru-RU"/>
                    </a:p>
                  </a:txBody>
                  <a:tcPr/>
                </a:tc>
                <a:tc hMerge="1">
                  <a:txBody>
                    <a:bodyPr/>
                    <a:lstStyle/>
                    <a:p>
                      <a:endParaRPr lang="ru-RU"/>
                    </a:p>
                  </a:txBody>
                  <a:tcPr/>
                </a:tc>
                <a:tc gridSpan="2">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ru-RU"/>
                    </a:p>
                  </a:txBody>
                  <a:tcPr/>
                </a:tc>
                <a:tc gridSpan="3">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pPr>
                        <a:lnSpc>
                          <a:spcPct val="107000"/>
                        </a:lnSpc>
                        <a:spcAft>
                          <a:spcPts val="0"/>
                        </a:spcAft>
                      </a:pP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ru-RU"/>
                    </a:p>
                  </a:txBody>
                  <a:tcPr/>
                </a:tc>
                <a:tc>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642326">
                <a:tc gridSpan="2">
                  <a:txBody>
                    <a:bodyPr/>
                    <a:lstStyle/>
                    <a:p>
                      <a:pPr>
                        <a:lnSpc>
                          <a:spcPct val="107000"/>
                        </a:lnSpc>
                        <a:spcAft>
                          <a:spcPts val="0"/>
                        </a:spcAft>
                      </a:pPr>
                      <a:r>
                        <a:rPr lang="ru-RU" sz="1900">
                          <a:effectLst/>
                          <a:latin typeface="Calibri" panose="020F0502020204030204" pitchFamily="34" charset="0"/>
                          <a:ea typeface="Calibri" panose="020F0502020204030204" pitchFamily="34" charset="0"/>
                          <a:cs typeface="Times New Roman" panose="02020603050405020304" pitchFamily="18" charset="0"/>
                        </a:rPr>
                        <a:t>4</a:t>
                      </a: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ru-RU"/>
                    </a:p>
                  </a:txBody>
                  <a:tcPr/>
                </a:tc>
                <a:tc gridSpan="3">
                  <a:txBody>
                    <a:bodyPr/>
                    <a:lstStyle/>
                    <a:p>
                      <a:pPr>
                        <a:lnSpc>
                          <a:spcPct val="107000"/>
                        </a:lnSpc>
                        <a:spcAft>
                          <a:spcPts val="0"/>
                        </a:spcAft>
                      </a:pPr>
                      <a:r>
                        <a:rPr lang="ru-RU" sz="1900">
                          <a:effectLst/>
                          <a:latin typeface="Calibri" panose="020F0502020204030204" pitchFamily="34" charset="0"/>
                          <a:ea typeface="Calibri" panose="020F0502020204030204" pitchFamily="34" charset="0"/>
                          <a:cs typeface="Times New Roman" panose="02020603050405020304" pitchFamily="18" charset="0"/>
                        </a:rPr>
                        <a:t> </a:t>
                      </a: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ru-RU"/>
                    </a:p>
                  </a:txBody>
                  <a:tcPr/>
                </a:tc>
                <a:tc hMerge="1">
                  <a:txBody>
                    <a:bodyPr/>
                    <a:lstStyle/>
                    <a:p>
                      <a:endParaRPr lang="ru-RU"/>
                    </a:p>
                  </a:txBody>
                  <a:tcPr/>
                </a:tc>
                <a:tc gridSpan="2">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ru-RU"/>
                    </a:p>
                  </a:txBody>
                  <a:tcPr/>
                </a:tc>
                <a:extLst>
                  <a:ext uri="{0D108BD9-81ED-4DB2-BD59-A6C34878D82A}">
                    <a16:rowId xmlns="" xmlns:a16="http://schemas.microsoft.com/office/drawing/2014/main" val="10003"/>
                  </a:ext>
                </a:extLst>
              </a:tr>
              <a:tr h="501155">
                <a:tc gridSpan="3">
                  <a:txBody>
                    <a:bodyPr/>
                    <a:lstStyle/>
                    <a:p>
                      <a:pPr>
                        <a:lnSpc>
                          <a:spcPct val="107000"/>
                        </a:lnSpc>
                        <a:spcAft>
                          <a:spcPts val="0"/>
                        </a:spcAft>
                      </a:pPr>
                      <a:r>
                        <a:rPr lang="ru-RU" sz="1900">
                          <a:effectLst/>
                          <a:latin typeface="Calibri" panose="020F0502020204030204" pitchFamily="34" charset="0"/>
                          <a:ea typeface="Calibri" panose="020F0502020204030204" pitchFamily="34" charset="0"/>
                          <a:cs typeface="Times New Roman" panose="02020603050405020304" pitchFamily="18" charset="0"/>
                        </a:rPr>
                        <a:t>5</a:t>
                      </a: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4">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r>
                        <a:rPr lang="ru-RU"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4"/>
                  </a:ext>
                </a:extLst>
              </a:tr>
            </a:tbl>
          </a:graphicData>
        </a:graphic>
      </p:graphicFrame>
      <p:sp>
        <p:nvSpPr>
          <p:cNvPr id="4" name="Прямоугольник 3"/>
          <p:cNvSpPr/>
          <p:nvPr/>
        </p:nvSpPr>
        <p:spPr>
          <a:xfrm>
            <a:off x="3282217" y="2886360"/>
            <a:ext cx="519764" cy="42351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RU"/>
          </a:p>
        </p:txBody>
      </p:sp>
      <p:sp>
        <p:nvSpPr>
          <p:cNvPr id="5" name="Прямоугольник 4"/>
          <p:cNvSpPr/>
          <p:nvPr/>
        </p:nvSpPr>
        <p:spPr>
          <a:xfrm>
            <a:off x="3291841" y="3438915"/>
            <a:ext cx="519764" cy="4475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6" name="Прямоугольник 5"/>
          <p:cNvSpPr/>
          <p:nvPr/>
        </p:nvSpPr>
        <p:spPr>
          <a:xfrm>
            <a:off x="3291841" y="3974452"/>
            <a:ext cx="519764" cy="428324"/>
          </a:xfrm>
          <a:prstGeom prst="rect">
            <a:avLst/>
          </a:prstGeom>
          <a:solidFill>
            <a:srgbClr val="0070C0"/>
          </a:solidFill>
          <a:ln>
            <a:solidFill>
              <a:srgbClr val="0070C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RU"/>
          </a:p>
        </p:txBody>
      </p:sp>
      <p:sp>
        <p:nvSpPr>
          <p:cNvPr id="7" name="Прямоугольник 6"/>
          <p:cNvSpPr/>
          <p:nvPr/>
        </p:nvSpPr>
        <p:spPr>
          <a:xfrm>
            <a:off x="3291841" y="4621169"/>
            <a:ext cx="519764" cy="428324"/>
          </a:xfrm>
          <a:prstGeom prst="rect">
            <a:avLst/>
          </a:prstGeom>
          <a:solidFill>
            <a:schemeClr val="accent2">
              <a:lumMod val="75000"/>
            </a:schemeClr>
          </a:solidFill>
          <a:ln>
            <a:solidFill>
              <a:schemeClr val="accent2">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10740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5998B70B-8FD6-44FE-909C-0633CBD5EC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53" y="35120"/>
            <a:ext cx="4484980" cy="3532888"/>
          </a:xfrm>
          <a:prstGeom prst="rect">
            <a:avLst/>
          </a:prstGeom>
        </p:spPr>
      </p:pic>
      <p:pic>
        <p:nvPicPr>
          <p:cNvPr id="7" name="Рисунок 6">
            <a:extLst>
              <a:ext uri="{FF2B5EF4-FFF2-40B4-BE49-F238E27FC236}">
                <a16:creationId xmlns="" xmlns:a16="http://schemas.microsoft.com/office/drawing/2014/main" id="{0C8248FF-FD7F-471B-BC43-B268C5499D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2601" y="35119"/>
            <a:ext cx="4935746" cy="3582041"/>
          </a:xfrm>
          <a:prstGeom prst="rect">
            <a:avLst/>
          </a:prstGeom>
        </p:spPr>
      </p:pic>
      <p:pic>
        <p:nvPicPr>
          <p:cNvPr id="9" name="Рисунок 8">
            <a:extLst>
              <a:ext uri="{FF2B5EF4-FFF2-40B4-BE49-F238E27FC236}">
                <a16:creationId xmlns="" xmlns:a16="http://schemas.microsoft.com/office/drawing/2014/main" id="{DE0F681A-4033-435A-BD59-EAA11E4B38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4127255" y="3617160"/>
            <a:ext cx="4555107" cy="3205720"/>
          </a:xfrm>
          <a:prstGeom prst="rect">
            <a:avLst/>
          </a:prstGeom>
          <a:scene3d>
            <a:camera prst="orthographicFront">
              <a:rot lat="20976176" lon="21353832" rev="10796135"/>
            </a:camera>
            <a:lightRig rig="threePt" dir="t"/>
          </a:scene3d>
        </p:spPr>
      </p:pic>
    </p:spTree>
    <p:extLst>
      <p:ext uri="{BB962C8B-B14F-4D97-AF65-F5344CB8AC3E}">
        <p14:creationId xmlns:p14="http://schemas.microsoft.com/office/powerpoint/2010/main" val="3342721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716</TotalTime>
  <Words>674</Words>
  <Application>Microsoft Office PowerPoint</Application>
  <PresentationFormat>Произвольный</PresentationFormat>
  <Paragraphs>144</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Грань</vt:lpstr>
      <vt:lpstr>ШКОЛА МОЛОДОГО ВОСПИТАТЕЛЯ  СИМФЕРОПОЛЬСКОГО РАЙОНА   «Использование технологии синквейн для обучения составлению загадок детей старшего дошкольного возраста» </vt:lpstr>
      <vt:lpstr>Презентация PowerPoint</vt:lpstr>
      <vt:lpstr>Презентация PowerPoint</vt:lpstr>
      <vt:lpstr> 1 этап. ознакомление с Моделью синквейна </vt:lpstr>
      <vt:lpstr>Презентация PowerPoint</vt:lpstr>
      <vt:lpstr>Презентация PowerPoint</vt:lpstr>
      <vt:lpstr>Презентация PowerPoint</vt:lpstr>
      <vt:lpstr> 3 этап. Составление синквейна в устной форме, индивидуально  по хорошо знакомым предметам с ярко выраженными признаками  с опорой на графическое изображение:</vt:lpstr>
      <vt:lpstr>Презентация PowerPoint</vt:lpstr>
      <vt:lpstr> 4 этап  Составление синквейна  в парах по хорошо знакомым героям детских произведений с опорой на дидактический материал в виде опорных рисунков-символов (мнемотехники), предложенных воспитателем.  Задание - «Выложи картинки по схеме»</vt:lpstr>
      <vt:lpstr>5 этап.  Составление синквейна  индивидуально по хорошо знакомым героям детских произведений с опорой на дидактический материал в виде опорных рисунков-символов (мнемотехники), предложенных воспитателем.   Задание - «Выложи картинки по схеме»</vt:lpstr>
      <vt:lpstr>Презентация PowerPoint</vt:lpstr>
      <vt:lpstr>Презентация PowerPoint</vt:lpstr>
      <vt:lpstr>6 этап.  В дальнейшем предполагается обучить детей самостоятельной работе по составлению синквейна с опорой на алгоритм-модель путем прорисовывания опорных рисунков – символов. </vt:lpstr>
      <vt:lpstr>Задание «Отгадай синквейн – загадку» </vt:lpstr>
      <vt:lpstr>Презентация PowerPoint</vt:lpstr>
      <vt:lpstr>Задание «Отгадай синквейн – загадку»</vt:lpstr>
      <vt:lpstr>Вывод:</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«Применение методики синквейн в работе с детьми старшей группы» </dc:title>
  <dc:creator>User</dc:creator>
  <cp:lastModifiedBy>Admin</cp:lastModifiedBy>
  <cp:revision>54</cp:revision>
  <dcterms:created xsi:type="dcterms:W3CDTF">2017-03-29T14:08:01Z</dcterms:created>
  <dcterms:modified xsi:type="dcterms:W3CDTF">2024-03-26T11:55:27Z</dcterms:modified>
  <cp:contentStatus/>
</cp:coreProperties>
</file>