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8" r:id="rId8"/>
    <p:sldId id="261" r:id="rId9"/>
    <p:sldId id="262" r:id="rId10"/>
    <p:sldId id="269" r:id="rId11"/>
    <p:sldId id="263" r:id="rId12"/>
    <p:sldId id="270" r:id="rId13"/>
    <p:sldId id="264" r:id="rId14"/>
    <p:sldId id="271" r:id="rId15"/>
    <p:sldId id="265" r:id="rId16"/>
    <p:sldId id="266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3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81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80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7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46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73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84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062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1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398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542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81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60A41-E1DE-46F2-BA84-8CF3818D52C8}" type="datetimeFigureOut">
              <a:rPr lang="ru-RU" smtClean="0"/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DE468-E75E-4C6A-A1DB-5B4DA4460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52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8982" y="1593272"/>
            <a:ext cx="10626436" cy="3089563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>Как </a:t>
            </a:r>
            <a:r>
              <a:rPr lang="ru-RU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>начать </a:t>
            </a:r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>урок </a:t>
            </a:r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>родного </a:t>
            </a:r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>языка и </a:t>
            </a:r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>родной </a:t>
            </a:r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>литературы: </a:t>
            </a:r>
            <a:r>
              <a:rPr lang="ru-RU" sz="4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>6 нетрадиционных вариантов</a:t>
            </a:r>
            <a:r>
              <a:rPr lang="ru-RU" sz="49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/>
            </a:r>
            <a:br>
              <a:rPr lang="ru-RU" sz="49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</a:br>
            <a: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  <a:t/>
            </a:r>
            <a:b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Plainot" pitchFamily="2" charset="-52"/>
                <a:cs typeface="Times New Roman" panose="02020603050405020304" pitchFamily="18" charset="0"/>
              </a:rPr>
            </a:br>
            <a:r>
              <a:rPr lang="ru-RU" sz="4900" b="1" dirty="0">
                <a:latin typeface="Plainot" pitchFamily="2" charset="-52"/>
                <a:cs typeface="Times New Roman" panose="02020603050405020304" pitchFamily="18" charset="0"/>
              </a:rPr>
              <a:t/>
            </a:r>
            <a:br>
              <a:rPr lang="ru-RU" sz="4900" b="1" dirty="0">
                <a:latin typeface="Plainot" pitchFamily="2" charset="-52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rgbClr val="002060"/>
                </a:solidFill>
                <a:latin typeface="Plainot" pitchFamily="2" charset="-52"/>
                <a:cs typeface="Times New Roman" panose="02020603050405020304" pitchFamily="18" charset="0"/>
              </a:rPr>
              <a:t>Методист </a:t>
            </a:r>
            <a:r>
              <a:rPr lang="ru-RU" sz="1400" b="1" dirty="0" smtClean="0">
                <a:solidFill>
                  <a:srgbClr val="002060"/>
                </a:solidFill>
                <a:latin typeface="Plainot" pitchFamily="2" charset="-52"/>
                <a:cs typeface="Times New Roman" panose="02020603050405020304" pitchFamily="18" charset="0"/>
              </a:rPr>
              <a:t>МБОУ ДО «ЦДЮТ» </a:t>
            </a:r>
            <a:r>
              <a:rPr lang="ru-RU" sz="1400" b="1" dirty="0" err="1" smtClean="0">
                <a:solidFill>
                  <a:srgbClr val="002060"/>
                </a:solidFill>
                <a:latin typeface="Plainot" pitchFamily="2" charset="-52"/>
                <a:cs typeface="Times New Roman" panose="02020603050405020304" pitchFamily="18" charset="0"/>
              </a:rPr>
              <a:t>Мустафаева</a:t>
            </a:r>
            <a:r>
              <a:rPr lang="ru-RU" sz="1400" b="1" dirty="0" smtClean="0">
                <a:solidFill>
                  <a:srgbClr val="002060"/>
                </a:solidFill>
                <a:latin typeface="Plainot" pitchFamily="2" charset="-52"/>
                <a:cs typeface="Times New Roman" panose="02020603050405020304" pitchFamily="18" charset="0"/>
              </a:rPr>
              <a:t> Р.Р.</a:t>
            </a:r>
            <a:endParaRPr lang="ru-RU" sz="4900" b="1" dirty="0">
              <a:solidFill>
                <a:srgbClr val="002060"/>
              </a:solidFill>
              <a:latin typeface="Plainot" pitchFamily="2" charset="-5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27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863032"/>
            <a:ext cx="9074727" cy="5026002"/>
          </a:xfrm>
        </p:spPr>
      </p:pic>
    </p:spTree>
    <p:extLst>
      <p:ext uri="{BB962C8B-B14F-4D97-AF65-F5344CB8AC3E}">
        <p14:creationId xmlns:p14="http://schemas.microsoft.com/office/powerpoint/2010/main" val="4184504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23455"/>
            <a:ext cx="10515600" cy="5553508"/>
          </a:xfrm>
        </p:spPr>
        <p:txBody>
          <a:bodyPr/>
          <a:lstStyle/>
          <a:p>
            <a:pPr marL="0" indent="0" fontAlgn="base">
              <a:buNone/>
            </a:pPr>
            <a:r>
              <a:rPr lang="ru-RU" sz="3200" dirty="0" smtClean="0"/>
              <a:t>                    </a:t>
            </a:r>
            <a:r>
              <a:rPr lang="ru-RU" sz="3200" dirty="0" smtClean="0">
                <a:solidFill>
                  <a:srgbClr val="FF0000"/>
                </a:solidFill>
                <a:latin typeface="Plainot" pitchFamily="2" charset="-52"/>
              </a:rPr>
              <a:t>«</a:t>
            </a:r>
            <a:r>
              <a:rPr lang="ru-RU" sz="3200" dirty="0">
                <a:solidFill>
                  <a:srgbClr val="FF0000"/>
                </a:solidFill>
                <a:latin typeface="Plainot" pitchFamily="2" charset="-52"/>
              </a:rPr>
              <a:t>АССОЦИАТИВНЫЙ РЯД»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К теме или конкретному понятию урока нужно выписать в столбик слова-ассоциации.</a:t>
            </a:r>
          </a:p>
          <a:p>
            <a:pPr marL="0" indent="0" fontAlgn="base">
              <a:buNone/>
            </a:pPr>
            <a:r>
              <a:rPr lang="ru-RU" b="1" dirty="0">
                <a:solidFill>
                  <a:srgbClr val="002060"/>
                </a:solidFill>
                <a:latin typeface="Plainot" pitchFamily="2" charset="-52"/>
              </a:rPr>
              <a:t>Выход будет следующим:</a:t>
            </a:r>
            <a:endParaRPr lang="ru-RU" dirty="0">
              <a:solidFill>
                <a:srgbClr val="002060"/>
              </a:solidFill>
              <a:latin typeface="Plainot" pitchFamily="2" charset="-52"/>
            </a:endParaRPr>
          </a:p>
          <a:p>
            <a:pPr marL="0" lv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если ряд получился сравнительно правильным и достаточным, дать задание составить определение, используя записанные слова;</a:t>
            </a:r>
          </a:p>
          <a:p>
            <a:pPr marL="0" lv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затем выслушать, сравнить со словарным вариантом, можно добавить новые слова в ассоциативный ряд;</a:t>
            </a:r>
          </a:p>
          <a:p>
            <a:pPr marL="0" lv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оставить запись на доске, объяснить новую тему, в конце урока вернуться, что-либо добавить или стереть.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220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6183" y="1337352"/>
            <a:ext cx="8936182" cy="4677575"/>
          </a:xfrm>
        </p:spPr>
      </p:pic>
    </p:spTree>
    <p:extLst>
      <p:ext uri="{BB962C8B-B14F-4D97-AF65-F5344CB8AC3E}">
        <p14:creationId xmlns:p14="http://schemas.microsoft.com/office/powerpoint/2010/main" val="4089102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 smtClean="0"/>
              <a:t>          </a:t>
            </a:r>
            <a:r>
              <a:rPr lang="ru-RU" dirty="0" smtClean="0">
                <a:solidFill>
                  <a:srgbClr val="FF0000"/>
                </a:solidFill>
                <a:latin typeface="Plainot" pitchFamily="2" charset="-52"/>
              </a:rPr>
              <a:t>«</a:t>
            </a:r>
            <a:r>
              <a:rPr lang="ru-RU" dirty="0">
                <a:solidFill>
                  <a:srgbClr val="FF0000"/>
                </a:solidFill>
                <a:latin typeface="Plainot" pitchFamily="2" charset="-52"/>
              </a:rPr>
              <a:t>ЭМОЦИОНАЛЬНОЕ ВХОЖДЕНИЕ В УРОК»</a:t>
            </a:r>
          </a:p>
          <a:p>
            <a:pPr marL="0" lv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Преподаватель начинает урок с “настройки”.</a:t>
            </a:r>
          </a:p>
          <a:p>
            <a:pPr marL="0" lv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Можно познакомить с планом урока. </a:t>
            </a:r>
            <a:r>
              <a:rPr lang="ru-RU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Это лучше делать в </a:t>
            </a:r>
            <a:r>
              <a:rPr lang="ru-RU" b="1" dirty="0" err="1">
                <a:solidFill>
                  <a:srgbClr val="002060"/>
                </a:solidFill>
                <a:latin typeface="Monotype Corsiva" panose="03010101010201010101" pitchFamily="66" charset="0"/>
              </a:rPr>
              <a:t>полушуточной</a:t>
            </a:r>
            <a:r>
              <a:rPr lang="ru-RU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 манере.</a:t>
            </a:r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Например, так: “Сначала мы вместе восхитимся глубокими знаниями — а для этого проведем маленький устный опрос. Потом попробуем ответить на вопрос… (звучит тема урока в вопросной форме). Затем потренируем мозги — 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вспомним правила. </a:t>
            </a: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И, наконец, вытащим из тайников памяти кое-что ценное… (называется тема повторения)”.</a:t>
            </a:r>
          </a:p>
          <a:p>
            <a:pPr marL="0" lv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Если есть техническая возможность, хорошей настройкой на урок будет короткая музыкальная композиция.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7398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055" y="969820"/>
            <a:ext cx="8233249" cy="5070762"/>
          </a:xfrm>
        </p:spPr>
      </p:pic>
    </p:spTree>
    <p:extLst>
      <p:ext uri="{BB962C8B-B14F-4D97-AF65-F5344CB8AC3E}">
        <p14:creationId xmlns:p14="http://schemas.microsoft.com/office/powerpoint/2010/main" val="225267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4291"/>
            <a:ext cx="10515600" cy="5442672"/>
          </a:xfrm>
        </p:spPr>
        <p:txBody>
          <a:bodyPr/>
          <a:lstStyle/>
          <a:p>
            <a:pPr marL="0" lv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Plainot" pitchFamily="2" charset="-52"/>
              </a:rPr>
              <a:t>Психологическая установка на урок.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Plainot" pitchFamily="2" charset="-52"/>
              </a:rPr>
              <a:t>– Доброе утро, ребята! Пусть оно действительно будет для нас сегодня добрым. – Какое у вас настроение? Ваше настроение я предлагаю вам выразить при помощи фишек разного цвета, которые лежат у вас на парте.</a:t>
            </a:r>
            <a:br>
              <a:rPr lang="ru-RU" dirty="0">
                <a:solidFill>
                  <a:srgbClr val="002060"/>
                </a:solidFill>
                <a:latin typeface="Plainot" pitchFamily="2" charset="-52"/>
              </a:rPr>
            </a:br>
            <a:r>
              <a:rPr lang="ru-RU" dirty="0">
                <a:solidFill>
                  <a:srgbClr val="002060"/>
                </a:solidFill>
                <a:latin typeface="Plainot" pitchFamily="2" charset="-52"/>
              </a:rPr>
              <a:t>Красная фишка настроение отличное, зелёная хорошее, синяя так себе.</a:t>
            </a:r>
            <a:br>
              <a:rPr lang="ru-RU" dirty="0">
                <a:solidFill>
                  <a:srgbClr val="002060"/>
                </a:solidFill>
                <a:latin typeface="Plainot" pitchFamily="2" charset="-52"/>
              </a:rPr>
            </a:br>
            <a:r>
              <a:rPr lang="ru-RU" dirty="0">
                <a:solidFill>
                  <a:srgbClr val="002060"/>
                </a:solidFill>
                <a:latin typeface="Plainot" pitchFamily="2" charset="-52"/>
              </a:rPr>
              <a:t>– Я тоже покажу вам своё настроение.</a:t>
            </a:r>
          </a:p>
          <a:p>
            <a:pPr marL="0" lv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Plainot" pitchFamily="2" charset="-52"/>
              </a:rPr>
              <a:t>Небольшая </a:t>
            </a:r>
            <a:r>
              <a:rPr lang="ru-RU" dirty="0" err="1">
                <a:solidFill>
                  <a:srgbClr val="002060"/>
                </a:solidFill>
                <a:latin typeface="Plainot" pitchFamily="2" charset="-52"/>
              </a:rPr>
              <a:t>кинезиологическая</a:t>
            </a:r>
            <a:r>
              <a:rPr lang="ru-RU" dirty="0">
                <a:solidFill>
                  <a:srgbClr val="002060"/>
                </a:solidFill>
                <a:latin typeface="Plainot" pitchFamily="2" charset="-52"/>
              </a:rPr>
              <a:t> разминка, пальчиковая гимнастика.</a:t>
            </a:r>
          </a:p>
          <a:p>
            <a:endParaRPr lang="ru-RU" dirty="0">
              <a:latin typeface="Plaino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44999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ru-RU" sz="4300" dirty="0" smtClean="0">
                <a:latin typeface="Plainot" pitchFamily="2" charset="-52"/>
              </a:rPr>
              <a:t>        </a:t>
            </a:r>
            <a:r>
              <a:rPr lang="ru-RU" sz="4300" dirty="0" smtClean="0">
                <a:solidFill>
                  <a:srgbClr val="FF0000"/>
                </a:solidFill>
                <a:latin typeface="Plainot" pitchFamily="2" charset="-52"/>
              </a:rPr>
              <a:t>“</a:t>
            </a:r>
            <a:r>
              <a:rPr lang="ru-RU" sz="4300" dirty="0">
                <a:solidFill>
                  <a:srgbClr val="FF0000"/>
                </a:solidFill>
                <a:latin typeface="Plainot" pitchFamily="2" charset="-52"/>
              </a:rPr>
              <a:t>СЛОВЕСНЫЕ ИГРЫ”</a:t>
            </a:r>
          </a:p>
          <a:p>
            <a:pPr marL="0" indent="0" fontAlgn="base">
              <a:buNone/>
            </a:pPr>
            <a:r>
              <a:rPr lang="ru-RU" dirty="0">
                <a:latin typeface="Plainot"/>
              </a:rPr>
              <a:t>Игры легко подбираются по тематическому принципу для каждого раздела  курса. Они являются  удобной формой актуализации знаний.</a:t>
            </a:r>
          </a:p>
          <a:p>
            <a:pPr marL="0" indent="0" fontAlgn="base">
              <a:buNone/>
            </a:pPr>
            <a:r>
              <a:rPr lang="ru-RU" dirty="0">
                <a:latin typeface="Plainot"/>
              </a:rPr>
              <a:t>– угадывание слов по толкованию (в том числе и образному) или по общему признаку;</a:t>
            </a:r>
          </a:p>
          <a:p>
            <a:pPr marL="0" indent="0" fontAlgn="base">
              <a:buNone/>
            </a:pPr>
            <a:r>
              <a:rPr lang="ru-RU" dirty="0">
                <a:latin typeface="Plainot"/>
              </a:rPr>
              <a:t>– расшифровка пословиц, поговорок, фразеологических оборотов по отдельным признакам;</a:t>
            </a:r>
          </a:p>
          <a:p>
            <a:pPr marL="0" indent="0" fontAlgn="base">
              <a:buNone/>
            </a:pPr>
            <a:r>
              <a:rPr lang="ru-RU" dirty="0">
                <a:latin typeface="Plainot"/>
              </a:rPr>
              <a:t>– разгадывание загадок (в том числе и лингвистических);</a:t>
            </a:r>
          </a:p>
          <a:p>
            <a:pPr marL="0" indent="0" fontAlgn="base">
              <a:buNone/>
            </a:pPr>
            <a:r>
              <a:rPr lang="ru-RU" dirty="0">
                <a:latin typeface="Plainot"/>
              </a:rPr>
              <a:t>– игры-задачи “Я задумала слово”, “Вопрос – ответ” и др.</a:t>
            </a:r>
          </a:p>
          <a:p>
            <a:pPr marL="0" indent="0" fontAlgn="base">
              <a:buNone/>
            </a:pPr>
            <a:r>
              <a:rPr lang="ru-RU" dirty="0">
                <a:latin typeface="Plainot"/>
              </a:rPr>
              <a:t>Таким образом, яркое, необычное начало  помогает сделать уроки </a:t>
            </a:r>
            <a:r>
              <a:rPr lang="ru-RU" dirty="0" smtClean="0">
                <a:latin typeface="Plainot"/>
              </a:rPr>
              <a:t>родного(</a:t>
            </a:r>
            <a:r>
              <a:rPr lang="ru-RU" dirty="0" err="1" smtClean="0">
                <a:latin typeface="Plainot"/>
              </a:rPr>
              <a:t>крымскотатарского</a:t>
            </a:r>
            <a:r>
              <a:rPr lang="ru-RU" dirty="0" smtClean="0">
                <a:latin typeface="Plainot"/>
              </a:rPr>
              <a:t>) </a:t>
            </a:r>
            <a:r>
              <a:rPr lang="ru-RU" dirty="0">
                <a:latin typeface="Plainot"/>
              </a:rPr>
              <a:t>языка и литературы  интересными, а в преподавание этих предметов внести разнообразие.</a:t>
            </a:r>
          </a:p>
          <a:p>
            <a:pPr marL="0" indent="0">
              <a:buNone/>
            </a:pPr>
            <a:r>
              <a:rPr lang="ru-RU" dirty="0">
                <a:latin typeface="Plainot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3172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91" y="1030032"/>
            <a:ext cx="9573491" cy="4872004"/>
          </a:xfrm>
        </p:spPr>
      </p:pic>
    </p:spTree>
    <p:extLst>
      <p:ext uri="{BB962C8B-B14F-4D97-AF65-F5344CB8AC3E}">
        <p14:creationId xmlns:p14="http://schemas.microsoft.com/office/powerpoint/2010/main" val="450916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290" y="1301497"/>
            <a:ext cx="8478983" cy="4530840"/>
          </a:xfrm>
        </p:spPr>
      </p:pic>
    </p:spTree>
    <p:extLst>
      <p:ext uri="{BB962C8B-B14F-4D97-AF65-F5344CB8AC3E}">
        <p14:creationId xmlns:p14="http://schemas.microsoft.com/office/powerpoint/2010/main" val="832179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056" y="1080655"/>
            <a:ext cx="8077199" cy="4932334"/>
          </a:xfrm>
        </p:spPr>
      </p:pic>
    </p:spTree>
    <p:extLst>
      <p:ext uri="{BB962C8B-B14F-4D97-AF65-F5344CB8AC3E}">
        <p14:creationId xmlns:p14="http://schemas.microsoft.com/office/powerpoint/2010/main" val="739468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1427018"/>
            <a:ext cx="10515600" cy="4749945"/>
          </a:xfrm>
        </p:spPr>
        <p:txBody>
          <a:bodyPr/>
          <a:lstStyle/>
          <a:p>
            <a:pPr marL="0" indent="0" fontAlgn="base">
              <a:buNone/>
            </a:pPr>
            <a:r>
              <a:rPr lang="ru-RU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Начало урока – один из важнейших его моментов. </a:t>
            </a:r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Организационный 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момент в начале урока родного 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языка </a:t>
            </a: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предназначен для создания у 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обучающихся </a:t>
            </a: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рабочей настроенности. Именно этот этап урока и вызывает у педагогов наибольшие затруднения. Ведь каждый учитель стремится к быстрому включению обучающихся в работу.</a:t>
            </a:r>
          </a:p>
          <a:p>
            <a:pPr marL="0" indent="0" fontAlgn="base">
              <a:buNone/>
            </a:pPr>
            <a:r>
              <a:rPr lang="ru-RU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Организационный момент </a:t>
            </a:r>
            <a:r>
              <a:rPr lang="ru-RU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требует  творческого подхода, вариации различных приёмов, поиска своеобразной формы,</a:t>
            </a: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отвечающей содержанию каждого урока и собственного стиля педагогической деятельности.</a:t>
            </a:r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053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219200"/>
            <a:ext cx="7938655" cy="4835236"/>
          </a:xfrm>
        </p:spPr>
      </p:pic>
    </p:spTree>
    <p:extLst>
      <p:ext uri="{BB962C8B-B14F-4D97-AF65-F5344CB8AC3E}">
        <p14:creationId xmlns:p14="http://schemas.microsoft.com/office/powerpoint/2010/main" val="391615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4846927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Эффектное начало – залог успеха. Всегда начинайте урок необычно, интересно. Это тот самый момент, когда вы можете использовать нестандартные 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методы. </a:t>
            </a:r>
          </a:p>
          <a:p>
            <a:pPr marL="0" indent="0" fontAlgn="base"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Например</a:t>
            </a: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, вместо скучного опроса домашнего задания проведите блиц-турнир, мини-тестирование, устройте конкурс, соревнование. Если тема новая, то начать урок можно с каких-то интригующих сообщений, интересных фактов по теме.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Обязательно </a:t>
            </a: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планируйте урок, исходя из индивидуальных особенностей учеников. Любое задание стоит планировать так, чтобы учесть разные варианты сложности. Так вы задействуете не только 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активных учащихся, </a:t>
            </a: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но и отстающих учеников, которые частенько на уроках просто зевают. Найдите 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задание </a:t>
            </a: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для 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каждого!</a:t>
            </a:r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787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7309"/>
            <a:ext cx="10515600" cy="5638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              </a:t>
            </a:r>
            <a:r>
              <a:rPr lang="ru-RU" sz="3900" dirty="0" smtClean="0">
                <a:solidFill>
                  <a:srgbClr val="FF0000"/>
                </a:solidFill>
                <a:latin typeface="Plainot" pitchFamily="2" charset="-52"/>
              </a:rPr>
              <a:t>«</a:t>
            </a:r>
            <a:r>
              <a:rPr lang="ru-RU" sz="3900" dirty="0">
                <a:solidFill>
                  <a:srgbClr val="FF0000"/>
                </a:solidFill>
                <a:latin typeface="Plainot" pitchFamily="2" charset="-52"/>
              </a:rPr>
              <a:t>ФАНТАСТИЧЕСКАЯ ДОБАВКА</a:t>
            </a:r>
            <a:r>
              <a:rPr lang="ru-RU" sz="3900" dirty="0" smtClean="0">
                <a:solidFill>
                  <a:srgbClr val="FF0000"/>
                </a:solidFill>
                <a:latin typeface="Plainot" pitchFamily="2" charset="-52"/>
              </a:rPr>
              <a:t>»</a:t>
            </a:r>
          </a:p>
          <a:p>
            <a:pPr marL="0" indent="0" fontAlgn="base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000" b="1" dirty="0">
                <a:solidFill>
                  <a:srgbClr val="002060"/>
                </a:solidFill>
                <a:latin typeface="Sylfaen" panose="010A05020503060303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Вы можете переносить учебную ситуацию:</a:t>
            </a:r>
            <a:endParaRPr lang="ru-RU" sz="3200" dirty="0">
              <a:solidFill>
                <a:srgbClr val="002060"/>
              </a:solidFill>
              <a:latin typeface="Sylfaen" panose="010A05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07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Plainot" pitchFamily="2" charset="-52"/>
                <a:ea typeface="Times New Roman" panose="02020603050405020304" pitchFamily="18" charset="0"/>
                <a:cs typeface="Arial" panose="020B0604020202020204" pitchFamily="34" charset="0"/>
              </a:rPr>
              <a:t>на фантастическую планету;</a:t>
            </a:r>
            <a:endParaRPr lang="ru-RU" sz="3200" dirty="0">
              <a:solidFill>
                <a:srgbClr val="002060"/>
              </a:solidFill>
              <a:latin typeface="Plainot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07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Plainot" pitchFamily="2" charset="-52"/>
                <a:ea typeface="Times New Roman" panose="02020603050405020304" pitchFamily="18" charset="0"/>
                <a:cs typeface="Arial" panose="020B0604020202020204" pitchFamily="34" charset="0"/>
              </a:rPr>
              <a:t>перенести реального или литературного героя во времени;</a:t>
            </a:r>
            <a:endParaRPr lang="ru-RU" sz="3200" dirty="0">
              <a:solidFill>
                <a:srgbClr val="002060"/>
              </a:solidFill>
              <a:latin typeface="Plainot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07000"/>
              </a:lnSpc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ru-RU" sz="4000" dirty="0">
                <a:solidFill>
                  <a:srgbClr val="002060"/>
                </a:solidFill>
                <a:latin typeface="Plainot" pitchFamily="2" charset="-52"/>
                <a:ea typeface="Times New Roman" panose="02020603050405020304" pitchFamily="18" charset="0"/>
                <a:cs typeface="Arial" panose="020B0604020202020204" pitchFamily="34" charset="0"/>
              </a:rPr>
              <a:t>рассмотреть изучаемую ситуацию с необычной точки зрения, например глазами </a:t>
            </a:r>
            <a:r>
              <a:rPr lang="ru-RU" sz="4000" b="1" dirty="0">
                <a:solidFill>
                  <a:srgbClr val="002060"/>
                </a:solidFill>
                <a:latin typeface="Plainot" pitchFamily="2" charset="-52"/>
                <a:ea typeface="Times New Roman" panose="02020603050405020304" pitchFamily="18" charset="0"/>
                <a:cs typeface="Arial" panose="020B0604020202020204" pitchFamily="34" charset="0"/>
              </a:rPr>
              <a:t>инопланетянина </a:t>
            </a:r>
            <a:r>
              <a:rPr lang="ru-RU" sz="4000" b="1" dirty="0" smtClean="0">
                <a:solidFill>
                  <a:srgbClr val="002060"/>
                </a:solidFill>
                <a:latin typeface="Plainot" pitchFamily="2" charset="-52"/>
                <a:ea typeface="Times New Roman" panose="02020603050405020304" pitchFamily="18" charset="0"/>
                <a:cs typeface="Arial" panose="020B0604020202020204" pitchFamily="34" charset="0"/>
              </a:rPr>
              <a:t>или любого фантастического героя.</a:t>
            </a:r>
            <a:endParaRPr lang="ru-RU" sz="3200" dirty="0">
              <a:solidFill>
                <a:srgbClr val="002060"/>
              </a:solidFill>
              <a:latin typeface="Plainot" pitchFamily="2" charset="-52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dirty="0">
              <a:solidFill>
                <a:srgbClr val="FF0000"/>
              </a:solidFill>
              <a:latin typeface="Plainot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858379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528" y="748144"/>
            <a:ext cx="10099964" cy="5500256"/>
          </a:xfrm>
        </p:spPr>
      </p:pic>
    </p:spTree>
    <p:extLst>
      <p:ext uri="{BB962C8B-B14F-4D97-AF65-F5344CB8AC3E}">
        <p14:creationId xmlns:p14="http://schemas.microsoft.com/office/powerpoint/2010/main" val="2580388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5127"/>
            <a:ext cx="10515600" cy="53318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5400" dirty="0" smtClean="0">
                <a:latin typeface="Plainot" pitchFamily="2" charset="-52"/>
              </a:rPr>
              <a:t>               </a:t>
            </a:r>
            <a:r>
              <a:rPr lang="ru-RU" sz="5400" dirty="0" smtClean="0">
                <a:solidFill>
                  <a:srgbClr val="FF0000"/>
                </a:solidFill>
                <a:latin typeface="Plainot" pitchFamily="2" charset="-52"/>
              </a:rPr>
              <a:t>«</a:t>
            </a:r>
            <a:r>
              <a:rPr lang="ru-RU" sz="5400" dirty="0">
                <a:solidFill>
                  <a:srgbClr val="FF0000"/>
                </a:solidFill>
                <a:latin typeface="Plainot" pitchFamily="2" charset="-52"/>
              </a:rPr>
              <a:t>ЭПИГРАФ»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Эпиграф – не украшение урока, а его органический элемент. Он тесно связан с идеей и содержанием урока. Его назначение – сжато передать основную мысль, натолкнуть ребят на понимание произведения.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Поэтому, просматривая множество высказываний, пословиц, цитат, выбираем то, что будет являться “смысловым ключом” к теме.</a:t>
            </a:r>
            <a:b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</a:b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Например,</a:t>
            </a:r>
          </a:p>
          <a:p>
            <a:pPr marL="0" indent="0" fontAlgn="base">
              <a:buNone/>
            </a:pPr>
            <a:r>
              <a:rPr lang="ru-RU" b="1" dirty="0" smtClean="0">
                <a:solidFill>
                  <a:srgbClr val="002060"/>
                </a:solidFill>
                <a:latin typeface="Plainot" pitchFamily="2" charset="-52"/>
              </a:rPr>
              <a:t>“</a:t>
            </a:r>
            <a:r>
              <a:rPr lang="ru-RU" b="1" dirty="0" err="1" smtClean="0">
                <a:solidFill>
                  <a:srgbClr val="002060"/>
                </a:solidFill>
                <a:latin typeface="Plainot" pitchFamily="2" charset="-52"/>
              </a:rPr>
              <a:t>Фииль</a:t>
            </a:r>
            <a:r>
              <a:rPr lang="ru-RU" b="1" dirty="0" smtClean="0">
                <a:solidFill>
                  <a:srgbClr val="002060"/>
                </a:solidFill>
                <a:latin typeface="Plainot" pitchFamily="2" charset="-52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Plainot" pitchFamily="2" charset="-52"/>
              </a:rPr>
              <a:t>– </a:t>
            </a:r>
            <a:r>
              <a:rPr lang="ru-RU" b="1" dirty="0" err="1" smtClean="0">
                <a:solidFill>
                  <a:srgbClr val="002060"/>
                </a:solidFill>
                <a:latin typeface="Plainot" pitchFamily="2" charset="-52"/>
              </a:rPr>
              <a:t>энъ</a:t>
            </a:r>
            <a:r>
              <a:rPr lang="ru-RU" b="1" dirty="0" smtClean="0">
                <a:solidFill>
                  <a:srgbClr val="002060"/>
                </a:solidFill>
                <a:latin typeface="Plainot" pitchFamily="2" charset="-52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Plainot" pitchFamily="2" charset="-52"/>
              </a:rPr>
              <a:t>атешли</a:t>
            </a:r>
            <a:r>
              <a:rPr lang="ru-RU" b="1" dirty="0" smtClean="0">
                <a:solidFill>
                  <a:srgbClr val="002060"/>
                </a:solidFill>
                <a:latin typeface="Plainot" pitchFamily="2" charset="-52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Plainot" pitchFamily="2" charset="-52"/>
              </a:rPr>
              <a:t>джанлы</a:t>
            </a:r>
            <a:r>
              <a:rPr lang="ru-RU" b="1" dirty="0" smtClean="0">
                <a:solidFill>
                  <a:srgbClr val="002060"/>
                </a:solidFill>
                <a:latin typeface="Plainot" pitchFamily="2" charset="-52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Plainot" pitchFamily="2" charset="-52"/>
              </a:rPr>
              <a:t>сёз</a:t>
            </a:r>
            <a:r>
              <a:rPr lang="ru-RU" b="1" dirty="0" smtClean="0">
                <a:solidFill>
                  <a:srgbClr val="002060"/>
                </a:solidFill>
                <a:latin typeface="Plainot" pitchFamily="2" charset="-52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Plainot" pitchFamily="2" charset="-52"/>
              </a:rPr>
              <a:t>чешитлеринден</a:t>
            </a:r>
            <a:r>
              <a:rPr lang="ru-RU" b="1" dirty="0" smtClean="0">
                <a:solidFill>
                  <a:srgbClr val="002060"/>
                </a:solidFill>
                <a:latin typeface="Plainot" pitchFamily="2" charset="-52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Plainot" pitchFamily="2" charset="-52"/>
              </a:rPr>
              <a:t>бири</a:t>
            </a:r>
            <a:r>
              <a:rPr lang="ru-RU" b="1" dirty="0" smtClean="0">
                <a:solidFill>
                  <a:srgbClr val="002060"/>
                </a:solidFill>
                <a:latin typeface="Plainot" pitchFamily="2" charset="-52"/>
              </a:rPr>
              <a:t>”. </a:t>
            </a:r>
            <a:r>
              <a:rPr lang="ru-RU" b="1" dirty="0">
                <a:solidFill>
                  <a:srgbClr val="002060"/>
                </a:solidFill>
                <a:latin typeface="Plainot" pitchFamily="2" charset="-52"/>
              </a:rPr>
              <a:t>(</a:t>
            </a:r>
            <a:r>
              <a:rPr lang="ru-RU" b="1" dirty="0" err="1">
                <a:solidFill>
                  <a:srgbClr val="002060"/>
                </a:solidFill>
                <a:latin typeface="Plainot" pitchFamily="2" charset="-52"/>
              </a:rPr>
              <a:t>А.Югов</a:t>
            </a:r>
            <a:r>
              <a:rPr lang="ru-RU" b="1" dirty="0">
                <a:solidFill>
                  <a:srgbClr val="002060"/>
                </a:solidFill>
                <a:latin typeface="Plainot" pitchFamily="2" charset="-52"/>
              </a:rPr>
              <a:t>)</a:t>
            </a:r>
            <a:endParaRPr lang="ru-RU" dirty="0">
              <a:solidFill>
                <a:srgbClr val="002060"/>
              </a:solidFill>
              <a:latin typeface="Plainot" pitchFamily="2" charset="-52"/>
            </a:endParaRP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Во многих случаях эпиграф как «переходный мостик» к теме урока.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В качестве эпиграфа на уроках можно использовать цитаты из художественных произведений, работ научного или политического характера, публичных выступлений, а также пословицы и поговорки, крылатые выражения и афоризмы.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69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</a:t>
            </a:r>
            <a:r>
              <a:rPr lang="ru-RU" dirty="0" err="1" smtClean="0">
                <a:latin typeface="Century" pitchFamily="18" charset="0"/>
              </a:rPr>
              <a:t>Дерснинъ</a:t>
            </a:r>
            <a:r>
              <a:rPr lang="ru-RU" dirty="0" smtClean="0">
                <a:latin typeface="Century" pitchFamily="18" charset="0"/>
              </a:rPr>
              <a:t> эпиграфы:</a:t>
            </a:r>
            <a:endParaRPr lang="ru-RU" dirty="0">
              <a:latin typeface="Centur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«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Къышнынъ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къары-кузьге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берекет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» (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аталар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сёзлери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«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Орталыкъ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шенъ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,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йылдызлар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сувны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опелер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айны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алып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ортагъа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къоран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тёпелер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»  (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Э.Шемьи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-заде. </a:t>
            </a:r>
            <a:r>
              <a:rPr lang="ru-RU" b="1" dirty="0" err="1" smtClean="0">
                <a:solidFill>
                  <a:srgbClr val="002060"/>
                </a:solidFill>
                <a:latin typeface="Century" pitchFamily="18" charset="0"/>
              </a:rPr>
              <a:t>Гедже</a:t>
            </a:r>
            <a:r>
              <a:rPr lang="ru-RU" b="1" dirty="0" smtClean="0">
                <a:solidFill>
                  <a:srgbClr val="002060"/>
                </a:solidFill>
                <a:latin typeface="Century" pitchFamily="18" charset="0"/>
              </a:rPr>
              <a:t>»</a:t>
            </a:r>
          </a:p>
          <a:p>
            <a:pPr marL="0" indent="0">
              <a:buNone/>
            </a:pPr>
            <a:endParaRPr lang="ru-RU" dirty="0">
              <a:latin typeface="Century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82" y="3823854"/>
            <a:ext cx="4378035" cy="232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963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2836"/>
            <a:ext cx="10515600" cy="5304127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4000" dirty="0" smtClean="0">
                <a:latin typeface="Plainot" pitchFamily="2" charset="-52"/>
              </a:rPr>
              <a:t>        </a:t>
            </a:r>
            <a:r>
              <a:rPr lang="ru-RU" sz="3200" dirty="0" smtClean="0">
                <a:solidFill>
                  <a:srgbClr val="FF0000"/>
                </a:solidFill>
                <a:latin typeface="Plainot" pitchFamily="2" charset="-52"/>
              </a:rPr>
              <a:t>«ПРОБЛЕМНАЯ  </a:t>
            </a:r>
            <a:r>
              <a:rPr lang="ru-RU" sz="3200" dirty="0">
                <a:solidFill>
                  <a:srgbClr val="FF0000"/>
                </a:solidFill>
                <a:latin typeface="Plainot" pitchFamily="2" charset="-52"/>
              </a:rPr>
              <a:t>СИТУАЦИЯ»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Создаётся ситуация противоречия между известным и неизвестным.</a:t>
            </a:r>
          </a:p>
          <a:p>
            <a:pPr marL="0" indent="0" fontAlgn="base">
              <a:buNone/>
            </a:pPr>
            <a:r>
              <a:rPr lang="ru-RU" b="1" dirty="0">
                <a:solidFill>
                  <a:srgbClr val="002060"/>
                </a:solidFill>
                <a:latin typeface="Plainot" pitchFamily="2" charset="-52"/>
              </a:rPr>
              <a:t>Последовательность применения данного приема такова:</a:t>
            </a:r>
            <a:endParaRPr lang="ru-RU" dirty="0">
              <a:solidFill>
                <a:srgbClr val="002060"/>
              </a:solidFill>
              <a:latin typeface="Plainot" pitchFamily="2" charset="-52"/>
            </a:endParaRP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– Самостоятельное решение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– Коллективная проверка результатов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– Выявление причин разногласий результатов или затруднений выполнения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– Постановка цели урока.</a:t>
            </a:r>
          </a:p>
        </p:txBody>
      </p:sp>
    </p:spTree>
    <p:extLst>
      <p:ext uri="{BB962C8B-B14F-4D97-AF65-F5344CB8AC3E}">
        <p14:creationId xmlns:p14="http://schemas.microsoft.com/office/powerpoint/2010/main" val="3494981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6582"/>
            <a:ext cx="10515600" cy="5470381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Plainot" pitchFamily="2" charset="-52"/>
              </a:rPr>
              <a:t>        Например</a:t>
            </a:r>
            <a:r>
              <a:rPr lang="ru-RU" sz="3600" b="1" dirty="0">
                <a:solidFill>
                  <a:srgbClr val="002060"/>
                </a:solidFill>
                <a:latin typeface="Plainot" pitchFamily="2" charset="-52"/>
              </a:rPr>
              <a:t>,</a:t>
            </a:r>
            <a:r>
              <a:rPr lang="ru-RU" b="1" dirty="0">
                <a:solidFill>
                  <a:srgbClr val="002060"/>
                </a:solidFill>
              </a:rPr>
              <a:t> </a:t>
            </a:r>
            <a:endParaRPr lang="ru-RU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У доски два ученика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Задание: запишите слова: </a:t>
            </a:r>
            <a:r>
              <a:rPr lang="ru-RU" dirty="0" err="1" smtClean="0">
                <a:solidFill>
                  <a:srgbClr val="002060"/>
                </a:solidFill>
                <a:latin typeface="Monotype Corsiva" panose="03010101010201010101" pitchFamily="66" charset="0"/>
              </a:rPr>
              <a:t>китапчыкъ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Monotype Corsiva" panose="03010101010201010101" pitchFamily="66" charset="0"/>
              </a:rPr>
              <a:t>дефтерчик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Monotype Corsiva" panose="03010101010201010101" pitchFamily="66" charset="0"/>
              </a:rPr>
              <a:t>къызчыкъ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, кирпичик, </a:t>
            </a:r>
            <a:r>
              <a:rPr lang="ru-RU" dirty="0" err="1" smtClean="0">
                <a:solidFill>
                  <a:srgbClr val="002060"/>
                </a:solidFill>
                <a:latin typeface="Monotype Corsiva" panose="03010101010201010101" pitchFamily="66" charset="0"/>
              </a:rPr>
              <a:t>сычанчыкъ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Monotype Corsiva" panose="03010101010201010101" pitchFamily="66" charset="0"/>
              </a:rPr>
              <a:t>мышычыкъ</a:t>
            </a:r>
            <a:r>
              <a:rPr lang="ru-RU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.</a:t>
            </a:r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– Итак, вы выполнили задание? Что же вас удивило?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Учитель открывает образец с правильным написанием.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– Задание я дала одно, а выполнили вы его по-разному. Сколько мнений получилось?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  <a:latin typeface="Monotype Corsiva" panose="03010101010201010101" pitchFamily="66" charset="0"/>
              </a:rPr>
              <a:t>– Почему же так вышло? Чего мы не знаем? (побуждение к формулировке проблемы)</a:t>
            </a:r>
          </a:p>
          <a:p>
            <a:pPr marL="0" indent="0" fontAlgn="base">
              <a:buNone/>
            </a:pPr>
            <a:r>
              <a:rPr lang="ru-RU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– Значит, какая будет тема урока?</a:t>
            </a:r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pPr marL="0" indent="0" fontAlgn="base">
              <a:buNone/>
            </a:pPr>
            <a:r>
              <a:rPr lang="ru-RU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Учитель записывает тему на доске.</a:t>
            </a:r>
            <a:endParaRPr lang="ru-RU" dirty="0">
              <a:solidFill>
                <a:srgbClr val="002060"/>
              </a:solidFill>
              <a:latin typeface="Monotype Corsiva" panose="03010101010201010101" pitchFamily="66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1044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447</Words>
  <Application>Microsoft Office PowerPoint</Application>
  <PresentationFormat>Произвольный</PresentationFormat>
  <Paragraphs>60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Как начать урок родного языка и родной литературы: 6 нетрадиционных вариантов   Методист МБОУ ДО «ЦДЮТ» Мустафаева Р.Р.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Дерснинъ эпиграфы: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начать урок родного(крымскотатарского) языка: 6 нетрадиционных вариантов </dc:title>
  <dc:creator>CcC</dc:creator>
  <cp:lastModifiedBy>Риана</cp:lastModifiedBy>
  <cp:revision>19</cp:revision>
  <dcterms:created xsi:type="dcterms:W3CDTF">2022-01-17T16:57:19Z</dcterms:created>
  <dcterms:modified xsi:type="dcterms:W3CDTF">2022-01-18T07:24:00Z</dcterms:modified>
</cp:coreProperties>
</file>