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60" r:id="rId2"/>
    <p:sldId id="277" r:id="rId3"/>
    <p:sldId id="281" r:id="rId4"/>
    <p:sldId id="282" r:id="rId5"/>
    <p:sldId id="283" r:id="rId6"/>
    <p:sldId id="284" r:id="rId7"/>
    <p:sldId id="285" r:id="rId8"/>
    <p:sldId id="286" r:id="rId9"/>
    <p:sldId id="287" r:id="rId10"/>
    <p:sldId id="289" r:id="rId11"/>
    <p:sldId id="290" r:id="rId12"/>
    <p:sldId id="291" r:id="rId13"/>
    <p:sldId id="292" r:id="rId14"/>
    <p:sldId id="293" r:id="rId15"/>
    <p:sldId id="294" r:id="rId16"/>
    <p:sldId id="296" r:id="rId17"/>
    <p:sldId id="297" r:id="rId18"/>
    <p:sldId id="298" r:id="rId19"/>
    <p:sldId id="299" r:id="rId20"/>
    <p:sldId id="300" r:id="rId21"/>
    <p:sldId id="301" r:id="rId22"/>
    <p:sldId id="302" r:id="rId23"/>
    <p:sldId id="280"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143"/>
  </p:normalViewPr>
  <p:slideViewPr>
    <p:cSldViewPr>
      <p:cViewPr>
        <p:scale>
          <a:sx n="80" d="100"/>
          <a:sy n="80" d="100"/>
        </p:scale>
        <p:origin x="-226" y="18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Чтобы добавить рисунок, перетащите его на заполнитель или щелкните значок</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pPr/>
              <a:t>11.11.2020</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spd="slow">
    <p:fade/>
  </p:transition>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https://cdn.photosight.ru/img/1/e26/3438950_large.jpeg"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ic.academic.ru/dic.nsf/ogegova/277841" TargetMode="External"/><Relationship Id="rId7" Type="http://schemas.openxmlformats.org/officeDocument/2006/relationships/hyperlink" Target="https://dic.academic.ru/dic.nsf/ogegova/28266" TargetMode="External"/><Relationship Id="rId2" Type="http://schemas.openxmlformats.org/officeDocument/2006/relationships/hyperlink" Target="https://dic.academic.ru/dic.nsf/ogegova/278783" TargetMode="External"/><Relationship Id="rId1" Type="http://schemas.openxmlformats.org/officeDocument/2006/relationships/slideLayout" Target="../slideLayouts/slideLayout5.xml"/><Relationship Id="rId6" Type="http://schemas.openxmlformats.org/officeDocument/2006/relationships/hyperlink" Target="https://dic.academic.ru/dic.nsf/ogegova/278127" TargetMode="External"/><Relationship Id="rId5" Type="http://schemas.openxmlformats.org/officeDocument/2006/relationships/hyperlink" Target="https://dic.academic.ru/dic.nsf/ogegova/277662" TargetMode="External"/><Relationship Id="rId4" Type="http://schemas.openxmlformats.org/officeDocument/2006/relationships/hyperlink" Target="https://dic.academic.ru/dic.nsf/ogegova/278957"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dic.academic.ru/dic.nsf/enc_philosophy/3537" TargetMode="External"/><Relationship Id="rId2" Type="http://schemas.openxmlformats.org/officeDocument/2006/relationships/hyperlink" Target="http://dic.academic.ru/dic.nsf/enc_philosophy/4837" TargetMode="External"/><Relationship Id="rId1" Type="http://schemas.openxmlformats.org/officeDocument/2006/relationships/slideLayout" Target="../slideLayouts/slideLayout5.xml"/><Relationship Id="rId4" Type="http://schemas.openxmlformats.org/officeDocument/2006/relationships/hyperlink" Target="http://dic.academic.ru/dic.nsf/enc_philosophy/2817"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dic.academic.ru/synonyms/%D0%BD%D0%B5%D0%B2%D0%BD%D0%B8%D0%BC%D0%B0%D0%BD%D0%B8%D0%B5" TargetMode="External"/><Relationship Id="rId3" Type="http://schemas.openxmlformats.org/officeDocument/2006/relationships/hyperlink" Target="https://dic.academic.ru/synonyms/%D0%B4%D1%80%D0%B5%D0%BC%D0%BE%D1%82%D0%B0" TargetMode="External"/><Relationship Id="rId7" Type="http://schemas.openxmlformats.org/officeDocument/2006/relationships/hyperlink" Target="https://dic.academic.ru/synonyms/%D0%BD%D0%B5%D0%B1%D1%80%D0%B5%D0%B6%D0%B5%D0%BD%D0%B8%D0%B5" TargetMode="External"/><Relationship Id="rId2" Type="http://schemas.openxmlformats.org/officeDocument/2006/relationships/hyperlink" Target="https://dic.academic.ru/synonyms/%D0%B4%D1%80%D0%B5%D0%BC%D0%B0" TargetMode="External"/><Relationship Id="rId1" Type="http://schemas.openxmlformats.org/officeDocument/2006/relationships/slideLayout" Target="../slideLayouts/slideLayout5.xml"/><Relationship Id="rId6" Type="http://schemas.openxmlformats.org/officeDocument/2006/relationships/hyperlink" Target="https://dic.academic.ru/synonyms/%D0%B7%D0%B0%D0%B1%D1%8B%D1%82%D1%8C%D0%B5" TargetMode="External"/><Relationship Id="rId5" Type="http://schemas.openxmlformats.org/officeDocument/2006/relationships/hyperlink" Target="https://dic.academic.ru/synonyms/%D0%B7%D0%B0%D0%B1%D1%8B%D1%82%D0%B8%D0%B5" TargetMode="External"/><Relationship Id="rId10" Type="http://schemas.openxmlformats.org/officeDocument/2006/relationships/hyperlink" Target="https://dic.academic.ru/synonyms/%D0%BF%D1%80%D0%B5%D0%BD%D0%B5%D0%B1%D1%80%D0%B5%D0%B6%D0%B5%D0%BD%D0%B8%D0%B5" TargetMode="External"/><Relationship Id="rId4" Type="http://schemas.openxmlformats.org/officeDocument/2006/relationships/hyperlink" Target="https://dic.academic.ru/synonyms/%D0%B7%D0%B0%D0%B1%D0%B2%D0%B5%D0%BD%D1%8C%D0%B5" TargetMode="External"/><Relationship Id="rId9" Type="http://schemas.openxmlformats.org/officeDocument/2006/relationships/hyperlink" Target="https://dic.academic.ru/synonyms/%D0%BF%D0%BE%D0%BF%D1%80%D0%B0%D0%BD%D0%B8%D0%B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00668" y="2420888"/>
            <a:ext cx="7742664" cy="461665"/>
          </a:xfrm>
          <a:prstGeom prst="rect">
            <a:avLst/>
          </a:prstGeom>
          <a:noFill/>
        </p:spPr>
        <p:txBody>
          <a:bodyPr wrap="square">
            <a:spAutoFit/>
          </a:bodyPr>
          <a:lstStyle/>
          <a:p>
            <a:pPr algn="ctr" fontAlgn="base">
              <a:spcBef>
                <a:spcPct val="0"/>
              </a:spcBef>
              <a:spcAft>
                <a:spcPct val="0"/>
              </a:spcAft>
              <a:defRPr/>
            </a:pPr>
            <a:endParaRPr lang="ru-RU" sz="2400" b="1" dirty="0">
              <a:ln w="19050">
                <a:solidFill>
                  <a:prstClr val="white"/>
                </a:solidFill>
                <a:prstDash val="solid"/>
              </a:ln>
              <a:solidFill>
                <a:schemeClr val="accent6">
                  <a:lumMod val="75000"/>
                </a:schemeClr>
              </a:solidFill>
              <a:effectLst>
                <a:outerShdw blurRad="50000" dist="50800" dir="7500000" algn="tl">
                  <a:srgbClr val="000000">
                    <a:shade val="5000"/>
                    <a:alpha val="35000"/>
                  </a:srgbClr>
                </a:outerShdw>
              </a:effectLst>
              <a:latin typeface="Monotype Corsiva" pitchFamily="66" charset="0"/>
              <a:cs typeface="Arial" charset="0"/>
            </a:endParaRPr>
          </a:p>
        </p:txBody>
      </p:sp>
      <p:sp>
        <p:nvSpPr>
          <p:cNvPr id="3073" name="Rectangle 1"/>
          <p:cNvSpPr>
            <a:spLocks noChangeArrowheads="1"/>
          </p:cNvSpPr>
          <p:nvPr/>
        </p:nvSpPr>
        <p:spPr bwMode="auto">
          <a:xfrm>
            <a:off x="755576" y="1839775"/>
            <a:ext cx="756084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ru-RU" sz="7200" b="1" dirty="0">
                <a:solidFill>
                  <a:srgbClr val="FF0000"/>
                </a:solidFill>
                <a:latin typeface="Times New Roman" pitchFamily="18" charset="0"/>
                <a:cs typeface="Times New Roman" pitchFamily="18" charset="0"/>
              </a:rPr>
              <a:t>ИТОГОВОЕ СОЧИНЕНИЕ </a:t>
            </a:r>
          </a:p>
          <a:p>
            <a:pPr marL="0" marR="0" lvl="0" indent="0" algn="ctr" defTabSz="914400" rtl="0" eaLnBrk="0" fontAlgn="base" latinLnBrk="0" hangingPunct="0">
              <a:lnSpc>
                <a:spcPct val="100000"/>
              </a:lnSpc>
              <a:spcBef>
                <a:spcPct val="0"/>
              </a:spcBef>
              <a:spcAft>
                <a:spcPct val="0"/>
              </a:spcAft>
              <a:buClrTx/>
              <a:buSzTx/>
              <a:buFontTx/>
              <a:buNone/>
              <a:tabLst/>
            </a:pPr>
            <a:r>
              <a:rPr lang="ru-RU" sz="7200" b="1" dirty="0">
                <a:solidFill>
                  <a:srgbClr val="FF0000"/>
                </a:solidFill>
                <a:latin typeface="Times New Roman" pitchFamily="18" charset="0"/>
                <a:cs typeface="Times New Roman" pitchFamily="18" charset="0"/>
              </a:rPr>
              <a:t>- 2020</a:t>
            </a:r>
            <a:endParaRPr kumimoji="0" lang="ru-RU" sz="7200" b="1" i="0" u="none" strike="noStrike" cap="none" normalizeH="0" baseline="0" dirty="0">
              <a:ln>
                <a:noFill/>
              </a:ln>
              <a:solidFill>
                <a:srgbClr val="FF00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165886631"/>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 xmlns:a16="http://schemas.microsoft.com/office/drawing/2014/main" id="{9DDFD521-E807-B34D-9E32-5B11074CB2FB}"/>
              </a:ext>
            </a:extLst>
          </p:cNvPr>
          <p:cNvSpPr>
            <a:spLocks noGrp="1"/>
          </p:cNvSpPr>
          <p:nvPr>
            <p:ph type="title"/>
          </p:nvPr>
        </p:nvSpPr>
        <p:spPr>
          <a:xfrm flipV="1">
            <a:off x="1793289" y="6669360"/>
            <a:ext cx="6512511" cy="72008"/>
          </a:xfrm>
        </p:spPr>
        <p:txBody>
          <a:bodyPr/>
          <a:lstStyle/>
          <a:p>
            <a:endParaRPr lang="ru-RU" dirty="0"/>
          </a:p>
        </p:txBody>
      </p:sp>
      <p:sp>
        <p:nvSpPr>
          <p:cNvPr id="8" name="Объект 7">
            <a:extLst>
              <a:ext uri="{FF2B5EF4-FFF2-40B4-BE49-F238E27FC236}">
                <a16:creationId xmlns="" xmlns:a16="http://schemas.microsoft.com/office/drawing/2014/main" id="{40946876-CB1E-9D4D-8FD6-3778800A0C0B}"/>
              </a:ext>
            </a:extLst>
          </p:cNvPr>
          <p:cNvSpPr>
            <a:spLocks noGrp="1"/>
          </p:cNvSpPr>
          <p:nvPr>
            <p:ph sz="quarter" idx="13"/>
          </p:nvPr>
        </p:nvSpPr>
        <p:spPr>
          <a:xfrm>
            <a:off x="0" y="188640"/>
            <a:ext cx="9144000" cy="6552728"/>
          </a:xfrm>
        </p:spPr>
        <p:txBody>
          <a:bodyPr>
            <a:normAutofit/>
          </a:bodyPr>
          <a:lstStyle/>
          <a:p>
            <a:pPr marL="45720" indent="0">
              <a:buNone/>
            </a:pPr>
            <a:r>
              <a:rPr lang="ru-RU" sz="2400" b="1" dirty="0">
                <a:latin typeface="Times New Roman" panose="02020603050405020304" pitchFamily="18" charset="0"/>
                <a:cs typeface="Times New Roman" panose="02020603050405020304" pitchFamily="18" charset="0"/>
              </a:rPr>
              <a:t>????????????Историческая память</a:t>
            </a:r>
            <a:endParaRPr lang="ru-RU" sz="2400" dirty="0">
              <a:latin typeface="Times New Roman" panose="02020603050405020304" pitchFamily="18" charset="0"/>
              <a:cs typeface="Times New Roman" panose="02020603050405020304" pitchFamily="18" charset="0"/>
            </a:endParaRPr>
          </a:p>
          <a:p>
            <a:pPr marL="45720" indent="0">
              <a:buNone/>
            </a:pPr>
            <a:r>
              <a:rPr lang="ru-RU" sz="2400" dirty="0">
                <a:latin typeface="Times New Roman" panose="02020603050405020304" pitchFamily="18" charset="0"/>
                <a:cs typeface="Times New Roman" panose="02020603050405020304" pitchFamily="18" charset="0"/>
              </a:rPr>
              <a:t>В  целом  историческую  память  можно  определить  как  способность  общественных  субъектов  сохранять  и  передавать  из  поколения  в  поколение  знания  о  произошедших  исторических  событиях,  (об  исторических  деятелях  ушедших  эпох,  о  национальных  героях  и  вероотступниках,  о  традициях  и  коллективном  опыте  освоения  социального  и  природного  мира,  об  этапах,  которые  прошел  тот  или  иной  этнос,  нация,  народ  в  своём  развитии).Важно  то,  что  историческая  память  является  основой  духовной и культурной  преемственности поколений.</a:t>
            </a:r>
          </a:p>
          <a:p>
            <a:pPr marL="45720" indent="0">
              <a:buNone/>
            </a:pPr>
            <a:endParaRPr lang="ru-RU" sz="2400" dirty="0">
              <a:latin typeface="Times New Roman" panose="02020603050405020304" pitchFamily="18" charset="0"/>
              <a:cs typeface="Times New Roman" panose="02020603050405020304" pitchFamily="18" charset="0"/>
            </a:endParaRPr>
          </a:p>
          <a:p>
            <a:pPr marL="45720" indent="0">
              <a:buNone/>
            </a:pPr>
            <a:r>
              <a:rPr lang="ru-RU" sz="2400" b="1" dirty="0">
                <a:latin typeface="Times New Roman" panose="02020603050405020304" pitchFamily="18" charset="0"/>
                <a:cs typeface="Times New Roman" panose="02020603050405020304" pitchFamily="18" charset="0"/>
              </a:rPr>
              <a:t>Историческое сознание— </a:t>
            </a:r>
            <a:r>
              <a:rPr lang="ru-RU" sz="2400" dirty="0">
                <a:latin typeface="Times New Roman" panose="02020603050405020304" pitchFamily="18" charset="0"/>
                <a:cs typeface="Times New Roman" panose="02020603050405020304" pitchFamily="18" charset="0"/>
              </a:rPr>
              <a:t>совокупность представлений, присущих обществу в целом и составляющим его сегментам в отдельности, о своем прошлом и прошлом всего человечества. </a:t>
            </a:r>
          </a:p>
          <a:p>
            <a:endParaRPr lang="ru-RU" dirty="0"/>
          </a:p>
        </p:txBody>
      </p:sp>
    </p:spTree>
    <p:extLst>
      <p:ext uri="{BB962C8B-B14F-4D97-AF65-F5344CB8AC3E}">
        <p14:creationId xmlns:p14="http://schemas.microsoft.com/office/powerpoint/2010/main" xmlns="" val="4148917242"/>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FFC3143-23BE-B840-934C-4DFF22B4CB52}"/>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551B70F3-7DE1-A047-B572-7F562F2747BF}"/>
              </a:ext>
            </a:extLst>
          </p:cNvPr>
          <p:cNvSpPr>
            <a:spLocks noGrp="1"/>
          </p:cNvSpPr>
          <p:nvPr>
            <p:ph sz="quarter" idx="13"/>
          </p:nvPr>
        </p:nvSpPr>
        <p:spPr>
          <a:xfrm>
            <a:off x="0" y="0"/>
            <a:ext cx="9144000" cy="6957392"/>
          </a:xfrm>
        </p:spPr>
        <p:txBody>
          <a:bodyPr>
            <a:normAutofit fontScale="77500" lnSpcReduction="20000"/>
          </a:bodyPr>
          <a:lstStyle/>
          <a:p>
            <a:pPr marL="45720" indent="0">
              <a:buNone/>
            </a:pPr>
            <a:r>
              <a:rPr lang="ru-RU" sz="3100" b="1" dirty="0">
                <a:solidFill>
                  <a:schemeClr val="accent6"/>
                </a:solidFill>
                <a:latin typeface="Times New Roman" panose="02020603050405020304" pitchFamily="18" charset="0"/>
                <a:cs typeface="Times New Roman" panose="02020603050405020304" pitchFamily="18" charset="0"/>
              </a:rPr>
              <a:t>Цитаты</a:t>
            </a:r>
          </a:p>
          <a:p>
            <a:pPr marL="45720" indent="0">
              <a:buNone/>
            </a:pPr>
            <a:r>
              <a:rPr lang="ru-RU" sz="2600" i="1" dirty="0">
                <a:latin typeface="Times New Roman" panose="02020603050405020304" pitchFamily="18" charset="0"/>
                <a:cs typeface="Times New Roman" panose="02020603050405020304" pitchFamily="18" charset="0"/>
              </a:rPr>
              <a:t>«Только те по-настоящему мертвы, о ком полностью забыли». </a:t>
            </a:r>
            <a:r>
              <a:rPr lang="ru-RU" sz="2600" dirty="0">
                <a:latin typeface="Times New Roman" panose="02020603050405020304" pitchFamily="18" charset="0"/>
                <a:cs typeface="Times New Roman" panose="02020603050405020304" pitchFamily="18" charset="0"/>
              </a:rPr>
              <a:t>Пословица</a:t>
            </a:r>
          </a:p>
          <a:p>
            <a:pPr marL="45720" indent="0">
              <a:buNone/>
            </a:pPr>
            <a:r>
              <a:rPr lang="ru-RU" sz="2600" i="1" dirty="0">
                <a:latin typeface="Times New Roman" panose="02020603050405020304" pitchFamily="18" charset="0"/>
                <a:cs typeface="Times New Roman" panose="02020603050405020304" pitchFamily="18" charset="0"/>
              </a:rPr>
              <a:t>«Время уходит — память остается».  </a:t>
            </a:r>
            <a:r>
              <a:rPr lang="ru-RU" sz="2600" dirty="0" smtClean="0">
                <a:latin typeface="Times New Roman" panose="02020603050405020304" pitchFamily="18" charset="0"/>
                <a:cs typeface="Times New Roman" panose="02020603050405020304" pitchFamily="18" charset="0"/>
              </a:rPr>
              <a:t>                              Пословица</a:t>
            </a:r>
            <a:endParaRPr lang="ru-RU" sz="2600" dirty="0">
              <a:latin typeface="Times New Roman" panose="02020603050405020304" pitchFamily="18" charset="0"/>
              <a:cs typeface="Times New Roman" panose="02020603050405020304" pitchFamily="18" charset="0"/>
            </a:endParaRPr>
          </a:p>
          <a:p>
            <a:pPr marL="45720" indent="0">
              <a:buNone/>
            </a:pPr>
            <a:r>
              <a:rPr lang="ru-RU" sz="2600" i="1" dirty="0">
                <a:latin typeface="Times New Roman" panose="02020603050405020304" pitchFamily="18" charset="0"/>
                <a:cs typeface="Times New Roman" panose="02020603050405020304" pitchFamily="18" charset="0"/>
              </a:rPr>
              <a:t>«Страна, забывшая свою культуру, историю, традиции и национальных героев, обречена на вымирание».   </a:t>
            </a:r>
            <a:r>
              <a:rPr lang="ru-RU" sz="2600" i="1"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Л.Н</a:t>
            </a:r>
            <a:r>
              <a:rPr lang="ru-RU" sz="2600" dirty="0">
                <a:latin typeface="Times New Roman" panose="02020603050405020304" pitchFamily="18" charset="0"/>
                <a:cs typeface="Times New Roman" panose="02020603050405020304" pitchFamily="18" charset="0"/>
              </a:rPr>
              <a:t>. Толстой</a:t>
            </a:r>
          </a:p>
          <a:p>
            <a:pPr marL="45720" indent="0">
              <a:buNone/>
            </a:pPr>
            <a:r>
              <a:rPr lang="ru-RU" sz="2600" i="1" dirty="0">
                <a:latin typeface="Times New Roman" panose="02020603050405020304" pitchFamily="18" charset="0"/>
                <a:cs typeface="Times New Roman" panose="02020603050405020304" pitchFamily="18" charset="0"/>
              </a:rPr>
              <a:t>«Память – драгоценное сокровище человека, без нее не может быть ни совести, ни чести, ни работы ума».         </a:t>
            </a:r>
            <a:r>
              <a:rPr lang="ru-RU" sz="2600" i="1" dirty="0" smtClean="0">
                <a:latin typeface="Times New Roman" panose="02020603050405020304" pitchFamily="18" charset="0"/>
                <a:cs typeface="Times New Roman" panose="02020603050405020304" pitchFamily="18" charset="0"/>
              </a:rPr>
              <a:t>                                          </a:t>
            </a:r>
            <a:r>
              <a:rPr lang="ru-RU" sz="2600" i="1" dirty="0">
                <a:latin typeface="Times New Roman" panose="02020603050405020304" pitchFamily="18" charset="0"/>
                <a:cs typeface="Times New Roman" panose="02020603050405020304" pitchFamily="18" charset="0"/>
              </a:rPr>
              <a:t>Л.К. Чуковская</a:t>
            </a:r>
            <a:endParaRPr lang="ru-RU" sz="2600" dirty="0">
              <a:latin typeface="Times New Roman" panose="02020603050405020304" pitchFamily="18" charset="0"/>
              <a:cs typeface="Times New Roman" panose="02020603050405020304" pitchFamily="18" charset="0"/>
            </a:endParaRPr>
          </a:p>
          <a:p>
            <a:pPr marL="45720" indent="0">
              <a:buNone/>
            </a:pPr>
            <a:r>
              <a:rPr lang="ru-RU" sz="2600" i="1" dirty="0">
                <a:latin typeface="Times New Roman" panose="02020603050405020304" pitchFamily="18" charset="0"/>
                <a:cs typeface="Times New Roman" panose="02020603050405020304" pitchFamily="18" charset="0"/>
              </a:rPr>
              <a:t> «Забвение - вот тайна вечной молодости. Мы стареем только из-за памяти. Мы слишком мало забываем».     </a:t>
            </a:r>
            <a:r>
              <a:rPr lang="ru-RU" sz="2600" i="1"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Э.М</a:t>
            </a:r>
            <a:r>
              <a:rPr lang="ru-RU" sz="2600" dirty="0">
                <a:latin typeface="Times New Roman" panose="02020603050405020304" pitchFamily="18" charset="0"/>
                <a:cs typeface="Times New Roman" panose="02020603050405020304" pitchFamily="18" charset="0"/>
              </a:rPr>
              <a:t>. Ремарк</a:t>
            </a:r>
          </a:p>
          <a:p>
            <a:pPr marL="45720" indent="0">
              <a:buNone/>
            </a:pPr>
            <a:r>
              <a:rPr lang="ru-RU" sz="2600" i="1" dirty="0">
                <a:latin typeface="Times New Roman" panose="02020603050405020304" pitchFamily="18" charset="0"/>
                <a:cs typeface="Times New Roman" panose="02020603050405020304" pitchFamily="18" charset="0"/>
              </a:rPr>
              <a:t>«Жизнь мертвых продолжается в памяти живых</a:t>
            </a:r>
            <a:r>
              <a:rPr lang="ru-RU" sz="2600" dirty="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  </a:t>
            </a:r>
            <a:r>
              <a:rPr lang="ru-RU" sz="2600" i="1" dirty="0" smtClean="0">
                <a:latin typeface="Times New Roman" panose="02020603050405020304" pitchFamily="18" charset="0"/>
                <a:cs typeface="Times New Roman" panose="02020603050405020304" pitchFamily="18" charset="0"/>
              </a:rPr>
              <a:t>Цицерон</a:t>
            </a:r>
            <a:r>
              <a:rPr lang="ru-RU" sz="2600" dirty="0" smtClean="0">
                <a:latin typeface="Times New Roman" panose="02020603050405020304" pitchFamily="18" charset="0"/>
                <a:cs typeface="Times New Roman" panose="02020603050405020304" pitchFamily="18" charset="0"/>
              </a:rPr>
              <a:t>                                                                                                              </a:t>
            </a:r>
            <a:endParaRPr lang="ru-RU" sz="2600" dirty="0">
              <a:latin typeface="Times New Roman" panose="02020603050405020304" pitchFamily="18" charset="0"/>
              <a:cs typeface="Times New Roman" panose="02020603050405020304" pitchFamily="18" charset="0"/>
            </a:endParaRPr>
          </a:p>
          <a:p>
            <a:pPr marL="45720" indent="0">
              <a:buNone/>
            </a:pPr>
            <a:r>
              <a:rPr lang="ru-RU" sz="2600" i="1" dirty="0">
                <a:latin typeface="Times New Roman" panose="02020603050405020304" pitchFamily="18" charset="0"/>
                <a:cs typeface="Times New Roman" panose="02020603050405020304" pitchFamily="18" charset="0"/>
              </a:rPr>
              <a:t> «А память наша вообще лжет, давая возможность выжить, — старается смягчить невыносимое, покрывая его налетом забвения».     </a:t>
            </a:r>
            <a:r>
              <a:rPr lang="ru-RU" sz="2600" dirty="0">
                <a:latin typeface="Times New Roman" panose="02020603050405020304" pitchFamily="18" charset="0"/>
                <a:cs typeface="Times New Roman" panose="02020603050405020304" pitchFamily="18" charset="0"/>
              </a:rPr>
              <a:t>Э.М. Ремарк</a:t>
            </a:r>
          </a:p>
          <a:p>
            <a:pPr marL="45720" indent="0">
              <a:buNone/>
            </a:pPr>
            <a:r>
              <a:rPr lang="ru-RU" sz="2600" i="1" dirty="0">
                <a:latin typeface="Times New Roman" panose="02020603050405020304" pitchFamily="18" charset="0"/>
                <a:cs typeface="Times New Roman" panose="02020603050405020304" pitchFamily="18" charset="0"/>
              </a:rPr>
              <a:t>«Человек не подозревает, как много он способен забыть. Это и великое благо и страшное зло».   </a:t>
            </a:r>
            <a:r>
              <a:rPr lang="ru-RU" sz="2600" i="1"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Э.М. Ремарк</a:t>
            </a:r>
          </a:p>
          <a:p>
            <a:pPr marL="45720" indent="0">
              <a:buNone/>
            </a:pPr>
            <a:r>
              <a:rPr lang="ru-RU" sz="2600" i="1" dirty="0">
                <a:latin typeface="Times New Roman" panose="02020603050405020304" pitchFamily="18" charset="0"/>
                <a:cs typeface="Times New Roman" panose="02020603050405020304" pitchFamily="18" charset="0"/>
              </a:rPr>
              <a:t>«Знание прошлого никогда не убивает, убивает незнание прошлого. Медленно, но неотвратимо, потому что меняет личность человека». </a:t>
            </a:r>
            <a:r>
              <a:rPr lang="ru-RU" sz="2600" dirty="0">
                <a:latin typeface="Times New Roman" panose="02020603050405020304" pitchFamily="18" charset="0"/>
                <a:cs typeface="Times New Roman" panose="02020603050405020304" pitchFamily="18" charset="0"/>
              </a:rPr>
              <a:t>  </a:t>
            </a:r>
            <a:r>
              <a:rPr lang="ru-RU" sz="2600" i="1" dirty="0" smtClean="0">
                <a:latin typeface="Times New Roman" panose="02020603050405020304" pitchFamily="18" charset="0"/>
                <a:cs typeface="Times New Roman" panose="02020603050405020304" pitchFamily="18" charset="0"/>
              </a:rPr>
              <a:t>Б</a:t>
            </a:r>
            <a:r>
              <a:rPr lang="ru-RU" sz="2600" i="1" dirty="0">
                <a:latin typeface="Times New Roman" panose="02020603050405020304" pitchFamily="18" charset="0"/>
                <a:cs typeface="Times New Roman" panose="02020603050405020304" pitchFamily="18" charset="0"/>
              </a:rPr>
              <a:t>. Васильев</a:t>
            </a:r>
            <a:r>
              <a:rPr lang="ru-RU" sz="2600" dirty="0">
                <a:latin typeface="Times New Roman" panose="02020603050405020304" pitchFamily="18" charset="0"/>
                <a:cs typeface="Times New Roman" panose="02020603050405020304" pitchFamily="18" charset="0"/>
              </a:rPr>
              <a:t> </a:t>
            </a:r>
          </a:p>
          <a:p>
            <a:pPr marL="45720" indent="0">
              <a:buNone/>
            </a:pPr>
            <a:r>
              <a:rPr lang="ru-RU" sz="2600" i="1" dirty="0">
                <a:latin typeface="Times New Roman" panose="02020603050405020304" pitchFamily="18" charset="0"/>
                <a:cs typeface="Times New Roman" panose="02020603050405020304" pitchFamily="18" charset="0"/>
              </a:rPr>
              <a:t>Может быть, любовь и память и есть машина времени, сводящая на нет дистанцию между прошлым, настоящим и будущим». </a:t>
            </a:r>
            <a:r>
              <a:rPr lang="ru-RU" sz="2600" dirty="0">
                <a:latin typeface="Times New Roman" panose="02020603050405020304" pitchFamily="18" charset="0"/>
                <a:cs typeface="Times New Roman" panose="02020603050405020304" pitchFamily="18" charset="0"/>
              </a:rPr>
              <a:t>   </a:t>
            </a:r>
            <a:r>
              <a:rPr lang="ru-RU" sz="2600" i="1" dirty="0">
                <a:latin typeface="Times New Roman" panose="02020603050405020304" pitchFamily="18" charset="0"/>
                <a:cs typeface="Times New Roman" panose="02020603050405020304" pitchFamily="18" charset="0"/>
              </a:rPr>
              <a:t>М. Магомаев.</a:t>
            </a:r>
          </a:p>
          <a:p>
            <a:pPr marL="45720" indent="0">
              <a:buNone/>
            </a:pPr>
            <a:r>
              <a:rPr lang="ru-RU" sz="2600" i="1" dirty="0">
                <a:latin typeface="Times New Roman" panose="02020603050405020304" pitchFamily="18" charset="0"/>
                <a:cs typeface="Times New Roman" panose="02020603050405020304" pitchFamily="18" charset="0"/>
              </a:rPr>
              <a:t>«Слава </a:t>
            </a:r>
            <a:r>
              <a:rPr lang="ru-RU" sz="2600" i="1" dirty="0" err="1">
                <a:latin typeface="Times New Roman" panose="02020603050405020304" pitchFamily="18" charset="0"/>
                <a:cs typeface="Times New Roman" panose="02020603050405020304" pitchFamily="18" charset="0"/>
              </a:rPr>
              <a:t>переходяща</a:t>
            </a:r>
            <a:r>
              <a:rPr lang="ru-RU" sz="2600" i="1" dirty="0">
                <a:latin typeface="Times New Roman" panose="02020603050405020304" pitchFamily="18" charset="0"/>
                <a:cs typeface="Times New Roman" panose="02020603050405020304" pitchFamily="18" charset="0"/>
              </a:rPr>
              <a:t>; забвение вечно». </a:t>
            </a:r>
            <a:r>
              <a:rPr lang="ru-RU" sz="2600" dirty="0">
                <a:latin typeface="Times New Roman" panose="02020603050405020304" pitchFamily="18" charset="0"/>
                <a:cs typeface="Times New Roman" panose="02020603050405020304" pitchFamily="18" charset="0"/>
              </a:rPr>
              <a:t>                   </a:t>
            </a:r>
            <a:r>
              <a:rPr lang="ru-RU" sz="2600" i="1" dirty="0">
                <a:latin typeface="Times New Roman" panose="02020603050405020304" pitchFamily="18" charset="0"/>
                <a:cs typeface="Times New Roman" panose="02020603050405020304" pitchFamily="18" charset="0"/>
              </a:rPr>
              <a:t>Наполеон Бонапарт</a:t>
            </a:r>
          </a:p>
          <a:p>
            <a:pPr marL="45720" indent="0">
              <a:buNone/>
            </a:pPr>
            <a:r>
              <a:rPr lang="ru-RU" sz="2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1527376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5D6197E-80C8-4640-9DF0-310084EEBBF4}"/>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F1EDD51E-AF36-1B47-AB73-A272FA57BE36}"/>
              </a:ext>
            </a:extLst>
          </p:cNvPr>
          <p:cNvSpPr>
            <a:spLocks noGrp="1"/>
          </p:cNvSpPr>
          <p:nvPr>
            <p:ph sz="quarter" idx="13"/>
          </p:nvPr>
        </p:nvSpPr>
        <p:spPr>
          <a:xfrm>
            <a:off x="107504" y="44624"/>
            <a:ext cx="9036496" cy="6813376"/>
          </a:xfrm>
        </p:spPr>
        <p:txBody>
          <a:bodyPr>
            <a:normAutofit fontScale="85000" lnSpcReduction="20000"/>
          </a:bodyPr>
          <a:lstStyle/>
          <a:p>
            <a:pPr marL="45720" indent="0">
              <a:buNone/>
            </a:pPr>
            <a:r>
              <a:rPr lang="ru-RU" i="1" dirty="0">
                <a:latin typeface="Times New Roman" panose="02020603050405020304" pitchFamily="18" charset="0"/>
                <a:cs typeface="Times New Roman" panose="02020603050405020304" pitchFamily="18" charset="0"/>
              </a:rPr>
              <a:t>«Есть такие понятия: духовная память и духовный опыт человека, которые должны присутствовать в каждом из нас, независимо от нашего возраста».   </a:t>
            </a:r>
            <a:endParaRPr lang="ru-RU" i="1" dirty="0" smtClean="0">
              <a:latin typeface="Times New Roman" panose="02020603050405020304" pitchFamily="18" charset="0"/>
              <a:cs typeface="Times New Roman" panose="02020603050405020304" pitchFamily="18" charset="0"/>
            </a:endParaRPr>
          </a:p>
          <a:p>
            <a:pPr marL="45720" indent="0">
              <a:buNone/>
            </a:pPr>
            <a:r>
              <a:rPr lang="ru-RU"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В.Г</a:t>
            </a:r>
            <a:r>
              <a:rPr lang="ru-RU" dirty="0">
                <a:latin typeface="Times New Roman" panose="02020603050405020304" pitchFamily="18" charset="0"/>
                <a:cs typeface="Times New Roman" panose="02020603050405020304" pitchFamily="18" charset="0"/>
              </a:rPr>
              <a:t>. Распутин</a:t>
            </a:r>
          </a:p>
          <a:p>
            <a:pPr marL="45720" indent="0">
              <a:buNone/>
            </a:pPr>
            <a:r>
              <a:rPr lang="ru-RU" i="1" dirty="0">
                <a:latin typeface="Times New Roman" panose="02020603050405020304" pitchFamily="18" charset="0"/>
                <a:cs typeface="Times New Roman" panose="02020603050405020304" pitchFamily="18" charset="0"/>
              </a:rPr>
              <a:t>«Человек счастлив своим уменьем забывать. Память всегда готова забыть плохое и помнить только хорошее».  </a:t>
            </a:r>
            <a:r>
              <a:rPr lang="ru-RU"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a:t>
            </a:r>
            <a:r>
              <a:rPr lang="ru-RU" dirty="0">
                <a:latin typeface="Times New Roman" panose="02020603050405020304" pitchFamily="18" charset="0"/>
                <a:cs typeface="Times New Roman" panose="02020603050405020304" pitchFamily="18" charset="0"/>
              </a:rPr>
              <a:t>. Шаламов</a:t>
            </a:r>
          </a:p>
          <a:p>
            <a:pPr marL="45720" indent="0">
              <a:buNone/>
            </a:pPr>
            <a:r>
              <a:rPr lang="ru-RU" i="1" dirty="0">
                <a:latin typeface="Times New Roman" panose="02020603050405020304" pitchFamily="18" charset="0"/>
                <a:cs typeface="Times New Roman" panose="02020603050405020304" pitchFamily="18" charset="0"/>
              </a:rPr>
              <a:t> «В забвении есть измена, предание вечности потоку времени». </a:t>
            </a:r>
            <a:r>
              <a:rPr lang="ru-RU" dirty="0" smtClean="0">
                <a:latin typeface="Times New Roman" panose="02020603050405020304" pitchFamily="18" charset="0"/>
                <a:cs typeface="Times New Roman" panose="02020603050405020304" pitchFamily="18" charset="0"/>
              </a:rPr>
              <a:t>Н</a:t>
            </a:r>
            <a:r>
              <a:rPr lang="ru-RU" dirty="0">
                <a:latin typeface="Times New Roman" panose="02020603050405020304" pitchFamily="18" charset="0"/>
                <a:cs typeface="Times New Roman" panose="02020603050405020304" pitchFamily="18" charset="0"/>
              </a:rPr>
              <a:t>. Бердяев</a:t>
            </a:r>
          </a:p>
          <a:p>
            <a:pPr marL="45720" indent="0">
              <a:buNone/>
            </a:pPr>
            <a:r>
              <a:rPr lang="ru-RU" i="1" dirty="0">
                <a:latin typeface="Times New Roman" panose="02020603050405020304" pitchFamily="18" charset="0"/>
                <a:cs typeface="Times New Roman" panose="02020603050405020304" pitchFamily="18" charset="0"/>
              </a:rPr>
              <a:t> «Народ, переставший гордиться прошлым, забывший прошлое, не будет понимать и настоящего. Он станет равнодушным ко всему, отупеет и в конце концов превратится в стадо скотов».     </a:t>
            </a:r>
            <a:r>
              <a:rPr lang="ru-RU"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А.С</a:t>
            </a:r>
            <a:r>
              <a:rPr lang="ru-RU" dirty="0">
                <a:latin typeface="Times New Roman" panose="02020603050405020304" pitchFamily="18" charset="0"/>
                <a:cs typeface="Times New Roman" panose="02020603050405020304" pitchFamily="18" charset="0"/>
              </a:rPr>
              <a:t>. Иванов</a:t>
            </a:r>
          </a:p>
          <a:p>
            <a:pPr marL="45720" indent="0">
              <a:buNone/>
            </a:pPr>
            <a:r>
              <a:rPr lang="ru-RU" i="1" dirty="0">
                <a:latin typeface="Times New Roman" panose="02020603050405020304" pitchFamily="18" charset="0"/>
                <a:cs typeface="Times New Roman" panose="02020603050405020304" pitchFamily="18" charset="0"/>
              </a:rPr>
              <a:t>«Мы вопрошаем и допрашиваем прошедшее, чтобы оно объяснило нам наше настоящее и намекнуло о нашем будущем».   </a:t>
            </a:r>
            <a:r>
              <a:rPr lang="ru-RU" i="1"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В.Г. Белинский</a:t>
            </a:r>
          </a:p>
          <a:p>
            <a:pPr marL="45720" indent="0">
              <a:buNone/>
            </a:pPr>
            <a:r>
              <a:rPr lang="ru-RU" i="1" dirty="0">
                <a:latin typeface="Times New Roman" panose="02020603050405020304" pitchFamily="18" charset="0"/>
                <a:cs typeface="Times New Roman" panose="02020603050405020304" pitchFamily="18" charset="0"/>
              </a:rPr>
              <a:t>«Матери, потерявшей своего ребенка, время не приносит забвения. Такое горе не старится. Траурные платья изнашиваются, в сердце же остается мрак». </a:t>
            </a:r>
            <a:r>
              <a:rPr lang="ru-RU" dirty="0">
                <a:latin typeface="Times New Roman" panose="02020603050405020304" pitchFamily="18" charset="0"/>
                <a:cs typeface="Times New Roman" panose="02020603050405020304" pitchFamily="18" charset="0"/>
              </a:rPr>
              <a:t>В. Гюго</a:t>
            </a:r>
          </a:p>
          <a:p>
            <a:pPr marL="45720" indent="0">
              <a:buNone/>
            </a:pPr>
            <a:r>
              <a:rPr lang="ru-RU" i="1" dirty="0">
                <a:latin typeface="Times New Roman" panose="02020603050405020304" pitchFamily="18" charset="0"/>
                <a:cs typeface="Times New Roman" panose="02020603050405020304" pitchFamily="18" charset="0"/>
              </a:rPr>
              <a:t>«Распавшийся человек может восстать из распада, если в его душе сохранилась хоть одна святыня — мать, любимая женщина, дети. Даже воспоминание о своём собственном, пусть далёком, но благородном и бескорыстном поступке. Конченый человек — полное забвение всех святынь».  </a:t>
            </a:r>
            <a:r>
              <a:rPr lang="ru-RU" i="1"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Ф. Искандер</a:t>
            </a:r>
          </a:p>
          <a:p>
            <a:pPr marL="45720" indent="0">
              <a:buNone/>
            </a:pPr>
            <a:r>
              <a:rPr lang="ru-RU" i="1" dirty="0">
                <a:latin typeface="Times New Roman" panose="02020603050405020304" pitchFamily="18" charset="0"/>
                <a:cs typeface="Times New Roman" panose="02020603050405020304" pitchFamily="18" charset="0"/>
              </a:rPr>
              <a:t> «Человек не умирает до тех пор, пока живут знавшие его».    </a:t>
            </a:r>
            <a:r>
              <a:rPr lang="ru-RU" dirty="0">
                <a:latin typeface="Times New Roman" panose="02020603050405020304" pitchFamily="18" charset="0"/>
                <a:cs typeface="Times New Roman" panose="02020603050405020304" pitchFamily="18" charset="0"/>
              </a:rPr>
              <a:t>Ч. Айтматов</a:t>
            </a:r>
          </a:p>
          <a:p>
            <a:pPr marL="45720" indent="0">
              <a:buNone/>
            </a:pPr>
            <a:r>
              <a:rPr lang="ru-RU" i="1" dirty="0">
                <a:latin typeface="Times New Roman" panose="02020603050405020304" pitchFamily="18" charset="0"/>
                <a:cs typeface="Times New Roman" panose="02020603050405020304" pitchFamily="18" charset="0"/>
              </a:rPr>
              <a:t>«Единственное сокровище человека - это его память. Лишь в ней - его богатство или бедность».          </a:t>
            </a:r>
            <a:r>
              <a:rPr lang="ru-RU" i="1"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А. Смит</a:t>
            </a:r>
          </a:p>
          <a:p>
            <a:pPr marL="45720" indent="0">
              <a:buNone/>
            </a:pPr>
            <a:r>
              <a:rPr lang="ru-RU" i="1" dirty="0">
                <a:latin typeface="Times New Roman" panose="02020603050405020304" pitchFamily="18" charset="0"/>
                <a:cs typeface="Times New Roman" panose="02020603050405020304" pitchFamily="18" charset="0"/>
              </a:rPr>
              <a:t>«Память расходится из настоящего сразу в обе стороны: в прошлое, которое мы запомним, и в будущее, которое запомнит нас».    </a:t>
            </a:r>
            <a:r>
              <a:rPr lang="ru-RU" i="1"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 Эпштейн</a:t>
            </a:r>
          </a:p>
          <a:p>
            <a:endParaRPr lang="ru-RU" dirty="0"/>
          </a:p>
        </p:txBody>
      </p:sp>
    </p:spTree>
    <p:extLst>
      <p:ext uri="{BB962C8B-B14F-4D97-AF65-F5344CB8AC3E}">
        <p14:creationId xmlns:p14="http://schemas.microsoft.com/office/powerpoint/2010/main" xmlns="" val="303935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95E3DB7-4DD2-9F49-A110-DC347CE1F009}"/>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F5DFCAF7-3482-9E4E-8320-729330FBEF3A}"/>
              </a:ext>
            </a:extLst>
          </p:cNvPr>
          <p:cNvSpPr>
            <a:spLocks noGrp="1"/>
          </p:cNvSpPr>
          <p:nvPr>
            <p:ph sz="quarter" idx="13"/>
          </p:nvPr>
        </p:nvSpPr>
        <p:spPr>
          <a:xfrm>
            <a:off x="3347864" y="45719"/>
            <a:ext cx="5796136" cy="6812282"/>
          </a:xfrm>
        </p:spPr>
        <p:txBody>
          <a:bodyPr>
            <a:normAutofit fontScale="70000" lnSpcReduction="20000"/>
          </a:bodyPr>
          <a:lstStyle/>
          <a:p>
            <a:pPr marL="45720" indent="0">
              <a:buNone/>
            </a:pPr>
            <a:r>
              <a:rPr lang="ru-RU" b="1" dirty="0">
                <a:solidFill>
                  <a:schemeClr val="accent6"/>
                </a:solidFill>
                <a:latin typeface="Times New Roman" panose="02020603050405020304" pitchFamily="18" charset="0"/>
                <a:cs typeface="Times New Roman" panose="02020603050405020304" pitchFamily="18" charset="0"/>
              </a:rPr>
              <a:t>ТЕЗИСЫ</a:t>
            </a:r>
          </a:p>
          <a:p>
            <a:pPr marL="502920" indent="-457200">
              <a:buNone/>
            </a:pPr>
            <a:r>
              <a:rPr lang="ru-RU" dirty="0" smtClean="0">
                <a:latin typeface="Times New Roman" panose="02020603050405020304" pitchFamily="18" charset="0"/>
                <a:cs typeface="Times New Roman" panose="02020603050405020304" pitchFamily="18" charset="0"/>
              </a:rPr>
              <a:t>1. Тесная связь времен.</a:t>
            </a:r>
          </a:p>
          <a:p>
            <a:pPr marL="502920" indent="-457200">
              <a:buNone/>
            </a:pPr>
            <a:r>
              <a:rPr lang="ru-RU" dirty="0" smtClean="0">
                <a:latin typeface="Times New Roman" panose="02020603050405020304" pitchFamily="18" charset="0"/>
                <a:cs typeface="Times New Roman" panose="02020603050405020304" pitchFamily="18" charset="0"/>
              </a:rPr>
              <a:t>2. История </a:t>
            </a:r>
            <a:r>
              <a:rPr lang="ru-RU" dirty="0">
                <a:latin typeface="Times New Roman" panose="02020603050405020304" pitchFamily="18" charset="0"/>
                <a:cs typeface="Times New Roman" panose="02020603050405020304" pitchFamily="18" charset="0"/>
              </a:rPr>
              <a:t>страны, народа, семьи не подлежит забвению.</a:t>
            </a:r>
          </a:p>
          <a:p>
            <a:pPr marL="45720" indent="0">
              <a:buNone/>
            </a:pPr>
            <a:r>
              <a:rPr lang="ru-RU" dirty="0">
                <a:latin typeface="Times New Roman" panose="02020603050405020304" pitchFamily="18" charset="0"/>
                <a:cs typeface="Times New Roman" panose="02020603050405020304" pitchFamily="18" charset="0"/>
              </a:rPr>
              <a:t>2. Память является важнейшим свойством бытия, основой нравственности и национального самосознания. </a:t>
            </a:r>
          </a:p>
          <a:p>
            <a:pPr marL="45720" indent="0">
              <a:buNone/>
            </a:pPr>
            <a:r>
              <a:rPr lang="ru-RU" dirty="0">
                <a:latin typeface="Times New Roman" panose="02020603050405020304" pitchFamily="18" charset="0"/>
                <a:cs typeface="Times New Roman" panose="02020603050405020304" pitchFamily="18" charset="0"/>
              </a:rPr>
              <a:t>3. Только память, в противоположность забвению, позволяет соединить прошлое, настоящее и будущее, преодолеть время и смерть.</a:t>
            </a:r>
          </a:p>
          <a:p>
            <a:pPr marL="45720" indent="0">
              <a:buNone/>
            </a:pPr>
            <a:r>
              <a:rPr lang="ru-RU" dirty="0">
                <a:latin typeface="Times New Roman" panose="02020603050405020304" pitchFamily="18" charset="0"/>
                <a:cs typeface="Times New Roman" panose="02020603050405020304" pitchFamily="18" charset="0"/>
              </a:rPr>
              <a:t>4. Пока мы помним ушедших их жизни, они живут в нашем сознании. Нельзя забывать воинские и трудовые подвиги наших предков.</a:t>
            </a:r>
          </a:p>
          <a:p>
            <a:pPr marL="45720" indent="0">
              <a:buNone/>
            </a:pPr>
            <a:r>
              <a:rPr lang="ru-RU" dirty="0">
                <a:latin typeface="Times New Roman" panose="02020603050405020304" pitchFamily="18" charset="0"/>
                <a:cs typeface="Times New Roman" panose="02020603050405020304" pitchFamily="18" charset="0"/>
              </a:rPr>
              <a:t>5. Мы должны хранить память о Великой Отечественной войне, так как забвение подвига предков равносильно измене и предательству.</a:t>
            </a:r>
          </a:p>
          <a:p>
            <a:pPr marL="45720" indent="0">
              <a:buNone/>
            </a:pPr>
            <a:r>
              <a:rPr lang="ru-RU" dirty="0">
                <a:latin typeface="Times New Roman" panose="02020603050405020304" pitchFamily="18" charset="0"/>
                <a:cs typeface="Times New Roman" panose="02020603050405020304" pitchFamily="18" charset="0"/>
              </a:rPr>
              <a:t>6. Только память о прошлом позволяет нам совершать добрые поступки.</a:t>
            </a:r>
          </a:p>
          <a:p>
            <a:pPr marL="45720" indent="0">
              <a:buNone/>
            </a:pPr>
            <a:r>
              <a:rPr lang="ru-RU" dirty="0">
                <a:latin typeface="Times New Roman" panose="02020603050405020304" pitchFamily="18" charset="0"/>
                <a:cs typeface="Times New Roman" panose="02020603050405020304" pitchFamily="18" charset="0"/>
              </a:rPr>
              <a:t>7. Забвение – инструмент самосохранения человечества. </a:t>
            </a:r>
          </a:p>
          <a:p>
            <a:pPr marL="45720" indent="0">
              <a:buNone/>
            </a:pPr>
            <a:r>
              <a:rPr lang="ru-RU" dirty="0">
                <a:latin typeface="Times New Roman" panose="02020603050405020304" pitchFamily="18" charset="0"/>
                <a:cs typeface="Times New Roman" panose="02020603050405020304" pitchFamily="18" charset="0"/>
              </a:rPr>
              <a:t>8. В наследство от предков мы получаем богатую культуру и из книг по истории мы можем узнать, как все это создавалось.</a:t>
            </a:r>
          </a:p>
          <a:p>
            <a:pPr marL="45720" indent="0">
              <a:buNone/>
            </a:pPr>
            <a:r>
              <a:rPr lang="ru-RU" dirty="0">
                <a:latin typeface="Times New Roman" panose="02020603050405020304" pitchFamily="18" charset="0"/>
                <a:cs typeface="Times New Roman" panose="02020603050405020304" pitchFamily="18" charset="0"/>
              </a:rPr>
              <a:t>9. История дает нам уроки на будущее, чтобы мы учитывали их на практике.</a:t>
            </a:r>
          </a:p>
          <a:p>
            <a:pPr marL="45720" indent="0">
              <a:buNone/>
            </a:pPr>
            <a:r>
              <a:rPr lang="ru-RU" dirty="0">
                <a:latin typeface="Times New Roman" panose="02020603050405020304" pitchFamily="18" charset="0"/>
                <a:cs typeface="Times New Roman" panose="02020603050405020304" pitchFamily="18" charset="0"/>
              </a:rPr>
              <a:t>10. Интересно знакомиться с мыслями давно ушедших людей, которые донесли до нас исторические книги. История расширяет кругозор человека.</a:t>
            </a:r>
          </a:p>
          <a:p>
            <a:pPr marL="45720" indent="0">
              <a:buNone/>
            </a:pPr>
            <a:r>
              <a:rPr lang="ru-RU" dirty="0">
                <a:latin typeface="Times New Roman" panose="02020603050405020304" pitchFamily="18" charset="0"/>
                <a:cs typeface="Times New Roman" panose="02020603050405020304" pitchFamily="18" charset="0"/>
              </a:rPr>
              <a:t>11. Историю нельзя изменить, как невозможно вернуть назад прожитую жизнь. Но оглянувшись, можно не совершать прошлых ошибок.</a:t>
            </a:r>
          </a:p>
          <a:p>
            <a:pPr marL="45720" indent="0">
              <a:buNone/>
            </a:pPr>
            <a:r>
              <a:rPr lang="ru-RU" dirty="0">
                <a:latin typeface="Times New Roman" panose="02020603050405020304" pitchFamily="18" charset="0"/>
                <a:cs typeface="Times New Roman" panose="02020603050405020304" pitchFamily="18" charset="0"/>
              </a:rPr>
              <a:t>12. Человек практически бессмертен. Даже если физическое существование заканчивается, то духовное продолжается в памяти дорогих и близких ему людей. </a:t>
            </a:r>
          </a:p>
          <a:p>
            <a:pPr marL="45720" indent="0">
              <a:buNone/>
            </a:pPr>
            <a:endParaRPr lang="ru-RU" dirty="0">
              <a:latin typeface="Times New Roman" panose="02020603050405020304" pitchFamily="18" charset="0"/>
              <a:cs typeface="Times New Roman" panose="02020603050405020304" pitchFamily="18" charset="0"/>
            </a:endParaRPr>
          </a:p>
          <a:p>
            <a:pPr marL="45720" indent="0">
              <a:buNone/>
            </a:pPr>
            <a:endParaRPr lang="ru-RU" b="1" dirty="0">
              <a:solidFill>
                <a:schemeClr val="accent6"/>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 xmlns:a16="http://schemas.microsoft.com/office/drawing/2014/main" id="{96A8D45A-F10B-6E40-860A-51A7E02D61E2}"/>
              </a:ext>
            </a:extLst>
          </p:cNvPr>
          <p:cNvSpPr>
            <a:spLocks noChangeArrowheads="1"/>
          </p:cNvSpPr>
          <p:nvPr/>
        </p:nvSpPr>
        <p:spPr bwMode="auto">
          <a:xfrm>
            <a:off x="-1" y="-1"/>
            <a:ext cx="21558603" cy="457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2049" name="Рисунок 2" descr="https://cdn.photosight.ru/img/1/e26/3438950_large.jpeg">
            <a:extLst>
              <a:ext uri="{FF2B5EF4-FFF2-40B4-BE49-F238E27FC236}">
                <a16:creationId xmlns="" xmlns:a16="http://schemas.microsoft.com/office/drawing/2014/main" id="{625C2DC2-1009-414E-8579-99F17F2C66CA}"/>
              </a:ext>
            </a:extLst>
          </p:cNvPr>
          <p:cNvPicPr>
            <a:picLocks noChangeAspect="1" noChangeArrowheads="1"/>
          </p:cNvPicPr>
          <p:nvPr/>
        </p:nvPicPr>
        <p:blipFill>
          <a:blip r:embed="rId2" r:link="rId3" cstate="print">
            <a:extLst>
              <a:ext uri="{28A0092B-C50C-407E-A947-70E740481C1C}">
                <a14:useLocalDpi xmlns:a14="http://schemas.microsoft.com/office/drawing/2010/main" xmlns="" val="0"/>
              </a:ext>
            </a:extLst>
          </a:blip>
          <a:srcRect/>
          <a:stretch>
            <a:fillRect/>
          </a:stretch>
        </p:blipFill>
        <p:spPr bwMode="auto">
          <a:xfrm>
            <a:off x="0" y="-1"/>
            <a:ext cx="3419872" cy="4634405"/>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pic>
        <p:nvPicPr>
          <p:cNvPr id="6" name="Рисунок 5" descr="https://www.syl.ru/misc/i/ni/1/3/9/3/3/9/5/i/1393395.jpg"/>
          <p:cNvPicPr/>
          <p:nvPr/>
        </p:nvPicPr>
        <p:blipFill>
          <a:blip r:embed="rId4"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flipH="1">
            <a:off x="539552" y="4653136"/>
            <a:ext cx="2899044" cy="1988840"/>
          </a:xfrm>
          <a:prstGeom prst="rect">
            <a:avLst/>
          </a:prstGeom>
          <a:ln>
            <a:noFill/>
          </a:ln>
          <a:effectLst>
            <a:softEdge rad="112500"/>
          </a:effectLst>
        </p:spPr>
      </p:pic>
    </p:spTree>
    <p:extLst>
      <p:ext uri="{BB962C8B-B14F-4D97-AF65-F5344CB8AC3E}">
        <p14:creationId xmlns:p14="http://schemas.microsoft.com/office/powerpoint/2010/main" xmlns="" val="273113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AA094BA-5777-B649-970C-6E2EBC50C997}"/>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2CC80080-3BD6-2541-AD9D-3C8E9F8EDE58}"/>
              </a:ext>
            </a:extLst>
          </p:cNvPr>
          <p:cNvSpPr>
            <a:spLocks noGrp="1"/>
          </p:cNvSpPr>
          <p:nvPr>
            <p:ph sz="quarter" idx="13"/>
          </p:nvPr>
        </p:nvSpPr>
        <p:spPr>
          <a:xfrm>
            <a:off x="107504" y="0"/>
            <a:ext cx="8928992" cy="6858000"/>
          </a:xfrm>
        </p:spPr>
        <p:txBody>
          <a:bodyPr>
            <a:normAutofit/>
          </a:bodyPr>
          <a:lstStyle/>
          <a:p>
            <a:pPr marL="45720" indent="0">
              <a:buNone/>
            </a:pPr>
            <a:r>
              <a:rPr lang="ru-RU" dirty="0">
                <a:latin typeface="Times New Roman" panose="02020603050405020304" pitchFamily="18" charset="0"/>
                <a:cs typeface="Times New Roman" panose="02020603050405020304" pitchFamily="18" charset="0"/>
              </a:rPr>
              <a:t>13. Великие произведения словесного искусства нельзя предать забвению, они непреходящая ценность для всего человечества.</a:t>
            </a:r>
          </a:p>
          <a:p>
            <a:pPr marL="45720" indent="0">
              <a:buNone/>
            </a:pPr>
            <a:r>
              <a:rPr lang="ru-RU" dirty="0">
                <a:latin typeface="Times New Roman" panose="02020603050405020304" pitchFamily="18" charset="0"/>
                <a:cs typeface="Times New Roman" panose="02020603050405020304" pitchFamily="18" charset="0"/>
              </a:rPr>
              <a:t>14. Истинным литературным шедеврам ничто не угрожает, поскольку рукописи не горят, а даже если и горят, то через некоторое время восстают из пепла, как птица Феникс.</a:t>
            </a:r>
          </a:p>
          <a:p>
            <a:pPr marL="45720" indent="0">
              <a:buNone/>
            </a:pPr>
            <a:r>
              <a:rPr lang="ru-RU" dirty="0">
                <a:latin typeface="Times New Roman" panose="02020603050405020304" pitchFamily="18" charset="0"/>
                <a:cs typeface="Times New Roman" panose="02020603050405020304" pitchFamily="18" charset="0"/>
              </a:rPr>
              <a:t>15. Лишение памяти является самым тяжким из всех мыслимых и немыслимых злодеяний.</a:t>
            </a:r>
          </a:p>
          <a:p>
            <a:pPr marL="45720" indent="0">
              <a:buNone/>
            </a:pPr>
            <a:r>
              <a:rPr lang="ru-RU" dirty="0">
                <a:latin typeface="Times New Roman" panose="02020603050405020304" pitchFamily="18" charset="0"/>
                <a:cs typeface="Times New Roman" panose="02020603050405020304" pitchFamily="18" charset="0"/>
              </a:rPr>
              <a:t>16. Человек должен уважать предков, заботиться о их наследии, ведь бездумное уничтожение прошлого чревато страшными последствиями.</a:t>
            </a:r>
          </a:p>
          <a:p>
            <a:pPr marL="45720" indent="0">
              <a:buNone/>
            </a:pPr>
            <a:r>
              <a:rPr lang="ru-RU" dirty="0">
                <a:latin typeface="Times New Roman" panose="02020603050405020304" pitchFamily="18" charset="0"/>
                <a:cs typeface="Times New Roman" panose="02020603050405020304" pitchFamily="18" charset="0"/>
              </a:rPr>
              <a:t>17. Необходимо заботиться о сохранении культурного наследия, ведь, по мнению Д. С. Лихачёва, человека воспитывает то, что его окружает. </a:t>
            </a:r>
          </a:p>
          <a:p>
            <a:pPr marL="45720" indent="0">
              <a:buNone/>
            </a:pPr>
            <a:r>
              <a:rPr lang="ru-RU" dirty="0">
                <a:latin typeface="Times New Roman" panose="02020603050405020304" pitchFamily="18" charset="0"/>
                <a:cs typeface="Times New Roman" panose="02020603050405020304" pitchFamily="18" charset="0"/>
              </a:rPr>
              <a:t>18. Д. С. Лихачёв считает что культурное наследие нужно трепетно оберегать, потому что ««запас» памятников культуры, «запас» культурной среды крайне ограничен в мире, и он истощается со все прогрессирующей скоростью». И такие утраты невосполнимы, потому что каждое подобное сооружение уникально, и реставрация не может полностью сохранить их первозданный облик.</a:t>
            </a:r>
          </a:p>
          <a:p>
            <a:endParaRPr lang="ru-RU" dirty="0"/>
          </a:p>
          <a:p>
            <a:endParaRPr lang="ru-RU" dirty="0"/>
          </a:p>
        </p:txBody>
      </p:sp>
    </p:spTree>
    <p:extLst>
      <p:ext uri="{BB962C8B-B14F-4D97-AF65-F5344CB8AC3E}">
        <p14:creationId xmlns:p14="http://schemas.microsoft.com/office/powerpoint/2010/main" xmlns="" val="1852384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997D229-4E22-9240-A174-5956CDA4524D}"/>
              </a:ext>
            </a:extLst>
          </p:cNvPr>
          <p:cNvSpPr>
            <a:spLocks noGrp="1"/>
          </p:cNvSpPr>
          <p:nvPr>
            <p:ph type="title"/>
          </p:nvPr>
        </p:nvSpPr>
        <p:spPr>
          <a:xfrm>
            <a:off x="179512" y="260648"/>
            <a:ext cx="8784976" cy="864096"/>
          </a:xfrm>
        </p:spPr>
        <p:txBody>
          <a:bodyPr/>
          <a:lstStyle/>
          <a:p>
            <a:pPr marL="0" indent="0" algn="l">
              <a:buNone/>
            </a:pPr>
            <a:r>
              <a:rPr lang="ru-RU" sz="3200" dirty="0" smtClean="0">
                <a:solidFill>
                  <a:srgbClr val="FF0000"/>
                </a:solidFill>
                <a:effectLst/>
                <a:latin typeface="Times New Roman" panose="02020603050405020304" pitchFamily="18" charset="0"/>
                <a:cs typeface="Times New Roman" panose="02020603050405020304" pitchFamily="18" charset="0"/>
              </a:rPr>
              <a:t>РЕКОМЕНДУЕМЫЕ ПРОИЗВЕДЕНИЯ </a:t>
            </a:r>
            <a:br>
              <a:rPr lang="ru-RU" sz="3200" dirty="0" smtClean="0">
                <a:solidFill>
                  <a:srgbClr val="FF0000"/>
                </a:solidFill>
                <a:effectLst/>
                <a:latin typeface="Times New Roman" panose="02020603050405020304" pitchFamily="18" charset="0"/>
                <a:cs typeface="Times New Roman" panose="02020603050405020304" pitchFamily="18" charset="0"/>
              </a:rPr>
            </a:br>
            <a:r>
              <a:rPr lang="ru-RU" sz="3200" dirty="0" smtClean="0">
                <a:solidFill>
                  <a:srgbClr val="FF0000"/>
                </a:solidFill>
                <a:effectLst/>
                <a:latin typeface="Times New Roman" panose="02020603050405020304" pitchFamily="18" charset="0"/>
                <a:cs typeface="Times New Roman" panose="02020603050405020304" pitchFamily="18" charset="0"/>
              </a:rPr>
              <a:t>И </a:t>
            </a:r>
            <a:r>
              <a:rPr lang="ru-RU" sz="3200" dirty="0">
                <a:solidFill>
                  <a:srgbClr val="FF0000"/>
                </a:solidFill>
                <a:effectLst/>
                <a:latin typeface="Times New Roman" panose="02020603050405020304" pitchFamily="18" charset="0"/>
                <a:cs typeface="Times New Roman" panose="02020603050405020304" pitchFamily="18" charset="0"/>
              </a:rPr>
              <a:t>КОММЕНТАРИИ К НИМ</a:t>
            </a:r>
            <a:r>
              <a:rPr lang="ru-RU" dirty="0">
                <a:solidFill>
                  <a:srgbClr val="FF0000"/>
                </a:solidFill>
                <a:effectLst/>
              </a:rPr>
              <a:t/>
            </a:r>
            <a:br>
              <a:rPr lang="ru-RU" dirty="0">
                <a:solidFill>
                  <a:srgbClr val="FF0000"/>
                </a:solidFill>
                <a:effectLst/>
              </a:rPr>
            </a:br>
            <a:endParaRPr lang="ru-RU" dirty="0">
              <a:solidFill>
                <a:srgbClr val="FF0000"/>
              </a:solidFill>
            </a:endParaRPr>
          </a:p>
        </p:txBody>
      </p:sp>
      <p:sp>
        <p:nvSpPr>
          <p:cNvPr id="3" name="Объект 2">
            <a:extLst>
              <a:ext uri="{FF2B5EF4-FFF2-40B4-BE49-F238E27FC236}">
                <a16:creationId xmlns="" xmlns:a16="http://schemas.microsoft.com/office/drawing/2014/main" id="{3CF66C0F-5D97-AC4F-9FCD-C99AF5942AB6}"/>
              </a:ext>
            </a:extLst>
          </p:cNvPr>
          <p:cNvSpPr>
            <a:spLocks noGrp="1"/>
          </p:cNvSpPr>
          <p:nvPr>
            <p:ph sz="quarter" idx="13"/>
          </p:nvPr>
        </p:nvSpPr>
        <p:spPr>
          <a:xfrm>
            <a:off x="611560" y="1628800"/>
            <a:ext cx="8064896" cy="4824536"/>
          </a:xfrm>
        </p:spPr>
        <p:txBody>
          <a:bodyPr>
            <a:normAutofit fontScale="92500"/>
          </a:bodyPr>
          <a:lstStyle/>
          <a:p>
            <a:pPr marL="45720" lvl="0" indent="0">
              <a:buNone/>
            </a:pPr>
            <a:r>
              <a:rPr lang="ru-RU" b="1" dirty="0">
                <a:solidFill>
                  <a:srgbClr val="0070C0"/>
                </a:solidFill>
                <a:latin typeface="Times New Roman" panose="02020603050405020304" pitchFamily="18" charset="0"/>
                <a:cs typeface="Times New Roman" panose="02020603050405020304" pitchFamily="18" charset="0"/>
              </a:rPr>
              <a:t>А. Ахматова. «Реквием» </a:t>
            </a:r>
            <a:endParaRPr lang="ru-RU" dirty="0">
              <a:solidFill>
                <a:srgbClr val="0070C0"/>
              </a:solidFill>
              <a:latin typeface="Times New Roman" panose="02020603050405020304" pitchFamily="18" charset="0"/>
              <a:cs typeface="Times New Roman" panose="02020603050405020304" pitchFamily="18" charset="0"/>
            </a:endParaRPr>
          </a:p>
          <a:p>
            <a:pPr marL="45720" indent="0">
              <a:buNone/>
            </a:pPr>
            <a:r>
              <a:rPr lang="ru-RU" dirty="0">
                <a:latin typeface="Times New Roman" panose="02020603050405020304" pitchFamily="18" charset="0"/>
                <a:cs typeface="Times New Roman" panose="02020603050405020304" pitchFamily="18" charset="0"/>
              </a:rPr>
              <a:t>Поэма </a:t>
            </a:r>
            <a:r>
              <a:rPr lang="ru-RU" b="1" dirty="0">
                <a:latin typeface="Times New Roman" panose="02020603050405020304" pitchFamily="18" charset="0"/>
                <a:cs typeface="Times New Roman" panose="02020603050405020304" pitchFamily="18" charset="0"/>
              </a:rPr>
              <a:t>А.А. Ахматовой «Реквием»</a:t>
            </a:r>
            <a:r>
              <a:rPr lang="ru-RU" dirty="0">
                <a:latin typeface="Times New Roman" panose="02020603050405020304" pitchFamily="18" charset="0"/>
                <a:cs typeface="Times New Roman" panose="02020603050405020304" pitchFamily="18" charset="0"/>
              </a:rPr>
              <a:t> посвящена событиям конца 1930-х годов, когда проводились массовые репрессии и политические преследования. А.А. Ахматова описывает горе женщин, проведших множество дней в очередях, чтобы увидеться с арестованными родственниками и что-то им передать.</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Горе жен, сестер, матерей не менее велико, чем горе самих арестованных в ходе политических преследований и репрессий.</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В заключении поэмы поднимается тема памяти. Поэма «Реквием» — своего рода памятник жертвам страшных репрессий. А.А. Ахматова провела 17 месяцев в тюремных очередях в Ленинграде.</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В поэме есть отсылки к временам стрелецкого бунта (голоса матерей из прошлого). До написания поэмы были арестованы третий муж Ахматовой – Николай Пунин, а также ее сын Лев Гумилёв.</a:t>
            </a:r>
          </a:p>
          <a:p>
            <a:pPr marL="45720" indent="0">
              <a:buNone/>
            </a:pPr>
            <a:endParaRPr lang="ru-RU" dirty="0"/>
          </a:p>
        </p:txBody>
      </p:sp>
    </p:spTree>
    <p:extLst>
      <p:ext uri="{BB962C8B-B14F-4D97-AF65-F5344CB8AC3E}">
        <p14:creationId xmlns:p14="http://schemas.microsoft.com/office/powerpoint/2010/main" xmlns="" val="531739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88640"/>
            <a:ext cx="8640960" cy="6408712"/>
          </a:xfrm>
        </p:spPr>
        <p:txBody>
          <a:bodyPr>
            <a:noAutofit/>
          </a:bodyPr>
          <a:lstStyle/>
          <a:p>
            <a:pPr marL="45720" lvl="0" indent="0">
              <a:buNone/>
            </a:pPr>
            <a:r>
              <a:rPr lang="ru-RU" sz="1800" b="1" dirty="0">
                <a:solidFill>
                  <a:srgbClr val="0070C0"/>
                </a:solidFill>
                <a:latin typeface="Times New Roman" panose="02020603050405020304" pitchFamily="18" charset="0"/>
                <a:cs typeface="Times New Roman" panose="02020603050405020304" pitchFamily="18" charset="0"/>
              </a:rPr>
              <a:t>М.Ю. </a:t>
            </a:r>
            <a:r>
              <a:rPr lang="ru-RU" sz="1800" b="1" dirty="0" smtClean="0">
                <a:solidFill>
                  <a:srgbClr val="0070C0"/>
                </a:solidFill>
                <a:latin typeface="Times New Roman" panose="02020603050405020304" pitchFamily="18" charset="0"/>
                <a:cs typeface="Times New Roman" panose="02020603050405020304" pitchFamily="18" charset="0"/>
              </a:rPr>
              <a:t>Лермонтов. «</a:t>
            </a:r>
            <a:r>
              <a:rPr lang="ru-RU" sz="1800" b="1" dirty="0">
                <a:solidFill>
                  <a:srgbClr val="0070C0"/>
                </a:solidFill>
                <a:latin typeface="Times New Roman" panose="02020603050405020304" pitchFamily="18" charset="0"/>
                <a:cs typeface="Times New Roman" panose="02020603050405020304" pitchFamily="18" charset="0"/>
              </a:rPr>
              <a:t>Бородино»</a:t>
            </a:r>
            <a:r>
              <a:rPr lang="ru-RU" sz="1800" dirty="0">
                <a:solidFill>
                  <a:srgbClr val="0070C0"/>
                </a:solidFill>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Почему </a:t>
            </a:r>
            <a:r>
              <a:rPr lang="ru-RU" sz="1800" dirty="0">
                <a:latin typeface="Times New Roman" panose="02020603050405020304" pitchFamily="18" charset="0"/>
                <a:cs typeface="Times New Roman" panose="02020603050405020304" pitchFamily="18" charset="0"/>
              </a:rPr>
              <a:t>важно помнить о войне? На этот вопрос ответил М.Ю. Лермонтов в поэме «Бородино». Из разговора дяди и племянника мы узнаем об Отечественной войне 1812 года. Описывая бравые подвиги солдат, очевидец событий вдохновляет юношу и учит его деятельной любви к отечеству. Ветеран сетует на то, что новое поколение не способно защитить Родину и не думает о ее судьбе. Поэтому он стремится передать потомкам воспоминание о трагических событиях прошлого, в которых молодым людям пришлось сыграть главную роль. Эти сведения помогут новому поколению стать более ответственным, смелым и достойным памяти павших. История войны необходима нам для того, чтобы перенять у отважных и патриотичных предков все самые лучшие черты и быть готовыми защитить Отечество</a:t>
            </a:r>
            <a:r>
              <a:rPr lang="ru-RU" sz="1800" dirty="0" smtClean="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pPr marL="45720" lvl="0" indent="0">
              <a:buNone/>
            </a:pPr>
            <a:r>
              <a:rPr lang="ru-RU" sz="1800" b="1" dirty="0">
                <a:solidFill>
                  <a:srgbClr val="0070C0"/>
                </a:solidFill>
                <a:latin typeface="Times New Roman" panose="02020603050405020304" pitchFamily="18" charset="0"/>
                <a:cs typeface="Times New Roman" panose="02020603050405020304" pitchFamily="18" charset="0"/>
              </a:rPr>
              <a:t>И.С. </a:t>
            </a:r>
            <a:r>
              <a:rPr lang="ru-RU" sz="1800" b="1" dirty="0" smtClean="0">
                <a:solidFill>
                  <a:srgbClr val="0070C0"/>
                </a:solidFill>
                <a:latin typeface="Times New Roman" panose="02020603050405020304" pitchFamily="18" charset="0"/>
                <a:cs typeface="Times New Roman" panose="02020603050405020304" pitchFamily="18" charset="0"/>
              </a:rPr>
              <a:t>Тургенев. </a:t>
            </a:r>
            <a:r>
              <a:rPr lang="ru-RU" sz="1800" b="1" dirty="0">
                <a:solidFill>
                  <a:srgbClr val="0070C0"/>
                </a:solidFill>
                <a:latin typeface="Times New Roman" panose="02020603050405020304" pitchFamily="18" charset="0"/>
                <a:cs typeface="Times New Roman" panose="02020603050405020304" pitchFamily="18" charset="0"/>
              </a:rPr>
              <a:t>«Отцы и дети»</a:t>
            </a:r>
            <a:r>
              <a:rPr lang="ru-RU" sz="1800" dirty="0">
                <a:latin typeface="Times New Roman" panose="02020603050405020304" pitchFamily="18" charset="0"/>
                <a:cs typeface="Times New Roman" panose="02020603050405020304" pitchFamily="18" charset="0"/>
              </a:rPr>
              <a:t>. Можно ли строить будущее, не имея прошлого? Этот вопрос волнует многих людей и порождает споры. Он не оставил равнодушным и русского писателя И.С. Тургенева. В романе «Отцы и дети» он изобразил героя, который призывал отказаться от авторитетов и наследия прошлого, чтобы построить что-то новое. При этом Базаров уточнял, что задачей его поколения является только разрушение общепринятых и сформировавшихся основ, а не создание замены. Евгений отрицал любовь, семейные ценности, красоту природы, поэзию, традиции и моральные устои народа, однако альтернативы предложить не мог и испытание любовью не выдержал. Его взгляды не оправдали себя, ведь он сам страстно полюбил женщину и не смог жить без нее. На смертном одре Базаров признал, что его вклад в развитие страны не был весомым, а народу его премудрости не нужны. Это говорит о том, что нельзя построить счастливое будущее, отвергая опыт и достижения прошлого.</a:t>
            </a:r>
          </a:p>
          <a:p>
            <a:pPr marL="45720" indent="0">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16825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260648"/>
            <a:ext cx="8280920" cy="6192688"/>
          </a:xfrm>
        </p:spPr>
        <p:txBody>
          <a:bodyPr>
            <a:normAutofit fontScale="77500" lnSpcReduction="20000"/>
          </a:bodyPr>
          <a:lstStyle/>
          <a:p>
            <a:pPr marL="45720" lvl="0" indent="0">
              <a:buNone/>
            </a:pPr>
            <a:r>
              <a:rPr lang="ru-RU" sz="2300" b="1" dirty="0" smtClean="0">
                <a:solidFill>
                  <a:srgbClr val="0070C0"/>
                </a:solidFill>
                <a:latin typeface="Times New Roman" panose="02020603050405020304" pitchFamily="18" charset="0"/>
                <a:cs typeface="Times New Roman" panose="02020603050405020304" pitchFamily="18" charset="0"/>
              </a:rPr>
              <a:t>Б. Васильев. </a:t>
            </a:r>
            <a:r>
              <a:rPr lang="ru-RU" sz="2300" b="1" dirty="0">
                <a:solidFill>
                  <a:srgbClr val="0070C0"/>
                </a:solidFill>
                <a:latin typeface="Times New Roman" panose="02020603050405020304" pitchFamily="18" charset="0"/>
                <a:cs typeface="Times New Roman" panose="02020603050405020304" pitchFamily="18" charset="0"/>
              </a:rPr>
              <a:t>«А зори здесь тихие».</a:t>
            </a:r>
            <a:endParaRPr lang="ru-RU" sz="2300" dirty="0">
              <a:solidFill>
                <a:srgbClr val="0070C0"/>
              </a:solidFill>
              <a:latin typeface="Times New Roman" panose="02020603050405020304" pitchFamily="18" charset="0"/>
              <a:cs typeface="Times New Roman" panose="02020603050405020304" pitchFamily="18" charset="0"/>
            </a:endParaRPr>
          </a:p>
          <a:p>
            <a:pPr marL="45720" indent="0">
              <a:buNone/>
            </a:pPr>
            <a:r>
              <a:rPr lang="ru-RU" dirty="0">
                <a:latin typeface="Times New Roman" panose="02020603050405020304" pitchFamily="18" charset="0"/>
                <a:cs typeface="Times New Roman" panose="02020603050405020304" pitchFamily="18" charset="0"/>
              </a:rPr>
              <a:t>Тема</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совершенно новая для военной прозы: война глазами женщины. Художественно преобразовывая действительность, одаривая героинь совершенно разными индивидуальными чертами, автор добился удивительного правдоподобия. Люди поверили в реально существовавших девчонок. </a:t>
            </a:r>
          </a:p>
          <a:p>
            <a:pPr marL="45720" indent="0">
              <a:buNone/>
            </a:pPr>
            <a:r>
              <a:rPr lang="ru-RU" dirty="0">
                <a:latin typeface="Times New Roman" panose="02020603050405020304" pitchFamily="18" charset="0"/>
                <a:cs typeface="Times New Roman" panose="02020603050405020304" pitchFamily="18" charset="0"/>
              </a:rPr>
              <a:t>Смысл названия раскрывается в самом конце повести, когда выживший старшина с сыном одной из погибших зенитчиц после войны приезжают на место гибели девушек, чтобы установить памятник. И фраза, ставшая названием повести, звучит, как мысль о том, что жизнь продолжается. Траурное спокойствие этих слов контрастирует с ужасной трагедией, которая случилась здесь. Подвиг на войне – обычное дело, но женщина-боец – это нечто трогательно-священное, наивное и беспомощное. Не все героини понимают, что такое война, не все видели смерть: они юны и полны ненависти к врагу. Вот только ко встрече с настоящей войной девушки не готовы: реальность оказывается страшнее и </a:t>
            </a:r>
            <a:r>
              <a:rPr lang="ru-RU" dirty="0" smtClean="0">
                <a:latin typeface="Times New Roman" panose="02020603050405020304" pitchFamily="18" charset="0"/>
                <a:cs typeface="Times New Roman" panose="02020603050405020304" pitchFamily="18" charset="0"/>
              </a:rPr>
              <a:t>беспощаднее</a:t>
            </a:r>
            <a:r>
              <a:rPr lang="ru-RU" dirty="0">
                <a:latin typeface="Times New Roman" panose="02020603050405020304" pitchFamily="18" charset="0"/>
                <a:cs typeface="Times New Roman" panose="02020603050405020304" pitchFamily="18" charset="0"/>
              </a:rPr>
              <a:t>, чем могли ожидать юные “бойцы в юбках”.</a:t>
            </a:r>
          </a:p>
          <a:p>
            <a:pPr marL="45720" indent="0">
              <a:buNone/>
            </a:pPr>
            <a:r>
              <a:rPr lang="ru-RU" dirty="0" smtClean="0">
                <a:latin typeface="Times New Roman" panose="02020603050405020304" pitchFamily="18" charset="0"/>
                <a:cs typeface="Times New Roman" panose="02020603050405020304" pitchFamily="18" charset="0"/>
              </a:rPr>
              <a:t>Каждый прочитавший </a:t>
            </a:r>
            <a:r>
              <a:rPr lang="ru-RU" dirty="0">
                <a:latin typeface="Times New Roman" panose="02020603050405020304" pitchFamily="18" charset="0"/>
                <a:cs typeface="Times New Roman" panose="02020603050405020304" pitchFamily="18" charset="0"/>
              </a:rPr>
              <a:t>повесть Васильева неминуемо приходит к выводу, что трагедии можно было избежать, если бы старшина и его “боевые единицы” были более опытны, если бы… Но война не ждёт готовности, смерть на войне – не всегда подвиг, есть случайность, есть глупость, есть неопытность. То, чему учит это произведение, должно оставаться в сердцах будущих поколений: война – это страшно, она не различает пола и возраста, мы должны помнить тех, кто отдал свои жизни за наше будущее. Идея</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всего творчества Бориса Васильева о войне: мы должны помнить о тех страшных годах в жизни страны, хранить и передавать это знание из поколения в поколение, чтобы война не повторилась. В финале старшина приходит на место страшной расправы с сыном героини и встречает молодых людей, которые удивляются тому, что в этой глуши происходили бои. Таким образом, выживший мужчина увековечивает память о погибших женщинах, устанавливая мемориальную плиту. Теперь потомки будут помнить их подвиг</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35285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88640"/>
            <a:ext cx="8784976" cy="6480720"/>
          </a:xfrm>
        </p:spPr>
        <p:txBody>
          <a:bodyPr>
            <a:normAutofit lnSpcReduction="10000"/>
          </a:bodyPr>
          <a:lstStyle/>
          <a:p>
            <a:pPr marL="45720" lvl="0" indent="0">
              <a:buNone/>
            </a:pPr>
            <a:r>
              <a:rPr lang="ru-RU" b="1" dirty="0">
                <a:solidFill>
                  <a:srgbClr val="0070C0"/>
                </a:solidFill>
                <a:latin typeface="Times New Roman" panose="02020603050405020304" pitchFamily="18" charset="0"/>
                <a:cs typeface="Times New Roman" panose="02020603050405020304" pitchFamily="18" charset="0"/>
              </a:rPr>
              <a:t>Ч. Айтматов. «Буранный полустанок» </a:t>
            </a:r>
            <a:endParaRPr lang="ru-RU" b="1"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b="1" dirty="0" smtClean="0">
                <a:solidFill>
                  <a:srgbClr val="0070C0"/>
                </a:solidFill>
                <a:latin typeface="Times New Roman" panose="02020603050405020304" pitchFamily="18" charset="0"/>
                <a:cs typeface="Times New Roman" panose="02020603050405020304" pitchFamily="18" charset="0"/>
              </a:rPr>
              <a:t>(«</a:t>
            </a:r>
            <a:r>
              <a:rPr lang="ru-RU" b="1" dirty="0">
                <a:solidFill>
                  <a:srgbClr val="0070C0"/>
                </a:solidFill>
                <a:latin typeface="Times New Roman" panose="02020603050405020304" pitchFamily="18" charset="0"/>
                <a:cs typeface="Times New Roman" panose="02020603050405020304" pitchFamily="18" charset="0"/>
              </a:rPr>
              <a:t>И дольше века длится день»). </a:t>
            </a:r>
            <a:endParaRPr lang="ru-RU" b="1"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В</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романе автор рассказывает о том, что из всех рабов наиболее ценными были рабы, пребывающие в мраке забвения, – манкурты. Варварский обряд по превращению человека в покорного слугу – надевание шири, оставление на солнцепеке – лишал людей памяти, создавал послушных, бессловесных животных, не знающих ничего о своем прошлом, а значит, не стремящихся на свободу, по-собачьи преданных своему хозяину. Поэтому писатель считает лишение памяти самым тяжким из всех мыслимых и немыслимых злодеяний. Легенда о манкурте рассказывает о человеке, насильственно лишенном памяти. Он не помнил, как его имя, где прошло его детство, кто его родители, это был герой, который не осознавал себя человеческим существом. Да по сути дела он им и не являлся. По принципу хозяина манкурт способен убить родную мать, стремящуюся вернуть ему частицу памяти, воскресить в нем человеческое начало. Если человечество забудет историю, мы все превратимся в легко управляемых манкуртов, рабов, убийц. Допустить этого ни в коем случае нельзя! История пропитана эмоциями, кровью и потом наших предков. Разве мы имеем право это забыть?</a:t>
            </a:r>
          </a:p>
          <a:p>
            <a:pPr marL="45720" indent="0">
              <a:buNone/>
            </a:pPr>
            <a:endParaRPr lang="ru-RU" dirty="0"/>
          </a:p>
        </p:txBody>
      </p:sp>
    </p:spTree>
    <p:extLst>
      <p:ext uri="{BB962C8B-B14F-4D97-AF65-F5344CB8AC3E}">
        <p14:creationId xmlns:p14="http://schemas.microsoft.com/office/powerpoint/2010/main" xmlns="" val="3958676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07504" y="188640"/>
            <a:ext cx="8784976" cy="6480720"/>
          </a:xfrm>
        </p:spPr>
        <p:txBody>
          <a:bodyPr>
            <a:normAutofit fontScale="85000" lnSpcReduction="20000"/>
          </a:bodyPr>
          <a:lstStyle/>
          <a:p>
            <a:pPr marL="45720" lvl="0" indent="0">
              <a:buNone/>
            </a:pPr>
            <a:r>
              <a:rPr lang="ru-RU" b="1" dirty="0">
                <a:solidFill>
                  <a:srgbClr val="0070C0"/>
                </a:solidFill>
                <a:latin typeface="Times New Roman" panose="02020603050405020304" pitchFamily="18" charset="0"/>
                <a:cs typeface="Times New Roman" panose="02020603050405020304" pitchFamily="18" charset="0"/>
              </a:rPr>
              <a:t>А.С. Пушкин. «Станционный смотритель».</a:t>
            </a:r>
            <a:r>
              <a:rPr lang="ru-RU" dirty="0">
                <a:solidFill>
                  <a:srgbClr val="0070C0"/>
                </a:solidFill>
                <a:latin typeface="Times New Roman" panose="02020603050405020304" pitchFamily="18" charset="0"/>
                <a:cs typeface="Times New Roman" panose="02020603050405020304" pitchFamily="18" charset="0"/>
              </a:rPr>
              <a:t> </a:t>
            </a:r>
            <a:endParaRPr lang="ru-RU"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Дуня</a:t>
            </a:r>
            <a:r>
              <a:rPr lang="ru-RU" dirty="0">
                <a:latin typeface="Times New Roman" panose="02020603050405020304" pitchFamily="18" charset="0"/>
                <a:cs typeface="Times New Roman" panose="02020603050405020304" pitchFamily="18" charset="0"/>
              </a:rPr>
              <a:t>, единственная дочь старика Самсона </a:t>
            </a:r>
            <a:r>
              <a:rPr lang="ru-RU" dirty="0" err="1">
                <a:latin typeface="Times New Roman" panose="02020603050405020304" pitchFamily="18" charset="0"/>
                <a:cs typeface="Times New Roman" panose="02020603050405020304" pitchFamily="18" charset="0"/>
              </a:rPr>
              <a:t>Вырина</a:t>
            </a:r>
            <a:r>
              <a:rPr lang="ru-RU" dirty="0">
                <a:latin typeface="Times New Roman" panose="02020603050405020304" pitchFamily="18" charset="0"/>
                <a:cs typeface="Times New Roman" panose="02020603050405020304" pitchFamily="18" charset="0"/>
              </a:rPr>
              <a:t>, была увезена гусаром и оказалась настолько поглощена семейным счастьем, что совершенно забыла о брошенном отце. В конце концов </a:t>
            </a:r>
            <a:r>
              <a:rPr lang="ru-RU" dirty="0" err="1">
                <a:latin typeface="Times New Roman" panose="02020603050405020304" pitchFamily="18" charset="0"/>
                <a:cs typeface="Times New Roman" panose="02020603050405020304" pitchFamily="18" charset="0"/>
              </a:rPr>
              <a:t>Вырин</a:t>
            </a:r>
            <a:r>
              <a:rPr lang="ru-RU" dirty="0">
                <a:latin typeface="Times New Roman" panose="02020603050405020304" pitchFamily="18" charset="0"/>
                <a:cs typeface="Times New Roman" panose="02020603050405020304" pitchFamily="18" charset="0"/>
              </a:rPr>
              <a:t> смог отыскать девушку, но неласковый прием окончательно подорвал душевные силы станционного смотрителя: Самсон стал пить. И хотя Дуня одумалась и вернулась для того, чтобы навестить несчастного старика, было уже поздно – жестокая дочь плакала не на груди отца, а на его могиле. В этом случае забвение оказалось страшным злом, потому что погубило человека</a:t>
            </a:r>
            <a:r>
              <a:rPr lang="ru-RU" dirty="0" smtClean="0">
                <a:latin typeface="Times New Roman" panose="02020603050405020304" pitchFamily="18" charset="0"/>
                <a:cs typeface="Times New Roman" panose="02020603050405020304" pitchFamily="18" charset="0"/>
              </a:rPr>
              <a:t>.</a:t>
            </a:r>
          </a:p>
          <a:p>
            <a:pPr marL="45720" lvl="0" indent="0">
              <a:buNone/>
            </a:pPr>
            <a:r>
              <a:rPr lang="ru-RU" b="1" dirty="0">
                <a:solidFill>
                  <a:srgbClr val="0070C0"/>
                </a:solidFill>
                <a:latin typeface="Times New Roman" panose="02020603050405020304" pitchFamily="18" charset="0"/>
                <a:cs typeface="Times New Roman" panose="02020603050405020304" pitchFamily="18" charset="0"/>
              </a:rPr>
              <a:t>М.Ю. Лермонтов. «Мцыри»</a:t>
            </a:r>
            <a:r>
              <a:rPr lang="ru-RU" dirty="0">
                <a:solidFill>
                  <a:srgbClr val="0070C0"/>
                </a:solidFill>
                <a:latin typeface="Times New Roman" panose="02020603050405020304" pitchFamily="18" charset="0"/>
                <a:cs typeface="Times New Roman" panose="02020603050405020304" pitchFamily="18" charset="0"/>
              </a:rPr>
              <a:t>. </a:t>
            </a:r>
            <a:endParaRPr lang="ru-RU"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Стоит </a:t>
            </a:r>
            <a:r>
              <a:rPr lang="ru-RU" dirty="0">
                <a:latin typeface="Times New Roman" panose="02020603050405020304" pitchFamily="18" charset="0"/>
                <a:cs typeface="Times New Roman" panose="02020603050405020304" pitchFamily="18" charset="0"/>
              </a:rPr>
              <a:t>ли вспоминать трагические события? Многие люди стремятся забыть их и жить дальше, но отрекаться от своего опыта — значит отречься от самого себя. Это доказывает пример из поэмы «Мцыри».</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Герой был увезен из родного дома насильно. В ходе войны его пленил какой-то генерал и вез домой, но по дороге мальчик сильно заболел, и его оставили в монастыре. Из гордости он не хотел принимать пищу, поэтому едва не погиб в неволе. Но потом монахи смогли поставить его на ноги и подготовить к постригу. И все же накануне церемонии он сбежал и пробыл три драгоценных дня на свободе. За это время он впервые ощутил настоящую жизнь, счастье, свободу, любовь — все, ради чего он был рожден. Оказывается, все это время он не забывал о своем похищении и страстно мечтал вернуться домой. Мцыри ненавидел монастырь и лишь претворялся, чтобы накопить силы и знаний для побега. Ему не удалось добраться до Родины, но зато он добыл краткий миг счастья и прожил хотя бы три дня так, как хотел. Тяжелые воспоминания помогли ему не забыть того, кем он был. Благодаря им он решился на побег и добился своего, не приняв навязанную ему жизнь.</a:t>
            </a:r>
          </a:p>
          <a:p>
            <a:pPr marL="45720" indent="0">
              <a:buNone/>
            </a:pPr>
            <a:endParaRPr lang="ru-RU" dirty="0"/>
          </a:p>
        </p:txBody>
      </p:sp>
    </p:spTree>
    <p:extLst>
      <p:ext uri="{BB962C8B-B14F-4D97-AF65-F5344CB8AC3E}">
        <p14:creationId xmlns:p14="http://schemas.microsoft.com/office/powerpoint/2010/main" xmlns="" val="422444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1840" y="4372168"/>
            <a:ext cx="5173960" cy="2297192"/>
          </a:xfrm>
        </p:spPr>
        <p:txBody>
          <a:bodyPr/>
          <a:lstStyle/>
          <a:p>
            <a:pPr algn="l">
              <a:buNone/>
            </a:pPr>
            <a:r>
              <a:rPr lang="ru-RU" sz="1800" dirty="0" smtClean="0">
                <a:latin typeface="Times New Roman" pitchFamily="18" charset="0"/>
                <a:cs typeface="Times New Roman" pitchFamily="18" charset="0"/>
              </a:rPr>
              <a:t>      Хомякова </a:t>
            </a:r>
            <a:r>
              <a:rPr lang="ru-RU" sz="1800" dirty="0">
                <a:latin typeface="Times New Roman" pitchFamily="18" charset="0"/>
                <a:cs typeface="Times New Roman" pitchFamily="18" charset="0"/>
              </a:rPr>
              <a:t>Ирина Ростиславовна, </a:t>
            </a:r>
            <a:br>
              <a:rPr lang="ru-RU" sz="1800" dirty="0">
                <a:latin typeface="Times New Roman" pitchFamily="18" charset="0"/>
                <a:cs typeface="Times New Roman" pitchFamily="18" charset="0"/>
              </a:rPr>
            </a:br>
            <a:r>
              <a:rPr lang="ru-RU" sz="1800" b="0" dirty="0" smtClean="0">
                <a:solidFill>
                  <a:schemeClr val="tx1"/>
                </a:solidFill>
                <a:effectLst/>
                <a:latin typeface="Times New Roman" pitchFamily="18" charset="0"/>
                <a:ea typeface="Times New Roman" pitchFamily="18" charset="0"/>
                <a:cs typeface="Times New Roman" pitchFamily="18" charset="0"/>
              </a:rPr>
              <a:t>учитель </a:t>
            </a:r>
            <a:r>
              <a:rPr lang="ru-RU" sz="1800" b="0" dirty="0">
                <a:solidFill>
                  <a:schemeClr val="tx1"/>
                </a:solidFill>
                <a:effectLst/>
                <a:latin typeface="Times New Roman" pitchFamily="18" charset="0"/>
                <a:ea typeface="Times New Roman" pitchFamily="18" charset="0"/>
                <a:cs typeface="Times New Roman" pitchFamily="18" charset="0"/>
              </a:rPr>
              <a:t>русского языка </a:t>
            </a:r>
            <a:r>
              <a:rPr lang="ru-RU" sz="1800" b="0" dirty="0" smtClean="0">
                <a:solidFill>
                  <a:schemeClr val="tx1"/>
                </a:solidFill>
                <a:effectLst/>
                <a:latin typeface="Times New Roman" pitchFamily="18" charset="0"/>
                <a:ea typeface="Times New Roman" pitchFamily="18" charset="0"/>
                <a:cs typeface="Times New Roman" pitchFamily="18" charset="0"/>
              </a:rPr>
              <a:t>и </a:t>
            </a:r>
            <a:r>
              <a:rPr lang="ru-RU" sz="1800" b="0" dirty="0">
                <a:solidFill>
                  <a:schemeClr val="tx1"/>
                </a:solidFill>
                <a:effectLst/>
                <a:latin typeface="Times New Roman" pitchFamily="18" charset="0"/>
                <a:ea typeface="Times New Roman" pitchFamily="18" charset="0"/>
                <a:cs typeface="Times New Roman" pitchFamily="18" charset="0"/>
              </a:rPr>
              <a:t>литературы </a:t>
            </a:r>
            <a:br>
              <a:rPr lang="ru-RU" sz="1800" b="0" dirty="0">
                <a:solidFill>
                  <a:schemeClr val="tx1"/>
                </a:solidFill>
                <a:effectLst/>
                <a:latin typeface="Times New Roman" pitchFamily="18" charset="0"/>
                <a:ea typeface="Times New Roman" pitchFamily="18" charset="0"/>
                <a:cs typeface="Times New Roman" pitchFamily="18" charset="0"/>
              </a:rPr>
            </a:br>
            <a:r>
              <a:rPr lang="ru-RU" sz="1800" b="0" dirty="0">
                <a:solidFill>
                  <a:schemeClr val="tx1"/>
                </a:solidFill>
                <a:effectLst/>
                <a:latin typeface="Times New Roman" pitchFamily="18" charset="0"/>
                <a:ea typeface="Times New Roman" pitchFamily="18" charset="0"/>
                <a:cs typeface="Times New Roman" pitchFamily="18" charset="0"/>
              </a:rPr>
              <a:t>МБОУ «Ялтинская средняя школа-лицей № 9» муниципального образования </a:t>
            </a:r>
            <a:r>
              <a:rPr lang="ru-RU" sz="1800" b="0" dirty="0" smtClean="0">
                <a:solidFill>
                  <a:schemeClr val="tx1"/>
                </a:solidFill>
                <a:effectLst/>
                <a:latin typeface="Times New Roman" pitchFamily="18" charset="0"/>
                <a:ea typeface="Times New Roman" pitchFamily="18" charset="0"/>
                <a:cs typeface="Times New Roman" pitchFamily="18" charset="0"/>
              </a:rPr>
              <a:t/>
            </a:r>
            <a:br>
              <a:rPr lang="ru-RU" sz="1800" b="0" dirty="0" smtClean="0">
                <a:solidFill>
                  <a:schemeClr val="tx1"/>
                </a:solidFill>
                <a:effectLst/>
                <a:latin typeface="Times New Roman" pitchFamily="18" charset="0"/>
                <a:ea typeface="Times New Roman" pitchFamily="18" charset="0"/>
                <a:cs typeface="Times New Roman" pitchFamily="18" charset="0"/>
              </a:rPr>
            </a:br>
            <a:r>
              <a:rPr lang="ru-RU" sz="1800" b="0" dirty="0" smtClean="0">
                <a:solidFill>
                  <a:schemeClr val="tx1"/>
                </a:solidFill>
                <a:effectLst/>
                <a:latin typeface="Times New Roman" pitchFamily="18" charset="0"/>
                <a:ea typeface="Times New Roman" pitchFamily="18" charset="0"/>
                <a:cs typeface="Times New Roman" pitchFamily="18" charset="0"/>
              </a:rPr>
              <a:t>городской </a:t>
            </a:r>
            <a:r>
              <a:rPr lang="ru-RU" sz="1800" b="0" dirty="0">
                <a:solidFill>
                  <a:schemeClr val="tx1"/>
                </a:solidFill>
                <a:effectLst/>
                <a:latin typeface="Times New Roman" pitchFamily="18" charset="0"/>
                <a:ea typeface="Times New Roman" pitchFamily="18" charset="0"/>
                <a:cs typeface="Times New Roman" pitchFamily="18" charset="0"/>
              </a:rPr>
              <a:t>округ Ялта Республики Крым</a:t>
            </a:r>
            <a:endParaRPr lang="ru-RU" sz="1800" dirty="0">
              <a:latin typeface="Times New Roman" pitchFamily="18" charset="0"/>
              <a:cs typeface="Times New Roman" pitchFamily="18" charset="0"/>
            </a:endParaRPr>
          </a:p>
        </p:txBody>
      </p:sp>
      <p:sp>
        <p:nvSpPr>
          <p:cNvPr id="5" name="Содержимое 4"/>
          <p:cNvSpPr>
            <a:spLocks noGrp="1"/>
          </p:cNvSpPr>
          <p:nvPr>
            <p:ph sz="quarter" idx="13"/>
          </p:nvPr>
        </p:nvSpPr>
        <p:spPr>
          <a:xfrm>
            <a:off x="179512" y="0"/>
            <a:ext cx="8784976" cy="4206240"/>
          </a:xfrm>
        </p:spPr>
        <p:txBody>
          <a:bodyPr/>
          <a:lstStyle/>
          <a:p>
            <a:pPr algn="ctr">
              <a:buNone/>
            </a:pPr>
            <a:r>
              <a:rPr lang="ru-RU" b="1" dirty="0">
                <a:latin typeface="Times New Roman" pitchFamily="18" charset="0"/>
                <a:cs typeface="Times New Roman" pitchFamily="18" charset="0"/>
              </a:rPr>
              <a:t>МЕТОДИЧЕСКОЕ СОПРОВОЖДЕНИЕ </a:t>
            </a:r>
            <a:br>
              <a:rPr lang="ru-RU" b="1" dirty="0">
                <a:latin typeface="Times New Roman" pitchFamily="18" charset="0"/>
                <a:cs typeface="Times New Roman" pitchFamily="18" charset="0"/>
              </a:rPr>
            </a:br>
            <a:r>
              <a:rPr lang="ru-RU" b="1" dirty="0">
                <a:latin typeface="Times New Roman" pitchFamily="18" charset="0"/>
                <a:cs typeface="Times New Roman" pitchFamily="18" charset="0"/>
              </a:rPr>
              <a:t>ОТКРЫТОГО ТЕМАТИЧЕСКОГО НАПРАВЛЕНИЯ  </a:t>
            </a:r>
            <a:br>
              <a:rPr lang="ru-RU" b="1" dirty="0">
                <a:latin typeface="Times New Roman" pitchFamily="18" charset="0"/>
                <a:cs typeface="Times New Roman" pitchFamily="18" charset="0"/>
              </a:rPr>
            </a:br>
            <a:r>
              <a:rPr lang="ru-RU" sz="2800" b="1" dirty="0">
                <a:latin typeface="Times New Roman" pitchFamily="18" charset="0"/>
                <a:cs typeface="Times New Roman" pitchFamily="18" charset="0"/>
              </a:rPr>
              <a:t>«ЗАБВЕНИЮ НЕ ПОДЛЕЖИТ»</a:t>
            </a:r>
            <a:endParaRPr lang="ru-RU" sz="2800" b="1" dirty="0"/>
          </a:p>
        </p:txBody>
      </p:sp>
      <p:pic>
        <p:nvPicPr>
          <p:cNvPr id="6" name="Содержимое 3" descr="https://rusbuk.ru/uploads/books/706664/87ff084d8e6eced6398a28c34329a323ab1818f8Max.jpg"/>
          <p:cNvPicPr>
            <a:picLock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71800" y="1412776"/>
            <a:ext cx="5956920" cy="3024336"/>
          </a:xfrm>
          <a:prstGeom prst="rect">
            <a:avLst/>
          </a:prstGeom>
          <a:ln>
            <a:noFill/>
          </a:ln>
          <a:effectLst>
            <a:softEdge rad="112500"/>
          </a:effectLst>
        </p:spPr>
      </p:pic>
    </p:spTree>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88640"/>
            <a:ext cx="8856984" cy="6552728"/>
          </a:xfrm>
        </p:spPr>
        <p:txBody>
          <a:bodyPr>
            <a:normAutofit fontScale="92500" lnSpcReduction="10000"/>
          </a:bodyPr>
          <a:lstStyle/>
          <a:p>
            <a:pPr marL="45720" lvl="0" indent="0">
              <a:buNone/>
            </a:pPr>
            <a:r>
              <a:rPr lang="ru-RU" b="1" dirty="0" err="1">
                <a:solidFill>
                  <a:srgbClr val="0070C0"/>
                </a:solidFill>
                <a:latin typeface="Times New Roman" panose="02020603050405020304" pitchFamily="18" charset="0"/>
                <a:cs typeface="Times New Roman" panose="02020603050405020304" pitchFamily="18" charset="0"/>
              </a:rPr>
              <a:t>Рэй</a:t>
            </a:r>
            <a:r>
              <a:rPr lang="ru-RU" b="1" dirty="0">
                <a:solidFill>
                  <a:srgbClr val="0070C0"/>
                </a:solidFill>
                <a:latin typeface="Times New Roman" panose="02020603050405020304" pitchFamily="18" charset="0"/>
                <a:cs typeface="Times New Roman" panose="02020603050405020304" pitchFamily="18" charset="0"/>
              </a:rPr>
              <a:t> </a:t>
            </a:r>
            <a:r>
              <a:rPr lang="ru-RU" b="1" dirty="0" err="1">
                <a:solidFill>
                  <a:srgbClr val="0070C0"/>
                </a:solidFill>
                <a:latin typeface="Times New Roman" panose="02020603050405020304" pitchFamily="18" charset="0"/>
                <a:cs typeface="Times New Roman" panose="02020603050405020304" pitchFamily="18" charset="0"/>
              </a:rPr>
              <a:t>Брэдбери</a:t>
            </a:r>
            <a:r>
              <a:rPr lang="ru-RU" b="1" dirty="0">
                <a:solidFill>
                  <a:srgbClr val="0070C0"/>
                </a:solidFill>
                <a:latin typeface="Times New Roman" panose="02020603050405020304" pitchFamily="18" charset="0"/>
                <a:cs typeface="Times New Roman" panose="02020603050405020304" pitchFamily="18" charset="0"/>
              </a:rPr>
              <a:t>. «Улыбка».</a:t>
            </a:r>
            <a:r>
              <a:rPr lang="ru-RU" dirty="0">
                <a:solidFill>
                  <a:srgbClr val="0070C0"/>
                </a:solidFill>
                <a:latin typeface="Times New Roman" panose="02020603050405020304" pitchFamily="18" charset="0"/>
                <a:cs typeface="Times New Roman" panose="02020603050405020304" pitchFamily="18" charset="0"/>
              </a:rPr>
              <a:t> </a:t>
            </a:r>
            <a:endParaRPr lang="ru-RU"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Люди </a:t>
            </a:r>
            <a:r>
              <a:rPr lang="ru-RU" dirty="0">
                <a:latin typeface="Times New Roman" panose="02020603050405020304" pitchFamily="18" charset="0"/>
                <a:cs typeface="Times New Roman" panose="02020603050405020304" pitchFamily="18" charset="0"/>
              </a:rPr>
              <a:t>нового поколения собрались для того, чтобы уничтожить «</a:t>
            </a:r>
            <a:r>
              <a:rPr lang="ru-RU" dirty="0" err="1">
                <a:latin typeface="Times New Roman" panose="02020603050405020304" pitchFamily="18" charset="0"/>
                <a:cs typeface="Times New Roman" panose="02020603050405020304" pitchFamily="18" charset="0"/>
              </a:rPr>
              <a:t>Мону</a:t>
            </a:r>
            <a:r>
              <a:rPr lang="ru-RU" dirty="0">
                <a:latin typeface="Times New Roman" panose="02020603050405020304" pitchFamily="18" charset="0"/>
                <a:cs typeface="Times New Roman" panose="02020603050405020304" pitchFamily="18" charset="0"/>
              </a:rPr>
              <a:t> Лизу», потому что войны прошлого лишили их хорошего будущего, а как известно, «человек ненавидит то, что его сгубило, что ему жизнь поломало». Лишь мальчик Том сумел сберечь обрывок холста со знаменитой таинственной улыбкой. И в этом случае, вполне возможно, что именно этот ребенок станет тем самым «башковитым человеком», «человеком с душой», который «подлатает» цивилизацию и сделает так, чтобы люди смогли жить мирно, то есть построит светлое будущее, поскольку чтит память предков.</a:t>
            </a:r>
          </a:p>
          <a:p>
            <a:pPr marL="45720" lvl="0" indent="0">
              <a:buNone/>
            </a:pPr>
            <a:r>
              <a:rPr lang="ru-RU" b="1" dirty="0">
                <a:solidFill>
                  <a:srgbClr val="0070C0"/>
                </a:solidFill>
                <a:latin typeface="Times New Roman" panose="02020603050405020304" pitchFamily="18" charset="0"/>
                <a:cs typeface="Times New Roman" panose="02020603050405020304" pitchFamily="18" charset="0"/>
              </a:rPr>
              <a:t>М.А. Шолохов. «Судьба человека».</a:t>
            </a:r>
            <a:r>
              <a:rPr lang="ru-RU" dirty="0">
                <a:solidFill>
                  <a:srgbClr val="0070C0"/>
                </a:solidFill>
                <a:latin typeface="Times New Roman" panose="02020603050405020304" pitchFamily="18" charset="0"/>
                <a:cs typeface="Times New Roman" panose="02020603050405020304" pitchFamily="18" charset="0"/>
              </a:rPr>
              <a:t> </a:t>
            </a:r>
            <a:endParaRPr lang="ru-RU"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Многие </a:t>
            </a:r>
            <a:r>
              <a:rPr lang="ru-RU" dirty="0">
                <a:latin typeface="Times New Roman" panose="02020603050405020304" pitchFamily="18" charset="0"/>
                <a:cs typeface="Times New Roman" panose="02020603050405020304" pitchFamily="18" charset="0"/>
              </a:rPr>
              <a:t>писатели в своих произведениях обращаются к теме войны. На страницах рассказов, романов и очерков они сохраняют память о великом подвиге советских солдат, о том, какой ценой отвоевывали победу. Например, рассказ Шолохова “Судьба человека” знакомит читателя с простым водителем – Андреем Соколовым. В годы войны Соколов потерял свою семью. Его жена и дети погибли, дом был разрушен. Однако он продолжал бороться. Был в плену, но сумел спастись. А после войны нашел в себе силы усыновить осиротевшего мальчика – Ванюшку. “Судьбы человека” – художественное произведение, но основано оно на реальных событиях. Я уверена, что подобных сюжетов за те четыре страшных года было немало. И литература позволяет нам проникнуться состоянием людей, прошедших эти испытания, чтобы еще сильнее ценить их подвиг.</a:t>
            </a:r>
          </a:p>
          <a:p>
            <a:pPr marL="45720" indent="0">
              <a:buNone/>
            </a:pPr>
            <a:endParaRPr lang="ru-RU" dirty="0"/>
          </a:p>
        </p:txBody>
      </p:sp>
    </p:spTree>
    <p:extLst>
      <p:ext uri="{BB962C8B-B14F-4D97-AF65-F5344CB8AC3E}">
        <p14:creationId xmlns:p14="http://schemas.microsoft.com/office/powerpoint/2010/main" xmlns="" val="1160901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88640"/>
            <a:ext cx="8856984" cy="6408712"/>
          </a:xfrm>
        </p:spPr>
        <p:txBody>
          <a:bodyPr>
            <a:normAutofit/>
          </a:bodyPr>
          <a:lstStyle/>
          <a:p>
            <a:pPr marL="45720" lvl="0" indent="0">
              <a:buNone/>
            </a:pPr>
            <a:r>
              <a:rPr lang="ru-RU" b="1" dirty="0">
                <a:solidFill>
                  <a:srgbClr val="0070C0"/>
                </a:solidFill>
                <a:latin typeface="Times New Roman" panose="02020603050405020304" pitchFamily="18" charset="0"/>
                <a:cs typeface="Times New Roman" panose="02020603050405020304" pitchFamily="18" charset="0"/>
              </a:rPr>
              <a:t>А.Т. Твардовский. «По праву памяти». </a:t>
            </a:r>
            <a:endParaRPr lang="ru-RU" b="1" dirty="0" smtClean="0">
              <a:solidFill>
                <a:srgbClr val="0070C0"/>
              </a:solidFill>
              <a:latin typeface="Times New Roman" panose="02020603050405020304" pitchFamily="18" charset="0"/>
              <a:cs typeface="Times New Roman" panose="02020603050405020304" pitchFamily="18" charset="0"/>
            </a:endParaRPr>
          </a:p>
          <a:p>
            <a:pPr marL="45720" lvl="0" indent="0">
              <a:buNone/>
            </a:pP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своей автобиографической поэме автор вспоминает прошлое, в котором во время коллективизации был репрессирован как кулак его отец – крестьянин, работавший от рассвета до заката, с руками, которые он не мог не разогнуть, не сжать в кулак «…отдельных не было мозолей – сплошная. Подлинно – кулак!» Боль от несправедливости хранится в сердце автора десятилетия. На него легло клеймо сына «врага народа», а всё происходило от желания «отца народов» поставить на колени, подчинить своей воле всё население своей многонациональной страны. Автор пишет об удивительной особенности Сталина перенести на чей-то счёт «любых своих просчётов ворох», на чьё-то «вражье искаженье», на чьё-то «головокруженье от им предсказанных побед». Здесь поэт ссылается на статью главы партии, которая так и называлась «Головокруженье от успеха». Память хранит эти события жизни как отдельного человека, так и всей страны. А. Твардовский говорит об этом по праву памяти, по праву человека, пережившего весь ужас репрессий вместе со своим народом.</a:t>
            </a:r>
          </a:p>
          <a:p>
            <a:pPr marL="45720" indent="0">
              <a:buNone/>
            </a:pPr>
            <a:endParaRPr lang="ru-RU" dirty="0"/>
          </a:p>
        </p:txBody>
      </p:sp>
    </p:spTree>
    <p:extLst>
      <p:ext uri="{BB962C8B-B14F-4D97-AF65-F5344CB8AC3E}">
        <p14:creationId xmlns:p14="http://schemas.microsoft.com/office/powerpoint/2010/main" xmlns="" val="845365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https://regnum.ru/uploads/pictures/news/2020/07/10/regnum_picture_1594386949643990_normal.jpg"/>
          <p:cNvPicPr>
            <a:picLocks noGrp="1"/>
          </p:cNvPicPr>
          <p:nvPr>
            <p:ph sz="quarter" idx="13"/>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39552" y="332656"/>
            <a:ext cx="8208911" cy="576064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sz="quarter" idx="13"/>
          </p:nvPr>
        </p:nvPicPr>
        <p:blipFill>
          <a:blip r:embed="rId2" cstate="print"/>
          <a:srcRect/>
          <a:stretch>
            <a:fillRect/>
          </a:stretch>
        </p:blipFill>
        <p:spPr bwMode="auto">
          <a:xfrm>
            <a:off x="0" y="-27383"/>
            <a:ext cx="9108505" cy="6885383"/>
          </a:xfrm>
          <a:prstGeom prst="rect">
            <a:avLst/>
          </a:prstGeom>
          <a:noFill/>
          <a:ln w="9525">
            <a:noFill/>
            <a:miter lim="800000"/>
            <a:headEnd/>
            <a:tailEnd/>
          </a:ln>
          <a:effectLst/>
        </p:spPr>
      </p:pic>
    </p:spTree>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3"/>
          </p:nvPr>
        </p:nvSpPr>
        <p:spPr>
          <a:xfrm>
            <a:off x="107504" y="116632"/>
            <a:ext cx="9036496" cy="6624736"/>
          </a:xfrm>
        </p:spPr>
        <p:txBody>
          <a:bodyPr>
            <a:normAutofit/>
          </a:bodyPr>
          <a:lstStyle/>
          <a:p>
            <a:pPr algn="ctr">
              <a:buNone/>
            </a:pPr>
            <a:r>
              <a:rPr lang="ru-RU" sz="3200" b="1" dirty="0">
                <a:solidFill>
                  <a:srgbClr val="FF0000"/>
                </a:solidFill>
                <a:latin typeface="Times New Roman" pitchFamily="18" charset="0"/>
                <a:cs typeface="Times New Roman" pitchFamily="18" charset="0"/>
              </a:rPr>
              <a:t>КОММЕНТАРИЙ </a:t>
            </a:r>
            <a:r>
              <a:rPr lang="ru-RU" sz="3200" b="1" dirty="0" smtClean="0">
                <a:solidFill>
                  <a:srgbClr val="FF0000"/>
                </a:solidFill>
                <a:latin typeface="Times New Roman" pitchFamily="18" charset="0"/>
                <a:cs typeface="Times New Roman" pitchFamily="18" charset="0"/>
              </a:rPr>
              <a:t>  ФИПИ</a:t>
            </a:r>
            <a:endParaRPr lang="ru-RU" sz="3200" dirty="0">
              <a:solidFill>
                <a:srgbClr val="FF0000"/>
              </a:solidFill>
              <a:latin typeface="Times New Roman" pitchFamily="18" charset="0"/>
              <a:cs typeface="Times New Roman" pitchFamily="18" charset="0"/>
            </a:endParaRPr>
          </a:p>
          <a:p>
            <a:pPr>
              <a:buNone/>
            </a:pPr>
            <a:r>
              <a:rPr lang="ru-RU" sz="2800" dirty="0">
                <a:latin typeface="Times New Roman" pitchFamily="18" charset="0"/>
                <a:cs typeface="Times New Roman" pitchFamily="18" charset="0"/>
              </a:rPr>
              <a:t>Темы сочинений данного направления нацеливают на размышление о значимых исторических событиях, деятелях, общественных явлениях, достижениях науки и культуры, оказавших влияние как на судьбы конкретных людей, так и на развитие общества и человеческой цивилизации в целом. Память о них не имеет срока давности, передается от поколения к поколению, напоминая о горьких уроках прошлого и его славных страницах. Примером глубокого осмысления этой проблемы могут служить произведения художественной, философской, научной литературы, критики, публицистики, мемуарной прозы.  </a:t>
            </a:r>
          </a:p>
          <a:p>
            <a:endParaRPr lang="ru-RU"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3"/>
          </p:nvPr>
        </p:nvSpPr>
        <p:spPr>
          <a:xfrm>
            <a:off x="251520" y="188640"/>
            <a:ext cx="8712968" cy="6552728"/>
          </a:xfrm>
        </p:spPr>
        <p:txBody>
          <a:bodyPr>
            <a:normAutofit lnSpcReduction="10000"/>
          </a:bodyPr>
          <a:lstStyle/>
          <a:p>
            <a:pPr>
              <a:buNone/>
            </a:pPr>
            <a:r>
              <a:rPr lang="ru-RU" sz="2800" b="1" dirty="0">
                <a:solidFill>
                  <a:srgbClr val="FF0000"/>
                </a:solidFill>
                <a:latin typeface="Times New Roman" pitchFamily="18" charset="0"/>
                <a:cs typeface="Times New Roman" pitchFamily="18" charset="0"/>
              </a:rPr>
              <a:t>Аспекты направления "Забвению не подлежит"</a:t>
            </a:r>
          </a:p>
          <a:p>
            <a:pPr lvl="0">
              <a:buFont typeface="Arial" pitchFamily="34" charset="0"/>
              <a:buChar char="•"/>
            </a:pPr>
            <a:r>
              <a:rPr lang="ru-RU" sz="2800" dirty="0">
                <a:latin typeface="Times New Roman" pitchFamily="18" charset="0"/>
                <a:cs typeface="Times New Roman" pitchFamily="18" charset="0"/>
              </a:rPr>
              <a:t>История, знаменательные даты. Историческое сознание. Память (историческая, культурная). Источники формирования исторической памяти (воспоминания современников, журналистика, литература, школа, семья). Преемственность поколений. Забвение и ответственность.  </a:t>
            </a:r>
          </a:p>
          <a:p>
            <a:pPr>
              <a:buFont typeface="Arial" pitchFamily="34" charset="0"/>
              <a:buChar char="•"/>
            </a:pPr>
            <a:r>
              <a:rPr lang="ru-RU" sz="2800" dirty="0">
                <a:latin typeface="Times New Roman" pitchFamily="18" charset="0"/>
                <a:cs typeface="Times New Roman" pitchFamily="18" charset="0"/>
              </a:rPr>
              <a:t>Война: горькие уроки прошлого, </a:t>
            </a:r>
            <a:r>
              <a:rPr lang="ru-RU" sz="2800" dirty="0" smtClean="0">
                <a:latin typeface="Times New Roman" pitchFamily="18" charset="0"/>
                <a:cs typeface="Times New Roman" pitchFamily="18" charset="0"/>
              </a:rPr>
              <a:t>подвиги героев, </a:t>
            </a:r>
            <a:r>
              <a:rPr lang="ru-RU" sz="2800" dirty="0">
                <a:latin typeface="Times New Roman" pitchFamily="18" charset="0"/>
                <a:cs typeface="Times New Roman" pitchFamily="18" charset="0"/>
              </a:rPr>
              <a:t>память народа.</a:t>
            </a:r>
          </a:p>
          <a:p>
            <a:pPr lvl="0">
              <a:buFont typeface="Arial" pitchFamily="34" charset="0"/>
              <a:buChar char="•"/>
            </a:pPr>
            <a:r>
              <a:rPr lang="ru-RU" sz="2800" dirty="0">
                <a:latin typeface="Times New Roman" pitchFamily="18" charset="0"/>
                <a:cs typeface="Times New Roman" pitchFamily="18" charset="0"/>
              </a:rPr>
              <a:t>Люди, изменившие мир. Знаменитые предки. Великие </a:t>
            </a:r>
            <a:r>
              <a:rPr lang="ru-RU" sz="2800" dirty="0" smtClean="0">
                <a:latin typeface="Times New Roman" pitchFamily="18" charset="0"/>
                <a:cs typeface="Times New Roman" pitchFamily="18" charset="0"/>
              </a:rPr>
              <a:t>учителя </a:t>
            </a:r>
            <a:r>
              <a:rPr lang="ru-RU" sz="2800" dirty="0">
                <a:latin typeface="Times New Roman" pitchFamily="18" charset="0"/>
                <a:cs typeface="Times New Roman" pitchFamily="18" charset="0"/>
              </a:rPr>
              <a:t>человечества. Величайшие открытия и подвиги.</a:t>
            </a:r>
          </a:p>
          <a:p>
            <a:pPr lvl="0">
              <a:buFont typeface="Arial" pitchFamily="34" charset="0"/>
              <a:buChar char="•"/>
            </a:pPr>
            <a:r>
              <a:rPr lang="ru-RU" sz="2800" dirty="0">
                <a:latin typeface="Times New Roman" pitchFamily="18" charset="0"/>
                <a:cs typeface="Times New Roman" pitchFamily="18" charset="0"/>
              </a:rPr>
              <a:t>Наука, культура, искусство (музыка, литература, архитектура и др.). Памятники культуры как основа цивилизации, развития общества.</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3"/>
          </p:nvPr>
        </p:nvSpPr>
        <p:spPr>
          <a:xfrm>
            <a:off x="107504" y="116632"/>
            <a:ext cx="9036496" cy="6552728"/>
          </a:xfrm>
        </p:spPr>
        <p:txBody>
          <a:bodyPr>
            <a:normAutofit/>
          </a:bodyPr>
          <a:lstStyle/>
          <a:p>
            <a:pPr>
              <a:buNone/>
            </a:pPr>
            <a:r>
              <a:rPr lang="ru-RU" sz="2800" b="1" dirty="0">
                <a:solidFill>
                  <a:srgbClr val="FF0000"/>
                </a:solidFill>
                <a:latin typeface="Times New Roman" pitchFamily="18" charset="0"/>
                <a:cs typeface="Times New Roman" pitchFamily="18" charset="0"/>
              </a:rPr>
              <a:t>Примерные темы</a:t>
            </a:r>
            <a:endParaRPr lang="ru-RU" sz="2800" dirty="0">
              <a:solidFill>
                <a:srgbClr val="FF0000"/>
              </a:solidFill>
              <a:latin typeface="Times New Roman" pitchFamily="18" charset="0"/>
              <a:cs typeface="Times New Roman" pitchFamily="18" charset="0"/>
            </a:endParaRPr>
          </a:p>
          <a:p>
            <a:pPr>
              <a:buNone/>
            </a:pPr>
            <a:r>
              <a:rPr lang="ru-RU" sz="2400" dirty="0">
                <a:latin typeface="Times New Roman" pitchFamily="18" charset="0"/>
                <a:cs typeface="Times New Roman" pitchFamily="18" charset="0"/>
              </a:rPr>
              <a:t>1. Какова роль исторических памятников?</a:t>
            </a:r>
          </a:p>
          <a:p>
            <a:pPr>
              <a:buNone/>
            </a:pPr>
            <a:r>
              <a:rPr lang="ru-RU" sz="2400" dirty="0">
                <a:latin typeface="Times New Roman" pitchFamily="18" charset="0"/>
                <a:cs typeface="Times New Roman" pitchFamily="18" charset="0"/>
              </a:rPr>
              <a:t>2. Почему важно сохранять памятники культуры, созданные нашими предками? </a:t>
            </a:r>
          </a:p>
          <a:p>
            <a:pPr>
              <a:buNone/>
            </a:pPr>
            <a:r>
              <a:rPr lang="ru-RU" sz="2400" dirty="0">
                <a:latin typeface="Times New Roman" pitchFamily="18" charset="0"/>
                <a:cs typeface="Times New Roman" pitchFamily="18" charset="0"/>
              </a:rPr>
              <a:t>3. Забвение есть измена.</a:t>
            </a:r>
          </a:p>
          <a:p>
            <a:pPr>
              <a:buNone/>
            </a:pPr>
            <a:r>
              <a:rPr lang="ru-RU" sz="2400" dirty="0">
                <a:latin typeface="Times New Roman" pitchFamily="18" charset="0"/>
                <a:cs typeface="Times New Roman" pitchFamily="18" charset="0"/>
              </a:rPr>
              <a:t>4. Согласны ли вы с высказыванием древнеримского философа      Цицерона: «Жизнь мёртвых продолжается в памяти живых»? </a:t>
            </a:r>
          </a:p>
          <a:p>
            <a:pPr>
              <a:buNone/>
            </a:pPr>
            <a:r>
              <a:rPr lang="ru-RU" sz="2400" dirty="0">
                <a:latin typeface="Times New Roman" pitchFamily="18" charset="0"/>
                <a:cs typeface="Times New Roman" pitchFamily="18" charset="0"/>
              </a:rPr>
              <a:t>5. Как исторические события влияют на судьбу человека? </a:t>
            </a:r>
          </a:p>
          <a:p>
            <a:pPr>
              <a:buNone/>
            </a:pPr>
            <a:r>
              <a:rPr lang="ru-RU" sz="2400" dirty="0">
                <a:latin typeface="Times New Roman" pitchFamily="18" charset="0"/>
                <a:cs typeface="Times New Roman" pitchFamily="18" charset="0"/>
              </a:rPr>
              <a:t>6. Почему нельзя забывать историю своего народа? </a:t>
            </a:r>
          </a:p>
          <a:p>
            <a:pPr>
              <a:buNone/>
            </a:pPr>
            <a:r>
              <a:rPr lang="ru-RU" sz="2400" dirty="0">
                <a:latin typeface="Times New Roman" pitchFamily="18" charset="0"/>
                <a:cs typeface="Times New Roman" pitchFamily="18" charset="0"/>
              </a:rPr>
              <a:t>7. «Никто не забыт, ничто не забыто». Как вы понимаете строки Ольги </a:t>
            </a:r>
            <a:r>
              <a:rPr lang="ru-RU" sz="2400" dirty="0" err="1">
                <a:latin typeface="Times New Roman" pitchFamily="18" charset="0"/>
                <a:cs typeface="Times New Roman" pitchFamily="18" charset="0"/>
              </a:rPr>
              <a:t>Берггольц</a:t>
            </a:r>
            <a:r>
              <a:rPr lang="ru-RU" sz="2400" dirty="0">
                <a:latin typeface="Times New Roman" pitchFamily="18" charset="0"/>
                <a:cs typeface="Times New Roman" pitchFamily="18" charset="0"/>
              </a:rPr>
              <a:t>?</a:t>
            </a:r>
          </a:p>
          <a:p>
            <a:pPr>
              <a:buNone/>
            </a:pPr>
            <a:r>
              <a:rPr lang="ru-RU" sz="2400" dirty="0">
                <a:latin typeface="Times New Roman" pitchFamily="18" charset="0"/>
                <a:cs typeface="Times New Roman" pitchFamily="18" charset="0"/>
              </a:rPr>
              <a:t>8. Почему важно помнить прошлое?</a:t>
            </a:r>
          </a:p>
          <a:p>
            <a:pPr>
              <a:buNone/>
            </a:pPr>
            <a:r>
              <a:rPr lang="ru-RU" sz="2400" dirty="0">
                <a:latin typeface="Times New Roman" pitchFamily="18" charset="0"/>
                <a:cs typeface="Times New Roman" pitchFamily="18" charset="0"/>
              </a:rPr>
              <a:t>9. Почему важно чтить память о павших на полях битв?</a:t>
            </a:r>
          </a:p>
          <a:p>
            <a:pPr>
              <a:buNone/>
            </a:pPr>
            <a:r>
              <a:rPr lang="ru-RU" sz="2400" dirty="0">
                <a:latin typeface="Times New Roman" pitchFamily="18" charset="0"/>
                <a:cs typeface="Times New Roman" pitchFamily="18" charset="0"/>
              </a:rPr>
              <a:t>10. В чем заключается подвиг простого русского солдата?</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3"/>
          </p:nvPr>
        </p:nvSpPr>
        <p:spPr>
          <a:xfrm>
            <a:off x="0" y="0"/>
            <a:ext cx="9144000" cy="6858000"/>
          </a:xfrm>
        </p:spPr>
        <p:txBody>
          <a:bodyPr>
            <a:normAutofit fontScale="92500" lnSpcReduction="10000"/>
          </a:bodyPr>
          <a:lstStyle/>
          <a:p>
            <a:pPr>
              <a:buNone/>
            </a:pPr>
            <a:r>
              <a:rPr lang="ru-RU" dirty="0">
                <a:latin typeface="Times New Roman" pitchFamily="18" charset="0"/>
                <a:cs typeface="Times New Roman" pitchFamily="18" charset="0"/>
              </a:rPr>
              <a:t>11. </a:t>
            </a:r>
            <a:r>
              <a:rPr lang="ru-RU" sz="2400" dirty="0">
                <a:latin typeface="Times New Roman" pitchFamily="18" charset="0"/>
                <a:cs typeface="Times New Roman" pitchFamily="18" charset="0"/>
              </a:rPr>
              <a:t>Как произведения искусства становятся бессмертными? </a:t>
            </a:r>
          </a:p>
          <a:p>
            <a:pPr>
              <a:buNone/>
            </a:pPr>
            <a:r>
              <a:rPr lang="ru-RU" sz="2400" dirty="0">
                <a:latin typeface="Times New Roman" pitchFamily="18" charset="0"/>
                <a:cs typeface="Times New Roman" pitchFamily="18" charset="0"/>
              </a:rPr>
              <a:t>12. Согласны ли вы с тем, что забвение прошлого грозит его повторением? </a:t>
            </a:r>
          </a:p>
          <a:p>
            <a:pPr>
              <a:buNone/>
            </a:pPr>
            <a:r>
              <a:rPr lang="ru-RU" sz="2400" dirty="0">
                <a:latin typeface="Times New Roman" pitchFamily="18" charset="0"/>
                <a:cs typeface="Times New Roman" pitchFamily="18" charset="0"/>
              </a:rPr>
              <a:t>13. К чему может привести утрата памяти о Великой Отечественной войне? </a:t>
            </a:r>
          </a:p>
          <a:p>
            <a:pPr>
              <a:buNone/>
            </a:pPr>
            <a:r>
              <a:rPr lang="ru-RU" sz="2400" dirty="0">
                <a:latin typeface="Times New Roman" pitchFamily="18" charset="0"/>
                <a:cs typeface="Times New Roman" pitchFamily="18" charset="0"/>
              </a:rPr>
              <a:t>14.  Какие личности остаются в истории? </a:t>
            </a:r>
          </a:p>
          <a:p>
            <a:pPr>
              <a:buNone/>
            </a:pPr>
            <a:r>
              <a:rPr lang="ru-RU" sz="2400" dirty="0">
                <a:latin typeface="Times New Roman" pitchFamily="18" charset="0"/>
                <a:cs typeface="Times New Roman" pitchFamily="18" charset="0"/>
              </a:rPr>
              <a:t>15. Как вы понимаете выражение «искусство без срока давности»? </a:t>
            </a:r>
          </a:p>
          <a:p>
            <a:pPr>
              <a:buNone/>
            </a:pPr>
            <a:r>
              <a:rPr lang="ru-RU" sz="2400" dirty="0">
                <a:latin typeface="Times New Roman" pitchFamily="18" charset="0"/>
                <a:cs typeface="Times New Roman" pitchFamily="18" charset="0"/>
              </a:rPr>
              <a:t>16.  «Беспамятный» человек – неблагодарный или невежественный? </a:t>
            </a:r>
          </a:p>
          <a:p>
            <a:pPr>
              <a:buNone/>
            </a:pPr>
            <a:r>
              <a:rPr lang="ru-RU" sz="2400" dirty="0">
                <a:latin typeface="Times New Roman" pitchFamily="18" charset="0"/>
                <a:cs typeface="Times New Roman" pitchFamily="18" charset="0"/>
              </a:rPr>
              <a:t>17.  «Рукописи не горят».  Согласны ли вы с цитатой из романа М. А. Булгакова, что классические произведения являются непреходящей ценностью?</a:t>
            </a:r>
          </a:p>
          <a:p>
            <a:pPr>
              <a:buNone/>
            </a:pPr>
            <a:r>
              <a:rPr lang="ru-RU" sz="2400" dirty="0">
                <a:latin typeface="Times New Roman" pitchFamily="18" charset="0"/>
                <a:cs typeface="Times New Roman" pitchFamily="18" charset="0"/>
              </a:rPr>
              <a:t>18.  Какие образы русской литературы можно назвать «вечными»?</a:t>
            </a:r>
          </a:p>
          <a:p>
            <a:pPr>
              <a:buNone/>
            </a:pPr>
            <a:r>
              <a:rPr lang="ru-RU" sz="2400" dirty="0">
                <a:latin typeface="Times New Roman" pitchFamily="18" charset="0"/>
                <a:cs typeface="Times New Roman" pitchFamily="18" charset="0"/>
              </a:rPr>
              <a:t>19.  Какой вклад внесли русские писатели в мировую сокровищницу искусства?</a:t>
            </a:r>
          </a:p>
          <a:p>
            <a:pPr>
              <a:buNone/>
            </a:pPr>
            <a:r>
              <a:rPr lang="ru-RU" sz="2400" dirty="0">
                <a:latin typeface="Times New Roman" pitchFamily="18" charset="0"/>
                <a:cs typeface="Times New Roman" pitchFamily="18" charset="0"/>
              </a:rPr>
              <a:t>20.  Может ли конкретная личность оказать влияние на ход истории?</a:t>
            </a:r>
          </a:p>
          <a:p>
            <a:pPr>
              <a:buNone/>
            </a:pPr>
            <a:r>
              <a:rPr lang="ru-RU" sz="2400" dirty="0">
                <a:latin typeface="Times New Roman" pitchFamily="18" charset="0"/>
                <a:cs typeface="Times New Roman" pitchFamily="18" charset="0"/>
              </a:rPr>
              <a:t>21. Как вы понимаете высказывание В. Ключевского: «История ничему не учит, а только наказывает за незнание уроков»?</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idx="1"/>
          </p:nvPr>
        </p:nvSpPr>
        <p:spPr>
          <a:xfrm>
            <a:off x="467544" y="803528"/>
            <a:ext cx="3346704" cy="393224"/>
          </a:xfrm>
        </p:spPr>
        <p:txBody>
          <a:bodyPr/>
          <a:lstStyle/>
          <a:p>
            <a:r>
              <a:rPr lang="ru-RU" dirty="0">
                <a:latin typeface="Times New Roman" pitchFamily="18" charset="0"/>
                <a:cs typeface="Times New Roman" pitchFamily="18" charset="0"/>
              </a:rPr>
              <a:t>ЗАБВЕНИЕ</a:t>
            </a:r>
          </a:p>
        </p:txBody>
      </p:sp>
      <p:sp>
        <p:nvSpPr>
          <p:cNvPr id="9" name="Содержимое 8"/>
          <p:cNvSpPr>
            <a:spLocks noGrp="1"/>
          </p:cNvSpPr>
          <p:nvPr>
            <p:ph sz="half" idx="2"/>
          </p:nvPr>
        </p:nvSpPr>
        <p:spPr>
          <a:xfrm>
            <a:off x="251520" y="1196752"/>
            <a:ext cx="4251631" cy="5112568"/>
          </a:xfrm>
        </p:spPr>
        <p:txBody>
          <a:bodyPr>
            <a:normAutofit/>
          </a:bodyPr>
          <a:lstStyle/>
          <a:p>
            <a:r>
              <a:rPr lang="ru-RU" b="1" dirty="0">
                <a:latin typeface="Times New Roman" pitchFamily="18" charset="0"/>
                <a:cs typeface="Times New Roman" pitchFamily="18" charset="0"/>
              </a:rPr>
              <a:t>Словарь С.И. Ожегова</a:t>
            </a:r>
            <a:endParaRPr lang="ru-RU" dirty="0">
              <a:latin typeface="Times New Roman" pitchFamily="18" charset="0"/>
              <a:cs typeface="Times New Roman" pitchFamily="18" charset="0"/>
            </a:endParaRPr>
          </a:p>
          <a:p>
            <a:pPr>
              <a:buNone/>
            </a:pPr>
            <a:r>
              <a:rPr lang="ru-RU" b="1" dirty="0">
                <a:latin typeface="Times New Roman" pitchFamily="18" charset="0"/>
                <a:cs typeface="Times New Roman" pitchFamily="18" charset="0"/>
              </a:rPr>
              <a:t>ЗАБВЕ́НИЕ</a:t>
            </a:r>
            <a:r>
              <a:rPr lang="ru-RU" dirty="0">
                <a:latin typeface="Times New Roman" pitchFamily="18" charset="0"/>
                <a:cs typeface="Times New Roman" pitchFamily="18" charset="0"/>
              </a:rPr>
              <a:t>, -я, </a:t>
            </a:r>
            <a:r>
              <a:rPr lang="ru-RU" u="sng" dirty="0">
                <a:latin typeface="Times New Roman" pitchFamily="18" charset="0"/>
                <a:cs typeface="Times New Roman" pitchFamily="18" charset="0"/>
                <a:hlinkClick r:id="rId2"/>
              </a:rPr>
              <a:t>ср.</a:t>
            </a:r>
            <a:endParaRPr lang="ru-RU" dirty="0">
              <a:latin typeface="Times New Roman" pitchFamily="18" charset="0"/>
              <a:cs typeface="Times New Roman" pitchFamily="18" charset="0"/>
            </a:endParaRPr>
          </a:p>
          <a:p>
            <a:pPr>
              <a:buNone/>
            </a:pPr>
            <a:r>
              <a:rPr lang="ru-RU" dirty="0">
                <a:latin typeface="Times New Roman" pitchFamily="18" charset="0"/>
                <a:cs typeface="Times New Roman" pitchFamily="18" charset="0"/>
              </a:rPr>
              <a:t>1</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Утрата памяти о чём-н. (</a:t>
            </a:r>
            <a:r>
              <a:rPr lang="ru-RU" u="sng" dirty="0">
                <a:latin typeface="Times New Roman" pitchFamily="18" charset="0"/>
                <a:cs typeface="Times New Roman" pitchFamily="18" charset="0"/>
                <a:hlinkClick r:id="rId3"/>
              </a:rPr>
              <a:t>книжн.</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Предать забвению</a:t>
            </a:r>
            <a:r>
              <a:rPr lang="ru-RU" dirty="0">
                <a:latin typeface="Times New Roman" pitchFamily="18" charset="0"/>
                <a:cs typeface="Times New Roman" pitchFamily="18" charset="0"/>
              </a:rPr>
              <a:t> (перестать помнить, забыть).</a:t>
            </a:r>
          </a:p>
          <a:p>
            <a:pPr>
              <a:buNone/>
            </a:pPr>
            <a:r>
              <a:rPr lang="ru-RU" dirty="0">
                <a:latin typeface="Times New Roman" pitchFamily="18" charset="0"/>
                <a:cs typeface="Times New Roman" pitchFamily="18" charset="0"/>
              </a:rPr>
              <a:t>2</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чего.</a:t>
            </a:r>
            <a:r>
              <a:rPr lang="ru-RU" dirty="0">
                <a:latin typeface="Times New Roman" pitchFamily="18" charset="0"/>
                <a:cs typeface="Times New Roman" pitchFamily="18" charset="0"/>
              </a:rPr>
              <a:t> Пренебрежение тем, чем нельзя пренебрегать. </a:t>
            </a:r>
            <a:r>
              <a:rPr lang="ru-RU" i="1" dirty="0">
                <a:latin typeface="Times New Roman" pitchFamily="18" charset="0"/>
                <a:cs typeface="Times New Roman" pitchFamily="18" charset="0"/>
              </a:rPr>
              <a:t>З. своих обязанностей. З. приличий.</a:t>
            </a:r>
            <a:endParaRPr lang="ru-RU" dirty="0">
              <a:latin typeface="Times New Roman" pitchFamily="18" charset="0"/>
              <a:cs typeface="Times New Roman" pitchFamily="18" charset="0"/>
            </a:endParaRPr>
          </a:p>
          <a:p>
            <a:pPr>
              <a:buNone/>
            </a:pPr>
            <a:r>
              <a:rPr lang="ru-RU" dirty="0">
                <a:latin typeface="Times New Roman" pitchFamily="18" charset="0"/>
                <a:cs typeface="Times New Roman" pitchFamily="18" charset="0"/>
              </a:rPr>
              <a:t>3</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То же, что забытье (</a:t>
            </a:r>
            <a:r>
              <a:rPr lang="ru-RU" u="sng" dirty="0">
                <a:latin typeface="Times New Roman" pitchFamily="18" charset="0"/>
                <a:cs typeface="Times New Roman" pitchFamily="18" charset="0"/>
                <a:hlinkClick r:id="rId4"/>
              </a:rPr>
              <a:t>устар.</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В минуту забвенья</a:t>
            </a:r>
            <a:r>
              <a:rPr lang="ru-RU" i="1" dirty="0"/>
              <a:t>.</a:t>
            </a:r>
            <a:endParaRPr lang="ru-RU" dirty="0"/>
          </a:p>
          <a:p>
            <a:pPr>
              <a:buNone/>
            </a:pPr>
            <a:r>
              <a:rPr lang="ru-RU" b="1" dirty="0"/>
              <a:t> </a:t>
            </a:r>
            <a:endParaRPr lang="ru-RU" dirty="0"/>
          </a:p>
          <a:p>
            <a:endParaRPr lang="ru-RU" dirty="0"/>
          </a:p>
        </p:txBody>
      </p:sp>
      <p:sp>
        <p:nvSpPr>
          <p:cNvPr id="10" name="Текст 9"/>
          <p:cNvSpPr>
            <a:spLocks noGrp="1"/>
          </p:cNvSpPr>
          <p:nvPr>
            <p:ph type="body" sz="quarter" idx="3"/>
          </p:nvPr>
        </p:nvSpPr>
        <p:spPr>
          <a:xfrm>
            <a:off x="4647302" y="731520"/>
            <a:ext cx="3346704" cy="393224"/>
          </a:xfrm>
        </p:spPr>
        <p:txBody>
          <a:bodyPr/>
          <a:lstStyle/>
          <a:p>
            <a:r>
              <a:rPr lang="ru-RU" dirty="0">
                <a:latin typeface="Times New Roman" pitchFamily="18" charset="0"/>
                <a:cs typeface="Times New Roman" pitchFamily="18" charset="0"/>
              </a:rPr>
              <a:t>ПАМЯТЬ</a:t>
            </a:r>
          </a:p>
        </p:txBody>
      </p:sp>
      <p:sp>
        <p:nvSpPr>
          <p:cNvPr id="11" name="Содержимое 10"/>
          <p:cNvSpPr>
            <a:spLocks noGrp="1"/>
          </p:cNvSpPr>
          <p:nvPr>
            <p:ph sz="quarter" idx="4"/>
          </p:nvPr>
        </p:nvSpPr>
        <p:spPr>
          <a:xfrm>
            <a:off x="4645024" y="1196752"/>
            <a:ext cx="4175447" cy="5112568"/>
          </a:xfrm>
        </p:spPr>
        <p:txBody>
          <a:bodyPr>
            <a:normAutofit lnSpcReduction="10000"/>
          </a:bodyPr>
          <a:lstStyle/>
          <a:p>
            <a:r>
              <a:rPr lang="ru-RU" b="1" dirty="0">
                <a:latin typeface="Times New Roman" pitchFamily="18" charset="0"/>
                <a:cs typeface="Times New Roman" pitchFamily="18" charset="0"/>
              </a:rPr>
              <a:t>Словарь С.И. Ожегова</a:t>
            </a:r>
            <a:endParaRPr lang="ru-RU" dirty="0">
              <a:latin typeface="Times New Roman" pitchFamily="18" charset="0"/>
              <a:cs typeface="Times New Roman" pitchFamily="18" charset="0"/>
            </a:endParaRPr>
          </a:p>
          <a:p>
            <a:pPr>
              <a:buNone/>
            </a:pPr>
            <a:r>
              <a:rPr lang="ru-RU" dirty="0">
                <a:latin typeface="Times New Roman" pitchFamily="18" charset="0"/>
                <a:cs typeface="Times New Roman" pitchFamily="18" charset="0"/>
              </a:rPr>
              <a:t>ПА́МЯТЬ, -и, </a:t>
            </a:r>
            <a:r>
              <a:rPr lang="ru-RU" u="sng" dirty="0">
                <a:latin typeface="Times New Roman" pitchFamily="18" charset="0"/>
                <a:cs typeface="Times New Roman" pitchFamily="18" charset="0"/>
                <a:hlinkClick r:id="rId5"/>
              </a:rPr>
              <a:t>жен.</a:t>
            </a:r>
            <a:endParaRPr lang="ru-RU" dirty="0">
              <a:latin typeface="Times New Roman" pitchFamily="18" charset="0"/>
              <a:cs typeface="Times New Roman" pitchFamily="18" charset="0"/>
            </a:endParaRPr>
          </a:p>
          <a:p>
            <a:pPr>
              <a:buNone/>
            </a:pPr>
            <a:r>
              <a:rPr lang="ru-RU" dirty="0">
                <a:latin typeface="Times New Roman" pitchFamily="18" charset="0"/>
                <a:cs typeface="Times New Roman" pitchFamily="18" charset="0"/>
              </a:rPr>
              <a:t>1</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Способность сохранять и воспроизводить в сознании прежние впечатления, опыт, а также самый запас хранящихся в сознании впечатлений, опыта. </a:t>
            </a:r>
            <a:r>
              <a:rPr lang="ru-RU" i="1" dirty="0">
                <a:latin typeface="Times New Roman" pitchFamily="18" charset="0"/>
                <a:cs typeface="Times New Roman" pitchFamily="18" charset="0"/>
              </a:rPr>
              <a:t>Моторная п.</a:t>
            </a:r>
            <a:r>
              <a:rPr lang="ru-RU" dirty="0">
                <a:latin typeface="Times New Roman" pitchFamily="18" charset="0"/>
                <a:cs typeface="Times New Roman" pitchFamily="18" charset="0"/>
              </a:rPr>
              <a:t> (память-привычка). </a:t>
            </a:r>
            <a:r>
              <a:rPr lang="ru-RU" i="1" dirty="0">
                <a:latin typeface="Times New Roman" pitchFamily="18" charset="0"/>
                <a:cs typeface="Times New Roman" pitchFamily="18" charset="0"/>
              </a:rPr>
              <a:t>Эмоциональная п.</a:t>
            </a:r>
            <a:r>
              <a:rPr lang="ru-RU" dirty="0">
                <a:latin typeface="Times New Roman" pitchFamily="18" charset="0"/>
                <a:cs typeface="Times New Roman" pitchFamily="18" charset="0"/>
              </a:rPr>
              <a:t> (память чувств). </a:t>
            </a:r>
            <a:r>
              <a:rPr lang="ru-RU" i="1" dirty="0">
                <a:latin typeface="Times New Roman" pitchFamily="18" charset="0"/>
                <a:cs typeface="Times New Roman" pitchFamily="18" charset="0"/>
              </a:rPr>
              <a:t>Образная п. Врезаться в п.</a:t>
            </a:r>
            <a:r>
              <a:rPr lang="ru-RU" dirty="0">
                <a:latin typeface="Times New Roman" pitchFamily="18" charset="0"/>
                <a:cs typeface="Times New Roman" pitchFamily="18" charset="0"/>
              </a:rPr>
              <a:t> (хорошо запомниться). </a:t>
            </a:r>
            <a:r>
              <a:rPr lang="ru-RU" i="1" dirty="0">
                <a:latin typeface="Times New Roman" pitchFamily="18" charset="0"/>
                <a:cs typeface="Times New Roman" pitchFamily="18" charset="0"/>
              </a:rPr>
              <a:t>Свежо в памяти</a:t>
            </a:r>
            <a:r>
              <a:rPr lang="ru-RU" dirty="0">
                <a:latin typeface="Times New Roman" pitchFamily="18" charset="0"/>
                <a:cs typeface="Times New Roman" pitchFamily="18" charset="0"/>
              </a:rPr>
              <a:t> (еще хорошо помнится). </a:t>
            </a:r>
            <a:r>
              <a:rPr lang="ru-RU" i="1" dirty="0">
                <a:latin typeface="Times New Roman" pitchFamily="18" charset="0"/>
                <a:cs typeface="Times New Roman" pitchFamily="18" charset="0"/>
              </a:rPr>
              <a:t>Это на его памяти</a:t>
            </a:r>
            <a:r>
              <a:rPr lang="ru-RU" dirty="0">
                <a:latin typeface="Times New Roman" pitchFamily="18" charset="0"/>
                <a:cs typeface="Times New Roman" pitchFamily="18" charset="0"/>
              </a:rPr>
              <a:t> (о чём-н. отдалённом: он это помнит, был свидетелем происходившего). </a:t>
            </a:r>
            <a:r>
              <a:rPr lang="ru-RU" i="1" dirty="0">
                <a:latin typeface="Times New Roman" pitchFamily="18" charset="0"/>
                <a:cs typeface="Times New Roman" pitchFamily="18" charset="0"/>
              </a:rPr>
              <a:t>Прийти на п.</a:t>
            </a:r>
            <a:r>
              <a:rPr lang="ru-RU" dirty="0">
                <a:latin typeface="Times New Roman" pitchFamily="18" charset="0"/>
                <a:cs typeface="Times New Roman" pitchFamily="18" charset="0"/>
              </a:rPr>
              <a:t> (вспомниться). </a:t>
            </a:r>
            <a:r>
              <a:rPr lang="ru-RU" i="1" dirty="0">
                <a:latin typeface="Times New Roman" pitchFamily="18" charset="0"/>
                <a:cs typeface="Times New Roman" pitchFamily="18" charset="0"/>
              </a:rPr>
              <a:t>Короткая п. у кого-н.</a:t>
            </a:r>
            <a:r>
              <a:rPr lang="ru-RU" dirty="0">
                <a:latin typeface="Times New Roman" pitchFamily="18" charset="0"/>
                <a:cs typeface="Times New Roman" pitchFamily="18" charset="0"/>
              </a:rPr>
              <a:t> (быстро забывает; обычно о том, кто не хочет помнить, вспоминать что-н.; </a:t>
            </a:r>
            <a:r>
              <a:rPr lang="ru-RU" u="sng" dirty="0" err="1">
                <a:latin typeface="Times New Roman" pitchFamily="18" charset="0"/>
                <a:cs typeface="Times New Roman" pitchFamily="18" charset="0"/>
                <a:hlinkClick r:id="rId6"/>
              </a:rPr>
              <a:t>неод</a:t>
            </a:r>
            <a:r>
              <a:rPr lang="ru-RU" u="sng" dirty="0">
                <a:latin typeface="Times New Roman" pitchFamily="18" charset="0"/>
                <a:cs typeface="Times New Roman" pitchFamily="18" charset="0"/>
                <a:hlinkClick r:id="rId6"/>
              </a:rPr>
              <a:t>.</a:t>
            </a:r>
            <a:r>
              <a:rPr lang="ru-RU" dirty="0">
                <a:latin typeface="Times New Roman" pitchFamily="18" charset="0"/>
                <a:cs typeface="Times New Roman" pitchFamily="18" charset="0"/>
              </a:rPr>
              <a:t>).</a:t>
            </a:r>
          </a:p>
          <a:p>
            <a:pPr>
              <a:buNone/>
            </a:pPr>
            <a:r>
              <a:rPr lang="ru-RU" dirty="0">
                <a:latin typeface="Times New Roman" pitchFamily="18" charset="0"/>
                <a:cs typeface="Times New Roman" pitchFamily="18" charset="0"/>
              </a:rPr>
              <a:t>2</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То же, что </a:t>
            </a:r>
            <a:r>
              <a:rPr lang="ru-RU" u="sng" dirty="0">
                <a:latin typeface="Times New Roman" pitchFamily="18" charset="0"/>
                <a:cs typeface="Times New Roman" pitchFamily="18" charset="0"/>
                <a:hlinkClick r:id="rId7"/>
              </a:rPr>
              <a:t>воспоминание</a:t>
            </a:r>
            <a:r>
              <a:rPr lang="ru-RU" dirty="0">
                <a:latin typeface="Times New Roman" pitchFamily="18" charset="0"/>
                <a:cs typeface="Times New Roman" pitchFamily="18" charset="0"/>
              </a:rPr>
              <a:t> о </a:t>
            </a:r>
            <a:r>
              <a:rPr lang="ru-RU" dirty="0" err="1">
                <a:latin typeface="Times New Roman" pitchFamily="18" charset="0"/>
                <a:cs typeface="Times New Roman" pitchFamily="18" charset="0"/>
              </a:rPr>
              <a:t>ком-чём-н</a:t>
            </a:r>
            <a:r>
              <a:rPr lang="ru-RU" dirty="0">
                <a:latin typeface="Times New Roman" pitchFamily="18" charset="0"/>
                <a:cs typeface="Times New Roman" pitchFamily="18" charset="0"/>
              </a:rPr>
              <a:t>. </a:t>
            </a:r>
          </a:p>
        </p:txBody>
      </p:sp>
      <p:sp>
        <p:nvSpPr>
          <p:cNvPr id="7" name="Заголовок 6"/>
          <p:cNvSpPr>
            <a:spLocks noGrp="1"/>
          </p:cNvSpPr>
          <p:nvPr>
            <p:ph type="title"/>
          </p:nvPr>
        </p:nvSpPr>
        <p:spPr>
          <a:xfrm>
            <a:off x="1143001" y="116632"/>
            <a:ext cx="6851006" cy="648072"/>
          </a:xfrm>
        </p:spPr>
        <p:txBody>
          <a:bodyPr/>
          <a:lstStyle/>
          <a:p>
            <a:pPr algn="ctr">
              <a:buNone/>
            </a:pPr>
            <a:r>
              <a:rPr lang="ru-RU" sz="2800" dirty="0">
                <a:solidFill>
                  <a:srgbClr val="FF0000"/>
                </a:solidFill>
                <a:latin typeface="Times New Roman" pitchFamily="18" charset="0"/>
                <a:cs typeface="Times New Roman" pitchFamily="18" charset="0"/>
              </a:rPr>
              <a:t>Основные понятия</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p:txBody>
          <a:bodyPr/>
          <a:lstStyle/>
          <a:p>
            <a:endParaRPr lang="ru-RU"/>
          </a:p>
        </p:txBody>
      </p:sp>
      <p:sp>
        <p:nvSpPr>
          <p:cNvPr id="3" name="Содержимое 2"/>
          <p:cNvSpPr>
            <a:spLocks noGrp="1"/>
          </p:cNvSpPr>
          <p:nvPr>
            <p:ph sz="half" idx="2"/>
          </p:nvPr>
        </p:nvSpPr>
        <p:spPr>
          <a:xfrm>
            <a:off x="0" y="188640"/>
            <a:ext cx="4503151" cy="6480720"/>
          </a:xfrm>
        </p:spPr>
        <p:txBody>
          <a:bodyPr>
            <a:normAutofit fontScale="92500" lnSpcReduction="20000"/>
          </a:bodyPr>
          <a:lstStyle/>
          <a:p>
            <a:pPr marL="45720" indent="0">
              <a:buNone/>
            </a:pPr>
            <a:r>
              <a:rPr lang="ru-RU" b="1" dirty="0">
                <a:latin typeface="Times New Roman" panose="02020603050405020304" pitchFamily="18" charset="0"/>
                <a:cs typeface="Times New Roman" panose="02020603050405020304" pitchFamily="18" charset="0"/>
              </a:rPr>
              <a:t>Философский словарь</a:t>
            </a:r>
            <a:endParaRPr lang="ru-RU" dirty="0">
              <a:latin typeface="Times New Roman" panose="02020603050405020304" pitchFamily="18" charset="0"/>
              <a:cs typeface="Times New Roman" panose="02020603050405020304" pitchFamily="18" charset="0"/>
            </a:endParaRPr>
          </a:p>
          <a:p>
            <a:pPr marL="45720" indent="0">
              <a:buNone/>
            </a:pPr>
            <a:r>
              <a:rPr lang="ru-RU" dirty="0">
                <a:latin typeface="Times New Roman" panose="02020603050405020304" pitchFamily="18" charset="0"/>
                <a:cs typeface="Times New Roman" panose="02020603050405020304" pitchFamily="18" charset="0"/>
              </a:rPr>
              <a:t>ЗАБВЕНИЕ - </a:t>
            </a:r>
          </a:p>
          <a:p>
            <a:pPr marL="45720" indent="0">
              <a:buNone/>
            </a:pPr>
            <a:r>
              <a:rPr lang="ru-RU" dirty="0">
                <a:latin typeface="Times New Roman" panose="02020603050405020304" pitchFamily="18" charset="0"/>
                <a:cs typeface="Times New Roman" panose="02020603050405020304" pitchFamily="18" charset="0"/>
              </a:rPr>
              <a:t>отсутствие или исчезновение воспоминания. Причины забвения:</a:t>
            </a:r>
          </a:p>
          <a:p>
            <a:pPr marL="45720" indent="0">
              <a:buNone/>
            </a:pPr>
            <a:r>
              <a:rPr lang="ru-RU" dirty="0">
                <a:latin typeface="Times New Roman" panose="02020603050405020304" pitchFamily="18" charset="0"/>
                <a:cs typeface="Times New Roman" panose="02020603050405020304" pitchFamily="18" charset="0"/>
              </a:rPr>
              <a:t>1) неспособность зафиксировать воспоминания (постепенное забывание), чаще  всего связанная с определенными психологическими или аффективными причинами;</a:t>
            </a:r>
          </a:p>
          <a:p>
            <a:pPr marL="45720" indent="0">
              <a:buNone/>
            </a:pPr>
            <a:r>
              <a:rPr lang="ru-RU" dirty="0">
                <a:latin typeface="Times New Roman" panose="02020603050405020304" pitchFamily="18" charset="0"/>
                <a:cs typeface="Times New Roman" panose="02020603050405020304" pitchFamily="18" charset="0"/>
              </a:rPr>
              <a:t>2) неспособность хранить воспоминания -  потеря памяти в собственном смысле слова: забвение вызвано с отсутствием усилия памяти, недостаточной работой по возобновлению фиксации, что связано прежде всего с повторением;</a:t>
            </a:r>
          </a:p>
          <a:p>
            <a:pPr marL="45720" indent="0">
              <a:buNone/>
            </a:pPr>
            <a:r>
              <a:rPr lang="ru-RU" dirty="0">
                <a:latin typeface="Times New Roman" panose="02020603050405020304" pitchFamily="18" charset="0"/>
                <a:cs typeface="Times New Roman" panose="02020603050405020304" pitchFamily="18" charset="0"/>
              </a:rPr>
              <a:t>3) неспособностью вспомнить что-то, что хранится в нашей памяти. </a:t>
            </a:r>
          </a:p>
          <a:p>
            <a:pPr marL="45720" indent="0">
              <a:buNone/>
            </a:pPr>
            <a:r>
              <a:rPr lang="ru-RU" b="1" dirty="0">
                <a:latin typeface="Times New Roman" panose="02020603050405020304" pitchFamily="18" charset="0"/>
                <a:cs typeface="Times New Roman" panose="02020603050405020304" pitchFamily="18" charset="0"/>
              </a:rPr>
              <a:t>Забвение</a:t>
            </a:r>
            <a:r>
              <a:rPr lang="ru-RU" dirty="0">
                <a:latin typeface="Times New Roman" panose="02020603050405020304" pitchFamily="18" charset="0"/>
                <a:cs typeface="Times New Roman" panose="02020603050405020304" pitchFamily="18" charset="0"/>
              </a:rPr>
              <a:t> — угасание памяти о каком-либо явлении, событии или человеке. Слово «забвение » многозначное. Оно обозначает:</a:t>
            </a:r>
          </a:p>
          <a:p>
            <a:pPr marL="45720" indent="0">
              <a:buNone/>
            </a:pPr>
            <a:r>
              <a:rPr lang="ru-RU" dirty="0">
                <a:latin typeface="Times New Roman" panose="02020603050405020304" pitchFamily="18" charset="0"/>
                <a:cs typeface="Times New Roman" panose="02020603050405020304" pitchFamily="18" charset="0"/>
              </a:rPr>
              <a:t>1) утрату памяти о чём-то — «предать забвению» означает забыть (</a:t>
            </a:r>
            <a:r>
              <a:rPr lang="ru-RU" dirty="0" err="1">
                <a:latin typeface="Times New Roman" panose="02020603050405020304" pitchFamily="18" charset="0"/>
                <a:cs typeface="Times New Roman" panose="02020603050405020304" pitchFamily="18" charset="0"/>
              </a:rPr>
              <a:t>книж</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2) пренебрежение чем-то: забвение приличий, своих обязанностей;</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3) (устаревшее) то же, что забытьё: в минуту забвения.</a:t>
            </a:r>
          </a:p>
          <a:p>
            <a:pPr marL="45720" indent="0">
              <a:buNone/>
            </a:pPr>
            <a:endParaRPr lang="ru-RU" dirty="0">
              <a:latin typeface="Times New Roman" panose="02020603050405020304" pitchFamily="18" charset="0"/>
              <a:cs typeface="Times New Roman" panose="02020603050405020304" pitchFamily="18" charset="0"/>
            </a:endParaRPr>
          </a:p>
          <a:p>
            <a:endParaRPr lang="ru-RU" dirty="0"/>
          </a:p>
        </p:txBody>
      </p:sp>
      <p:sp>
        <p:nvSpPr>
          <p:cNvPr id="4" name="Текст 3"/>
          <p:cNvSpPr>
            <a:spLocks noGrp="1"/>
          </p:cNvSpPr>
          <p:nvPr>
            <p:ph type="body" sz="quarter" idx="3"/>
          </p:nvPr>
        </p:nvSpPr>
        <p:spPr/>
        <p:txBody>
          <a:bodyPr/>
          <a:lstStyle/>
          <a:p>
            <a:endParaRPr lang="ru-RU"/>
          </a:p>
        </p:txBody>
      </p:sp>
      <p:sp>
        <p:nvSpPr>
          <p:cNvPr id="5" name="Содержимое 4"/>
          <p:cNvSpPr>
            <a:spLocks noGrp="1"/>
          </p:cNvSpPr>
          <p:nvPr>
            <p:ph sz="quarter" idx="4"/>
          </p:nvPr>
        </p:nvSpPr>
        <p:spPr>
          <a:xfrm>
            <a:off x="4645024" y="188640"/>
            <a:ext cx="4498975" cy="6480720"/>
          </a:xfrm>
        </p:spPr>
        <p:txBody>
          <a:bodyPr>
            <a:normAutofit/>
          </a:bodyPr>
          <a:lstStyle/>
          <a:p>
            <a:pPr marL="45720" indent="0">
              <a:buNone/>
            </a:pPr>
            <a:r>
              <a:rPr lang="ru-RU" b="1" dirty="0">
                <a:latin typeface="Times New Roman" panose="02020603050405020304" pitchFamily="18" charset="0"/>
                <a:cs typeface="Times New Roman" panose="02020603050405020304" pitchFamily="18" charset="0"/>
              </a:rPr>
              <a:t>Философская энциклопедия</a:t>
            </a:r>
            <a:endParaRPr lang="ru-RU" dirty="0">
              <a:latin typeface="Times New Roman" panose="02020603050405020304" pitchFamily="18" charset="0"/>
              <a:cs typeface="Times New Roman" panose="02020603050405020304" pitchFamily="18" charset="0"/>
            </a:endParaRPr>
          </a:p>
          <a:p>
            <a:pPr marL="45720" indent="0">
              <a:buNone/>
            </a:pPr>
            <a:r>
              <a:rPr lang="ru-RU" dirty="0">
                <a:latin typeface="Times New Roman" panose="02020603050405020304" pitchFamily="18" charset="0"/>
                <a:cs typeface="Times New Roman" panose="02020603050405020304" pitchFamily="18" charset="0"/>
              </a:rPr>
              <a:t>ПАМЯТЬ - </a:t>
            </a:r>
          </a:p>
          <a:p>
            <a:pPr marL="45720" indent="0">
              <a:buNone/>
            </a:pPr>
            <a:r>
              <a:rPr lang="ru-RU" dirty="0">
                <a:latin typeface="Times New Roman" panose="02020603050405020304" pitchFamily="18" charset="0"/>
                <a:cs typeface="Times New Roman" panose="02020603050405020304" pitchFamily="18" charset="0"/>
              </a:rPr>
              <a:t>способность к воспроизведению прошлого опыта, одно из </a:t>
            </a:r>
            <a:r>
              <a:rPr lang="ru-RU" i="1" dirty="0" err="1">
                <a:latin typeface="Times New Roman" panose="02020603050405020304" pitchFamily="18" charset="0"/>
                <a:cs typeface="Times New Roman" panose="02020603050405020304" pitchFamily="18" charset="0"/>
              </a:rPr>
              <a:t>осн</a:t>
            </a:r>
            <a:r>
              <a:rPr lang="ru-RU"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свойств нервной системы, выражающееся в </a:t>
            </a:r>
            <a:r>
              <a:rPr lang="ru-RU" dirty="0">
                <a:latin typeface="Times New Roman" panose="02020603050405020304" pitchFamily="18" charset="0"/>
                <a:cs typeface="Times New Roman" panose="02020603050405020304" pitchFamily="18" charset="0"/>
                <a:hlinkClick r:id="rId2"/>
              </a:rPr>
              <a:t>способности</a:t>
            </a:r>
            <a:r>
              <a:rPr lang="ru-RU" dirty="0">
                <a:latin typeface="Times New Roman" panose="02020603050405020304" pitchFamily="18" charset="0"/>
                <a:cs typeface="Times New Roman" panose="02020603050405020304" pitchFamily="18" charset="0"/>
              </a:rPr>
              <a:t> длительно хранить информацию о событиях </a:t>
            </a:r>
            <a:r>
              <a:rPr lang="ru-RU" i="1" dirty="0">
                <a:latin typeface="Times New Roman" panose="02020603050405020304" pitchFamily="18" charset="0"/>
                <a:cs typeface="Times New Roman" panose="02020603050405020304" pitchFamily="18" charset="0"/>
              </a:rPr>
              <a:t>внеш.</a:t>
            </a:r>
            <a:r>
              <a:rPr lang="ru-RU" dirty="0">
                <a:latin typeface="Times New Roman" panose="02020603050405020304" pitchFamily="18" charset="0"/>
                <a:cs typeface="Times New Roman" panose="02020603050405020304" pitchFamily="18" charset="0"/>
              </a:rPr>
              <a:t> мира и реакциях организма и многократно вводить её в сферу сознания и поведения. Осуществляя связь между прошлыми состояниями психики, настоящим и процессами подготовки будущих состояний, П. сообщает связность и </a:t>
            </a:r>
            <a:r>
              <a:rPr lang="ru-RU" dirty="0">
                <a:latin typeface="Times New Roman" panose="02020603050405020304" pitchFamily="18" charset="0"/>
                <a:cs typeface="Times New Roman" panose="02020603050405020304" pitchFamily="18" charset="0"/>
                <a:hlinkClick r:id="rId3"/>
              </a:rPr>
              <a:t>устойчивость</a:t>
            </a:r>
            <a:r>
              <a:rPr lang="ru-RU" dirty="0">
                <a:latin typeface="Times New Roman" panose="02020603050405020304" pitchFamily="18" charset="0"/>
                <a:cs typeface="Times New Roman" panose="02020603050405020304" pitchFamily="18" charset="0"/>
              </a:rPr>
              <a:t> жизненному опыту человека, обеспечивает </a:t>
            </a:r>
            <a:r>
              <a:rPr lang="ru-RU" dirty="0">
                <a:latin typeface="Times New Roman" panose="02020603050405020304" pitchFamily="18" charset="0"/>
                <a:cs typeface="Times New Roman" panose="02020603050405020304" pitchFamily="18" charset="0"/>
                <a:hlinkClick r:id="rId4"/>
              </a:rPr>
              <a:t>непрерывность</a:t>
            </a:r>
            <a:r>
              <a:rPr lang="ru-RU" dirty="0">
                <a:latin typeface="Times New Roman" panose="02020603050405020304" pitchFamily="18" charset="0"/>
                <a:cs typeface="Times New Roman" panose="02020603050405020304" pitchFamily="18" charset="0"/>
              </a:rPr>
              <a:t> существования </a:t>
            </a:r>
            <a:r>
              <a:rPr lang="ru-RU" dirty="0" err="1">
                <a:latin typeface="Times New Roman" panose="02020603050405020304" pitchFamily="18" charset="0"/>
                <a:cs typeface="Times New Roman" panose="02020603050405020304" pitchFamily="18" charset="0"/>
              </a:rPr>
              <a:t>человеч</a:t>
            </a:r>
            <a:r>
              <a:rPr lang="ru-RU" dirty="0">
                <a:latin typeface="Times New Roman" panose="02020603050405020304" pitchFamily="18" charset="0"/>
                <a:cs typeface="Times New Roman" panose="02020603050405020304" pitchFamily="18" charset="0"/>
              </a:rPr>
              <a:t>. «Я» и выступает, </a:t>
            </a:r>
            <a:r>
              <a:rPr lang="ru-RU" i="1" dirty="0">
                <a:latin typeface="Times New Roman" panose="02020603050405020304" pitchFamily="18" charset="0"/>
                <a:cs typeface="Times New Roman" panose="02020603050405020304" pitchFamily="18" charset="0"/>
              </a:rPr>
              <a:t>т.</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о.</a:t>
            </a:r>
            <a:r>
              <a:rPr lang="ru-RU" dirty="0">
                <a:latin typeface="Times New Roman" panose="02020603050405020304" pitchFamily="18" charset="0"/>
                <a:cs typeface="Times New Roman" panose="02020603050405020304" pitchFamily="18" charset="0"/>
              </a:rPr>
              <a:t>, в качестве одной из предпосылок формирования индивидуальности и личности.</a:t>
            </a:r>
          </a:p>
          <a:p>
            <a:endParaRPr lang="ru-RU" dirty="0"/>
          </a:p>
        </p:txBody>
      </p:sp>
      <p:sp>
        <p:nvSpPr>
          <p:cNvPr id="6" name="Заголовок 5"/>
          <p:cNvSpPr>
            <a:spLocks noGrp="1"/>
          </p:cNvSpPr>
          <p:nvPr>
            <p:ph type="title"/>
          </p:nvPr>
        </p:nvSpPr>
        <p:spPr>
          <a:xfrm flipV="1">
            <a:off x="1793289" y="6623640"/>
            <a:ext cx="6512511" cy="45719"/>
          </a:xfrm>
        </p:spPr>
        <p:txBody>
          <a:bodyPr/>
          <a:lstStyle/>
          <a:p>
            <a:endParaRPr lang="ru-RU" dirty="0"/>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 xmlns:a16="http://schemas.microsoft.com/office/drawing/2014/main" id="{31E960CA-D606-8744-9812-E51E9E2F4613}"/>
              </a:ext>
            </a:extLst>
          </p:cNvPr>
          <p:cNvSpPr>
            <a:spLocks noGrp="1"/>
          </p:cNvSpPr>
          <p:nvPr>
            <p:ph type="body" idx="1"/>
          </p:nvPr>
        </p:nvSpPr>
        <p:spPr/>
        <p:txBody>
          <a:bodyPr/>
          <a:lstStyle/>
          <a:p>
            <a:endParaRPr lang="ru-RU"/>
          </a:p>
        </p:txBody>
      </p:sp>
      <p:sp>
        <p:nvSpPr>
          <p:cNvPr id="3" name="Объект 2">
            <a:extLst>
              <a:ext uri="{FF2B5EF4-FFF2-40B4-BE49-F238E27FC236}">
                <a16:creationId xmlns="" xmlns:a16="http://schemas.microsoft.com/office/drawing/2014/main" id="{71AFE1F9-7222-1148-9909-06545807852E}"/>
              </a:ext>
            </a:extLst>
          </p:cNvPr>
          <p:cNvSpPr>
            <a:spLocks noGrp="1"/>
          </p:cNvSpPr>
          <p:nvPr>
            <p:ph sz="half" idx="2"/>
          </p:nvPr>
        </p:nvSpPr>
        <p:spPr>
          <a:xfrm>
            <a:off x="1156447" y="332656"/>
            <a:ext cx="3346704" cy="6408712"/>
          </a:xfrm>
        </p:spPr>
        <p:txBody>
          <a:bodyPr>
            <a:normAutofit fontScale="92500" lnSpcReduction="10000"/>
          </a:bodyPr>
          <a:lstStyle/>
          <a:p>
            <a:pPr marL="45720" indent="0">
              <a:buNone/>
            </a:pPr>
            <a:r>
              <a:rPr lang="ru-RU" sz="2800" b="1" dirty="0">
                <a:solidFill>
                  <a:srgbClr val="FF0000"/>
                </a:solidFill>
                <a:latin typeface="Times New Roman" panose="02020603050405020304" pitchFamily="18" charset="0"/>
                <a:cs typeface="Times New Roman" panose="02020603050405020304" pitchFamily="18" charset="0"/>
              </a:rPr>
              <a:t>Синонимы</a:t>
            </a:r>
            <a:r>
              <a:rPr lang="ru-RU" sz="2800" dirty="0">
                <a:solidFill>
                  <a:schemeClr val="tx1"/>
                </a:solidFill>
                <a:latin typeface="Times New Roman" panose="02020603050405020304" pitchFamily="18" charset="0"/>
                <a:cs typeface="Times New Roman" panose="02020603050405020304" pitchFamily="18" charset="0"/>
              </a:rPr>
              <a:t> </a:t>
            </a:r>
          </a:p>
          <a:p>
            <a:pPr marL="45720" indent="0">
              <a:buNone/>
            </a:pPr>
            <a:r>
              <a:rPr lang="ru-RU" sz="2800"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Дрема</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3">
                  <a:extLst>
                    <a:ext uri="{A12FA001-AC4F-418D-AE19-62706E023703}">
                      <ahyp:hlinkClr xmlns="" xmlns:ahyp="http://schemas.microsoft.com/office/drawing/2018/hyperlinkcolor" val="tx"/>
                    </a:ext>
                  </a:extLst>
                </a:hlinkClick>
              </a:rPr>
              <a:t>дремота</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забвенье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забытие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забытье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7">
                  <a:extLst>
                    <a:ext uri="{A12FA001-AC4F-418D-AE19-62706E023703}">
                      <ahyp:hlinkClr xmlns="" xmlns:ahyp="http://schemas.microsoft.com/office/drawing/2018/hyperlinkcolor" val="tx"/>
                    </a:ext>
                  </a:extLst>
                </a:hlinkClick>
              </a:rPr>
              <a:t>небрежение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8">
                  <a:extLst>
                    <a:ext uri="{A12FA001-AC4F-418D-AE19-62706E023703}">
                      <ahyp:hlinkClr xmlns="" xmlns:ahyp="http://schemas.microsoft.com/office/drawing/2018/hyperlinkcolor" val="tx"/>
                    </a:ext>
                  </a:extLst>
                </a:hlinkClick>
              </a:rPr>
              <a:t>невнимание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9">
                  <a:extLst>
                    <a:ext uri="{A12FA001-AC4F-418D-AE19-62706E023703}">
                      <ahyp:hlinkClr xmlns="" xmlns:ahyp="http://schemas.microsoft.com/office/drawing/2018/hyperlinkcolor" val="tx"/>
                    </a:ext>
                  </a:extLst>
                </a:hlinkClick>
              </a:rPr>
              <a:t>попрание</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hlinkClick r:id="rId10">
                  <a:extLst>
                    <a:ext uri="{A12FA001-AC4F-418D-AE19-62706E023703}">
                      <ahyp:hlinkClr xmlns="" xmlns:ahyp="http://schemas.microsoft.com/office/drawing/2018/hyperlinkcolor" val="tx"/>
                    </a:ext>
                  </a:extLst>
                </a:hlinkClick>
              </a:rPr>
              <a:t>пренебрежение</a:t>
            </a:r>
            <a:r>
              <a:rPr lang="ru-RU" sz="2800" dirty="0">
                <a:solidFill>
                  <a:schemeClr val="tx1"/>
                </a:solidFill>
                <a:latin typeface="Times New Roman" panose="02020603050405020304" pitchFamily="18" charset="0"/>
                <a:cs typeface="Times New Roman" panose="02020603050405020304" pitchFamily="18" charset="0"/>
              </a:rPr>
              <a:t>.</a:t>
            </a:r>
          </a:p>
          <a:p>
            <a:pPr marL="45720" indent="0">
              <a:buNone/>
            </a:pPr>
            <a:r>
              <a:rPr lang="ru-RU" sz="2800" b="1" dirty="0">
                <a:solidFill>
                  <a:srgbClr val="FF0000"/>
                </a:solidFill>
                <a:latin typeface="Times New Roman" panose="02020603050405020304" pitchFamily="18" charset="0"/>
                <a:cs typeface="Times New Roman" panose="02020603050405020304" pitchFamily="18" charset="0"/>
              </a:rPr>
              <a:t>Антонимы</a:t>
            </a:r>
            <a:r>
              <a:rPr lang="ru-RU" sz="2800" dirty="0">
                <a:solidFill>
                  <a:schemeClr val="tx1"/>
                </a:solidFill>
                <a:latin typeface="Times New Roman" panose="02020603050405020304" pitchFamily="18" charset="0"/>
                <a:cs typeface="Times New Roman" panose="02020603050405020304" pitchFamily="18" charset="0"/>
              </a:rPr>
              <a:t> В</a:t>
            </a:r>
            <a:r>
              <a:rPr lang="ru-RU" sz="2800" u="sng" dirty="0">
                <a:solidFill>
                  <a:schemeClr val="tx1"/>
                </a:solidFill>
                <a:latin typeface="Times New Roman" panose="02020603050405020304" pitchFamily="18" charset="0"/>
                <a:cs typeface="Times New Roman" panose="02020603050405020304" pitchFamily="18" charset="0"/>
              </a:rPr>
              <a:t>оспоминание, память, бессмертие, вечность.</a:t>
            </a:r>
          </a:p>
          <a:p>
            <a:pPr marL="45720" indent="0">
              <a:buNone/>
            </a:pPr>
            <a:r>
              <a:rPr lang="ru-RU" sz="2200" b="1" dirty="0">
                <a:solidFill>
                  <a:srgbClr val="FF0000"/>
                </a:solidFill>
                <a:latin typeface="Times New Roman" panose="02020603050405020304" pitchFamily="18" charset="0"/>
                <a:cs typeface="Times New Roman" panose="02020603050405020304" pitchFamily="18" charset="0"/>
              </a:rPr>
              <a:t>Определения к слову ЗАБВЕНИЕ:</a:t>
            </a:r>
          </a:p>
          <a:p>
            <a:pPr marL="45720" indent="0">
              <a:buNone/>
            </a:pPr>
            <a:r>
              <a:rPr lang="ru-RU" sz="2200" dirty="0">
                <a:solidFill>
                  <a:schemeClr val="tx1"/>
                </a:solidFill>
                <a:latin typeface="Times New Roman" panose="02020603050405020304" pitchFamily="18" charset="0"/>
                <a:cs typeface="Times New Roman" panose="02020603050405020304" pitchFamily="18" charset="0"/>
              </a:rPr>
              <a:t>спасительное, сладостное, вечное, полное, совершенное, скорое, незаслуженное, окончательное.</a:t>
            </a:r>
          </a:p>
          <a:p>
            <a:endParaRPr lang="ru-RU" dirty="0"/>
          </a:p>
        </p:txBody>
      </p:sp>
      <p:sp>
        <p:nvSpPr>
          <p:cNvPr id="4" name="Текст 3">
            <a:extLst>
              <a:ext uri="{FF2B5EF4-FFF2-40B4-BE49-F238E27FC236}">
                <a16:creationId xmlns="" xmlns:a16="http://schemas.microsoft.com/office/drawing/2014/main" id="{74D2C8F2-E29D-B446-85D3-6AA5B60DFC19}"/>
              </a:ext>
            </a:extLst>
          </p:cNvPr>
          <p:cNvSpPr>
            <a:spLocks noGrp="1"/>
          </p:cNvSpPr>
          <p:nvPr>
            <p:ph type="body" sz="quarter" idx="3"/>
          </p:nvPr>
        </p:nvSpPr>
        <p:spPr/>
        <p:txBody>
          <a:bodyPr/>
          <a:lstStyle/>
          <a:p>
            <a:endParaRPr lang="ru-RU"/>
          </a:p>
        </p:txBody>
      </p:sp>
      <p:sp>
        <p:nvSpPr>
          <p:cNvPr id="5" name="Объект 4">
            <a:extLst>
              <a:ext uri="{FF2B5EF4-FFF2-40B4-BE49-F238E27FC236}">
                <a16:creationId xmlns="" xmlns:a16="http://schemas.microsoft.com/office/drawing/2014/main" id="{305D2F9E-4351-E84C-ADDC-6D82361E27D4}"/>
              </a:ext>
            </a:extLst>
          </p:cNvPr>
          <p:cNvSpPr>
            <a:spLocks noGrp="1"/>
          </p:cNvSpPr>
          <p:nvPr>
            <p:ph sz="quarter" idx="4"/>
          </p:nvPr>
        </p:nvSpPr>
        <p:spPr>
          <a:xfrm>
            <a:off x="4645025" y="332656"/>
            <a:ext cx="3346704" cy="6336704"/>
          </a:xfrm>
        </p:spPr>
        <p:txBody>
          <a:bodyPr>
            <a:normAutofit fontScale="85000" lnSpcReduction="20000"/>
          </a:bodyPr>
          <a:lstStyle/>
          <a:p>
            <a:pPr marL="45720" indent="0">
              <a:buNone/>
            </a:pPr>
            <a:r>
              <a:rPr lang="ru-RU" sz="3300" b="1" dirty="0">
                <a:solidFill>
                  <a:srgbClr val="FF0000"/>
                </a:solidFill>
                <a:latin typeface="Times New Roman" panose="02020603050405020304" pitchFamily="18" charset="0"/>
                <a:cs typeface="Times New Roman" panose="02020603050405020304" pitchFamily="18" charset="0"/>
              </a:rPr>
              <a:t>Синонимы</a:t>
            </a:r>
            <a:endParaRPr lang="ru-RU" sz="3300" dirty="0">
              <a:solidFill>
                <a:srgbClr val="FF0000"/>
              </a:solidFill>
              <a:latin typeface="Times New Roman" panose="02020603050405020304" pitchFamily="18" charset="0"/>
              <a:cs typeface="Times New Roman" panose="02020603050405020304" pitchFamily="18" charset="0"/>
            </a:endParaRPr>
          </a:p>
          <a:p>
            <a:pPr marL="45720" indent="0">
              <a:buNone/>
            </a:pPr>
            <a:r>
              <a:rPr lang="ru-RU" sz="3000" u="sng" dirty="0">
                <a:latin typeface="Times New Roman" panose="02020603050405020304" pitchFamily="18" charset="0"/>
                <a:cs typeface="Times New Roman" panose="02020603050405020304" pitchFamily="18" charset="0"/>
              </a:rPr>
              <a:t>Воспоминания, </a:t>
            </a:r>
            <a:r>
              <a:rPr lang="ru-RU" sz="3000" u="sng" dirty="0" err="1">
                <a:latin typeface="Times New Roman" panose="02020603050405020304" pitchFamily="18" charset="0"/>
                <a:cs typeface="Times New Roman" panose="02020603050405020304" pitchFamily="18" charset="0"/>
              </a:rPr>
              <a:t>прапамять</a:t>
            </a:r>
            <a:r>
              <a:rPr lang="ru-RU" sz="3000" u="sng" dirty="0">
                <a:latin typeface="Times New Roman" panose="02020603050405020304" pitchFamily="18" charset="0"/>
                <a:cs typeface="Times New Roman" panose="02020603050405020304" pitchFamily="18" charset="0"/>
              </a:rPr>
              <a:t>, отражение, запоминание. </a:t>
            </a:r>
          </a:p>
          <a:p>
            <a:pPr marL="45720" indent="0">
              <a:buNone/>
            </a:pPr>
            <a:endParaRPr lang="ru-RU" sz="3000" u="sng" dirty="0">
              <a:latin typeface="Times New Roman" panose="02020603050405020304" pitchFamily="18" charset="0"/>
              <a:cs typeface="Times New Roman" panose="02020603050405020304" pitchFamily="18" charset="0"/>
            </a:endParaRPr>
          </a:p>
          <a:p>
            <a:pPr marL="45720" indent="0">
              <a:buNone/>
            </a:pPr>
            <a:endParaRPr lang="ru-RU" sz="3000" u="sng" dirty="0">
              <a:latin typeface="Times New Roman" panose="02020603050405020304" pitchFamily="18" charset="0"/>
              <a:cs typeface="Times New Roman" panose="02020603050405020304" pitchFamily="18" charset="0"/>
            </a:endParaRPr>
          </a:p>
          <a:p>
            <a:pPr marL="45720" indent="0">
              <a:buNone/>
            </a:pPr>
            <a:endParaRPr lang="ru-RU" sz="3000" u="sng" dirty="0">
              <a:latin typeface="Times New Roman" panose="02020603050405020304" pitchFamily="18" charset="0"/>
              <a:cs typeface="Times New Roman" panose="02020603050405020304" pitchFamily="18" charset="0"/>
            </a:endParaRPr>
          </a:p>
          <a:p>
            <a:pPr marL="45720" indent="0">
              <a:buNone/>
            </a:pPr>
            <a:endParaRPr lang="ru-RU" dirty="0"/>
          </a:p>
          <a:p>
            <a:pPr marL="45720" indent="0">
              <a:buNone/>
            </a:pPr>
            <a:endParaRPr lang="ru-RU" dirty="0"/>
          </a:p>
          <a:p>
            <a:pPr marL="45720" indent="0">
              <a:buNone/>
            </a:pPr>
            <a:endParaRPr lang="ru-RU" sz="2200" b="1" dirty="0" smtClean="0">
              <a:solidFill>
                <a:schemeClr val="accent6"/>
              </a:solidFill>
              <a:latin typeface="Times New Roman" panose="02020603050405020304" pitchFamily="18" charset="0"/>
              <a:cs typeface="Times New Roman" panose="02020603050405020304" pitchFamily="18" charset="0"/>
            </a:endParaRPr>
          </a:p>
          <a:p>
            <a:pPr marL="45720" indent="0">
              <a:buNone/>
            </a:pPr>
            <a:endParaRPr lang="ru-RU" sz="2200" b="1" dirty="0">
              <a:solidFill>
                <a:schemeClr val="accent6"/>
              </a:solidFill>
              <a:latin typeface="Times New Roman" panose="02020603050405020304" pitchFamily="18" charset="0"/>
              <a:cs typeface="Times New Roman" panose="02020603050405020304" pitchFamily="18" charset="0"/>
            </a:endParaRPr>
          </a:p>
          <a:p>
            <a:pPr marL="45720" indent="0">
              <a:buNone/>
            </a:pPr>
            <a:r>
              <a:rPr lang="ru-RU" sz="2200" b="1" dirty="0" smtClean="0">
                <a:solidFill>
                  <a:schemeClr val="accent6"/>
                </a:solidFill>
                <a:latin typeface="Times New Roman" panose="02020603050405020304" pitchFamily="18" charset="0"/>
                <a:cs typeface="Times New Roman" panose="02020603050405020304" pitchFamily="18" charset="0"/>
              </a:rPr>
              <a:t>Определения </a:t>
            </a:r>
            <a:r>
              <a:rPr lang="ru-RU" sz="2200" b="1" dirty="0">
                <a:solidFill>
                  <a:schemeClr val="accent6"/>
                </a:solidFill>
                <a:latin typeface="Times New Roman" panose="02020603050405020304" pitchFamily="18" charset="0"/>
                <a:cs typeface="Times New Roman" panose="02020603050405020304" pitchFamily="18" charset="0"/>
              </a:rPr>
              <a:t>к слову ПАМЯТЬ</a:t>
            </a:r>
            <a:r>
              <a:rPr lang="ru-RU" sz="2200" dirty="0">
                <a:latin typeface="Times New Roman" panose="02020603050405020304" pitchFamily="18" charset="0"/>
                <a:cs typeface="Times New Roman" panose="02020603050405020304" pitchFamily="18" charset="0"/>
              </a:rPr>
              <a:t>: </a:t>
            </a:r>
          </a:p>
          <a:p>
            <a:pPr marL="45720" indent="0">
              <a:buNone/>
            </a:pPr>
            <a:r>
              <a:rPr lang="ru-RU" sz="2200" dirty="0">
                <a:latin typeface="Times New Roman" panose="02020603050405020304" pitchFamily="18" charset="0"/>
                <a:cs typeface="Times New Roman" panose="02020603050405020304" pitchFamily="18" charset="0"/>
              </a:rPr>
              <a:t>историческая, бессознательная, вечная, печальная, сознательная, духовная, культурная, добрая</a:t>
            </a:r>
            <a:r>
              <a:rPr lang="ru-RU" sz="2200" dirty="0"/>
              <a:t>. </a:t>
            </a:r>
            <a:endParaRPr lang="ru-RU" sz="2200" u="sng" dirty="0">
              <a:latin typeface="Times New Roman" panose="02020603050405020304" pitchFamily="18" charset="0"/>
              <a:cs typeface="Times New Roman" panose="02020603050405020304" pitchFamily="18" charset="0"/>
            </a:endParaRPr>
          </a:p>
        </p:txBody>
      </p:sp>
      <p:sp>
        <p:nvSpPr>
          <p:cNvPr id="6" name="Заголовок 5">
            <a:extLst>
              <a:ext uri="{FF2B5EF4-FFF2-40B4-BE49-F238E27FC236}">
                <a16:creationId xmlns="" xmlns:a16="http://schemas.microsoft.com/office/drawing/2014/main" id="{5683A5F1-9E8E-6F4D-8229-11E255B9387D}"/>
              </a:ext>
            </a:extLst>
          </p:cNvPr>
          <p:cNvSpPr>
            <a:spLocks noGrp="1"/>
          </p:cNvSpPr>
          <p:nvPr>
            <p:ph type="title"/>
          </p:nvPr>
        </p:nvSpPr>
        <p:spPr>
          <a:xfrm flipV="1">
            <a:off x="1793289" y="6479624"/>
            <a:ext cx="6512511" cy="45719"/>
          </a:xfrm>
        </p:spPr>
        <p:txBody>
          <a:bodyPr/>
          <a:lstStyle/>
          <a:p>
            <a:endParaRPr lang="ru-RU" dirty="0"/>
          </a:p>
        </p:txBody>
      </p:sp>
    </p:spTree>
    <p:extLst>
      <p:ext uri="{BB962C8B-B14F-4D97-AF65-F5344CB8AC3E}">
        <p14:creationId xmlns:p14="http://schemas.microsoft.com/office/powerpoint/2010/main" xmlns="" val="256995362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ＭＳ ゴシック"/>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Воздушный поток.thmx</Template>
  <TotalTime>2289</TotalTime>
  <Words>3414</Words>
  <Application>Microsoft Office PowerPoint</Application>
  <PresentationFormat>Экран (4:3)</PresentationFormat>
  <Paragraphs>143</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Воздушный поток</vt:lpstr>
      <vt:lpstr>Слайд 1</vt:lpstr>
      <vt:lpstr>      Хомякова Ирина Ростиславовна,  учитель русского языка и литературы  МБОУ «Ялтинская средняя школа-лицей № 9» муниципального образования  городской округ Ялта Республики Крым</vt:lpstr>
      <vt:lpstr>Слайд 3</vt:lpstr>
      <vt:lpstr>Слайд 4</vt:lpstr>
      <vt:lpstr>Слайд 5</vt:lpstr>
      <vt:lpstr>Слайд 6</vt:lpstr>
      <vt:lpstr>Основные понятия</vt:lpstr>
      <vt:lpstr>Слайд 8</vt:lpstr>
      <vt:lpstr>Слайд 9</vt:lpstr>
      <vt:lpstr>Слайд 10</vt:lpstr>
      <vt:lpstr>Слайд 11</vt:lpstr>
      <vt:lpstr>Слайд 12</vt:lpstr>
      <vt:lpstr>Слайд 13</vt:lpstr>
      <vt:lpstr>Слайд 14</vt:lpstr>
      <vt:lpstr>РЕКОМЕНДУЕМЫЕ ПРОИЗВЕДЕНИЯ  И КОММЕНТАРИИ К НИМ </vt:lpstr>
      <vt:lpstr>Слайд 16</vt:lpstr>
      <vt:lpstr>Слайд 17</vt:lpstr>
      <vt:lpstr>Слайд 18</vt:lpstr>
      <vt:lpstr>Слайд 19</vt:lpstr>
      <vt:lpstr>Слайд 20</vt:lpstr>
      <vt:lpstr>Слайд 21</vt:lpstr>
      <vt:lpstr>Слайд 22</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Рамки-1</dc:title>
  <dc:creator>Фокина Лидия Петровна</dc:creator>
  <cp:keywords>Шаблон презентации</cp:keywords>
  <cp:lastModifiedBy>serg</cp:lastModifiedBy>
  <cp:revision>154</cp:revision>
  <dcterms:created xsi:type="dcterms:W3CDTF">2016-06-30T14:42:46Z</dcterms:created>
  <dcterms:modified xsi:type="dcterms:W3CDTF">2020-11-11T11:25:14Z</dcterms:modified>
</cp:coreProperties>
</file>