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0" r:id="rId2"/>
    <p:sldId id="305" r:id="rId3"/>
    <p:sldId id="262" r:id="rId4"/>
    <p:sldId id="271" r:id="rId5"/>
    <p:sldId id="264" r:id="rId6"/>
    <p:sldId id="270" r:id="rId7"/>
    <p:sldId id="265" r:id="rId8"/>
    <p:sldId id="266" r:id="rId9"/>
    <p:sldId id="267" r:id="rId10"/>
    <p:sldId id="272" r:id="rId11"/>
    <p:sldId id="273" r:id="rId12"/>
    <p:sldId id="259" r:id="rId13"/>
    <p:sldId id="280" r:id="rId14"/>
    <p:sldId id="281" r:id="rId15"/>
    <p:sldId id="275" r:id="rId16"/>
    <p:sldId id="284" r:id="rId17"/>
    <p:sldId id="285" r:id="rId18"/>
    <p:sldId id="278" r:id="rId19"/>
    <p:sldId id="287" r:id="rId20"/>
    <p:sldId id="288" r:id="rId21"/>
    <p:sldId id="291" r:id="rId22"/>
    <p:sldId id="289" r:id="rId23"/>
    <p:sldId id="293" r:id="rId24"/>
    <p:sldId id="295" r:id="rId25"/>
    <p:sldId id="277" r:id="rId26"/>
    <p:sldId id="302" r:id="rId27"/>
    <p:sldId id="303" r:id="rId28"/>
    <p:sldId id="301" r:id="rId29"/>
    <p:sldId id="300" r:id="rId30"/>
    <p:sldId id="299" r:id="rId31"/>
    <p:sldId id="298" r:id="rId32"/>
    <p:sldId id="297" r:id="rId33"/>
    <p:sldId id="279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0394-1F64-4B92-966B-F3E76A642E94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9BD0-F264-4CE1-80E5-B81BD5B22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7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348" y="260648"/>
            <a:ext cx="9143999" cy="21511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Изображение  объема на плоскости.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Линейная перспектива.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4005064"/>
            <a:ext cx="4499992" cy="26380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Урок изобразительного искусства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6 класс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Разработал учитель изобразительного искусства </a:t>
            </a:r>
            <a:r>
              <a:rPr lang="ru-RU" sz="1800" smtClean="0">
                <a:solidFill>
                  <a:srgbClr val="002060"/>
                </a:solidFill>
              </a:rPr>
              <a:t>Усова </a:t>
            </a:r>
            <a:r>
              <a:rPr lang="ru-RU" sz="1800" smtClean="0">
                <a:solidFill>
                  <a:srgbClr val="002060"/>
                </a:solidFill>
              </a:rPr>
              <a:t>Ольга </a:t>
            </a:r>
            <a:r>
              <a:rPr lang="ru-RU" sz="1800" dirty="0" smtClean="0">
                <a:solidFill>
                  <a:srgbClr val="002060"/>
                </a:solidFill>
              </a:rPr>
              <a:t>Викторовна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МБОУ «</a:t>
            </a:r>
            <a:r>
              <a:rPr lang="ru-RU" sz="1800" dirty="0" err="1" smtClean="0">
                <a:solidFill>
                  <a:srgbClr val="002060"/>
                </a:solidFill>
              </a:rPr>
              <a:t>Молодёжненская</a:t>
            </a:r>
            <a:r>
              <a:rPr lang="ru-RU" sz="1800" dirty="0" smtClean="0">
                <a:solidFill>
                  <a:srgbClr val="002060"/>
                </a:solidFill>
              </a:rPr>
              <a:t> школа №2»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Симферопольского района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Республики Крым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Picture 2" descr="H:\!ЖАННА\МОЕ\учителям ИЗО и музыки\6 класс\2 четверть НАТЮРМОРТ\4 урок ПРЕДМ НА ПЛОСК ЛИНЕЙНАЯ ПЕРСП\фото\Перспектив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85192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-dog.ru/wallpapers/11/3/439567883198762/islandiya-doroga-luga-cvety-lyupin-goriz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5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ЗАКОН ПЕРВЫЙ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Параллельные  прямые, </a:t>
            </a:r>
            <a:r>
              <a:rPr lang="ru-RU" sz="2800" b="1" dirty="0" smtClean="0">
                <a:solidFill>
                  <a:schemeClr val="bg1"/>
                </a:solidFill>
              </a:rPr>
              <a:t>удаляющиеся от нас </a:t>
            </a:r>
            <a:r>
              <a:rPr lang="ru-RU" sz="2800" b="1" dirty="0">
                <a:solidFill>
                  <a:schemeClr val="bg1"/>
                </a:solidFill>
              </a:rPr>
              <a:t>как бы сходятся в одной точке на видимой линии горизонта.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-dog.ru/wallpapers/11/3/439567883198762/islandiya-doroga-luga-cvety-lyupin-goriz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5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Эта </a:t>
            </a:r>
            <a:r>
              <a:rPr lang="ru-RU" sz="2800" b="1" dirty="0">
                <a:solidFill>
                  <a:schemeClr val="bg1"/>
                </a:solidFill>
              </a:rPr>
              <a:t>точка называется </a:t>
            </a:r>
            <a:r>
              <a:rPr lang="ru-RU" sz="2800" b="1" dirty="0">
                <a:solidFill>
                  <a:srgbClr val="FF0000"/>
                </a:solidFill>
              </a:rPr>
              <a:t>точкой схода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646611"/>
            <a:ext cx="9152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 flipH="1">
            <a:off x="4568854" y="3573254"/>
            <a:ext cx="142875" cy="142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goodfon.ru/wallpaper/nbig/a/89/doroga-pustynya-gorizont-ne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15375"/>
            <a:ext cx="9097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точке схода пересекаются параллели, уходящие в глубь рисунка. Они называются линиями схода ( это края дороги, длинного моста, верхние и нижние границы ряда фонарей и т.д.)</a:t>
            </a:r>
          </a:p>
        </p:txBody>
      </p:sp>
    </p:spTree>
    <p:extLst>
      <p:ext uri="{BB962C8B-B14F-4D97-AF65-F5344CB8AC3E}">
        <p14:creationId xmlns:p14="http://schemas.microsoft.com/office/powerpoint/2010/main" val="17670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hotoshopworld.ru/lessons/459/tr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878908" cy="62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1.arrivo.ru/cfcd/cd/7463/1/thinkstockphotos.com-iStock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08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ЗАКОН ВТОРОЙ</a:t>
            </a:r>
          </a:p>
          <a:p>
            <a:r>
              <a:rPr lang="ru-RU" sz="3200" dirty="0"/>
              <a:t>Предметы одинаковой величины кажутся тем меньше, чем дальше от нас они расположены.</a:t>
            </a:r>
          </a:p>
        </p:txBody>
      </p:sp>
    </p:spTree>
    <p:extLst>
      <p:ext uri="{BB962C8B-B14F-4D97-AF65-F5344CB8AC3E}">
        <p14:creationId xmlns:p14="http://schemas.microsoft.com/office/powerpoint/2010/main" val="42268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wallhere.com/photos/47/5d/beach_strand_sk_ne_sweden_brygga_barseb_ck_k_vlinge-642384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7988" cy="51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16" y="4929158"/>
            <a:ext cx="91096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эта </a:t>
            </a:r>
            <a:r>
              <a:rPr lang="ru-RU" sz="2800" dirty="0"/>
              <a:t>система основана на том, как человеческий глаз видит мир: </a:t>
            </a:r>
            <a:r>
              <a:rPr lang="ru-RU" sz="2800" dirty="0" smtClean="0"/>
              <a:t> </a:t>
            </a:r>
            <a:r>
              <a:rPr lang="ru-RU" sz="2800" dirty="0"/>
              <a:t>более близкие объекты кажутся больше, а более отдалённые – </a:t>
            </a:r>
            <a:r>
              <a:rPr lang="ru-RU" sz="2800" dirty="0" smtClean="0"/>
              <a:t>меньше</a:t>
            </a:r>
            <a:r>
              <a:rPr lang="ru-RU" sz="2800" dirty="0"/>
              <a:t>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4.bp.blogspot.com/-1xFYI85uJV8/WkAzQOJwJOI/AAAAAAAAAic/IeEfraLTV9crf_Rg4iLASqI9rbI_MM13QCEwYBhgL/s1600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" y="0"/>
            <a:ext cx="9139982" cy="68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77205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Один </a:t>
            </a:r>
            <a:r>
              <a:rPr lang="ru-RU" sz="2400" dirty="0"/>
              <a:t>из двух наиболее распространенных типов перспективных построений.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6632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Перспектива с одной точкой схода.</a:t>
            </a:r>
          </a:p>
        </p:txBody>
      </p:sp>
    </p:spTree>
    <p:extLst>
      <p:ext uri="{BB962C8B-B14F-4D97-AF65-F5344CB8AC3E}">
        <p14:creationId xmlns:p14="http://schemas.microsoft.com/office/powerpoint/2010/main" val="15794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ural-painting.ru/wp-content/uploads/2021/05/перспектива-с-одной-точкой-схода-пример-768x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751"/>
            <a:ext cx="9144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Этот способ часто используют </a:t>
            </a:r>
            <a:r>
              <a:rPr lang="ru-RU" sz="2800" dirty="0"/>
              <a:t>для изображений интерьеров и архитектуры.</a:t>
            </a:r>
            <a:r>
              <a:rPr lang="ru-RU" sz="2800" dirty="0" smtClean="0"/>
              <a:t>, </a:t>
            </a:r>
            <a:r>
              <a:rPr lang="ru-RU" sz="2800" dirty="0"/>
              <a:t>когда </a:t>
            </a:r>
            <a:r>
              <a:rPr lang="ru-RU" sz="2800" dirty="0" smtClean="0"/>
              <a:t>рисуют </a:t>
            </a:r>
            <a:r>
              <a:rPr lang="ru-RU" sz="2800" dirty="0"/>
              <a:t>объект с прямыми углами, передняя сторона которого параллельна картинной плоскости. </a:t>
            </a:r>
          </a:p>
        </p:txBody>
      </p:sp>
    </p:spTree>
    <p:extLst>
      <p:ext uri="{BB962C8B-B14F-4D97-AF65-F5344CB8AC3E}">
        <p14:creationId xmlns:p14="http://schemas.microsoft.com/office/powerpoint/2010/main" val="22181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42088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Разберем построения перспективы с одной точкой схода на примере построения куба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800" dirty="0" smtClean="0"/>
              <a:t>1) Нарисуем </a:t>
            </a:r>
            <a:r>
              <a:rPr lang="ru-RU" sz="2800" dirty="0"/>
              <a:t>на нашем листе линию горизонта. Местоположение выбираем произвольно, лучше в середине или верхней трети </a:t>
            </a:r>
            <a:r>
              <a:rPr lang="ru-RU" sz="2800" dirty="0" smtClean="0"/>
              <a:t>листаю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83509" y="3789040"/>
            <a:ext cx="6929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4149080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</p:spTree>
    <p:extLst>
      <p:ext uri="{BB962C8B-B14F-4D97-AF65-F5344CB8AC3E}">
        <p14:creationId xmlns:p14="http://schemas.microsoft.com/office/powerpoint/2010/main" val="10558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57250" y="1772816"/>
            <a:ext cx="6929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927350" y="3929063"/>
            <a:ext cx="12874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875" y="4572000"/>
            <a:ext cx="1500188" cy="11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29919" y="3928269"/>
            <a:ext cx="1285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571875" y="3286125"/>
            <a:ext cx="1500188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1928813"/>
            <a:ext cx="246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09" y="5481740"/>
            <a:ext cx="9137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</a:t>
            </a:r>
            <a:r>
              <a:rPr lang="ru-RU" sz="2800" dirty="0" smtClean="0">
                <a:solidFill>
                  <a:srgbClr val="002060"/>
                </a:solidFill>
              </a:rPr>
              <a:t>Нарисуем </a:t>
            </a:r>
            <a:r>
              <a:rPr lang="ru-RU" sz="2800" dirty="0">
                <a:solidFill>
                  <a:srgbClr val="002060"/>
                </a:solidFill>
              </a:rPr>
              <a:t>переднюю сторону куба, ниже линии горизонта</a:t>
            </a:r>
            <a:r>
              <a:rPr lang="ru-RU" sz="2800" dirty="0" smtClean="0">
                <a:solidFill>
                  <a:srgbClr val="002060"/>
                </a:solidFill>
              </a:rPr>
              <a:t>. Она </a:t>
            </a:r>
            <a:r>
              <a:rPr lang="ru-RU" sz="2800" dirty="0">
                <a:solidFill>
                  <a:srgbClr val="002060"/>
                </a:solidFill>
              </a:rPr>
              <a:t>будет видна нам без искажений, то есть как квадрат.</a:t>
            </a:r>
          </a:p>
        </p:txBody>
      </p:sp>
    </p:spTree>
    <p:extLst>
      <p:ext uri="{BB962C8B-B14F-4D97-AF65-F5344CB8AC3E}">
        <p14:creationId xmlns:p14="http://schemas.microsoft.com/office/powerpoint/2010/main" val="2247912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57250" y="1412776"/>
            <a:ext cx="6929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950808" y="3450970"/>
            <a:ext cx="12874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95334" y="4067970"/>
            <a:ext cx="1500188" cy="11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28332" y="3423072"/>
            <a:ext cx="1285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571875" y="2780928"/>
            <a:ext cx="1500188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7798" y="704448"/>
            <a:ext cx="162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точка схода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1558926"/>
            <a:ext cx="246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  <p:sp>
        <p:nvSpPr>
          <p:cNvPr id="16" name="Овал 15"/>
          <p:cNvSpPr/>
          <p:nvPr/>
        </p:nvSpPr>
        <p:spPr>
          <a:xfrm flipH="1">
            <a:off x="5796136" y="134292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</a:t>
            </a:r>
            <a:r>
              <a:rPr lang="ru-RU" sz="2400" dirty="0" smtClean="0">
                <a:solidFill>
                  <a:srgbClr val="002060"/>
                </a:solidFill>
              </a:rPr>
              <a:t>) Зададим </a:t>
            </a:r>
            <a:r>
              <a:rPr lang="ru-RU" sz="2400" dirty="0">
                <a:solidFill>
                  <a:srgbClr val="002060"/>
                </a:solidFill>
              </a:rPr>
              <a:t>точку </a:t>
            </a:r>
            <a:r>
              <a:rPr lang="ru-RU" sz="2400" dirty="0" smtClean="0">
                <a:solidFill>
                  <a:srgbClr val="002060"/>
                </a:solidFill>
              </a:rPr>
              <a:t>схода </a:t>
            </a:r>
            <a:r>
              <a:rPr lang="ru-RU" sz="2400" dirty="0">
                <a:solidFill>
                  <a:srgbClr val="002060"/>
                </a:solidFill>
              </a:rPr>
              <a:t>на линии горизонта. Когда мы рисуем по воображению, мы ее задаем произвольно. При натурном рисовании, она зависит от нашей точки зрения и определяется по параллельным прямым в изображаемом объекте.</a:t>
            </a:r>
          </a:p>
        </p:txBody>
      </p:sp>
    </p:spTree>
    <p:extLst>
      <p:ext uri="{BB962C8B-B14F-4D97-AF65-F5344CB8AC3E}">
        <p14:creationId xmlns:p14="http://schemas.microsoft.com/office/powerpoint/2010/main" val="686702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3"/>
            <a:ext cx="8784976" cy="5818032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художественные знания о плоскости и объеме, перспективе как способе изображения на плоскости предметов </a:t>
            </a:r>
            <a:b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пространстве; знакомить с особенностями видения мира художниками в разные эпохи; с местом и значением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изобразительного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 в жизни общества и жизни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урока: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комбинированный </a:t>
            </a:r>
          </a:p>
          <a:p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езультаты: </a:t>
            </a:r>
          </a:p>
          <a:p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ознакомятся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перспективой; </a:t>
            </a:r>
            <a:r>
              <a:rPr lang="ru-RU" sz="3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научатся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различать фронтальную и угловую перспективу, освоят основные правила линейной перспективы; строить в перспективе предметы; выполнять рисунок карандашом; сравнивать объекты по заданным критериям, решать учебные задачи; анализировать и обобщать; определять понятия.</a:t>
            </a:r>
          </a:p>
          <a:p>
            <a:r>
              <a:rPr lang="ru-RU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научатся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мотивацию к учебной деятельности, развивать психические познавательные процессы (восприятие, внимание, память, наглядно-образное и логическое мышление, речь); развивать воображение, фантазию, навыки художественно-творческой деятельности, способности творческого самовыражения, используя различные художественные языки и средства; развивать навыки овладения техникой рисования.</a:t>
            </a:r>
          </a:p>
          <a:p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Личностные: 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проявляют интерес к изучению нового материала; стремятся к достижению поставленной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цели.</a:t>
            </a:r>
          </a:p>
          <a:p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формы 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обучения: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объяснительно-иллюстративный,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3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творческий поиск, игра; индивидуальная, фронтальная, групповая </a:t>
            </a:r>
            <a:endParaRPr lang="ru-RU" sz="3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</a:t>
            </a:r>
            <a:r>
              <a:rPr lang="ru-RU" b="1" dirty="0" smtClean="0"/>
              <a:t>термины: </a:t>
            </a:r>
            <a:r>
              <a:rPr lang="ru-RU" i="1" dirty="0"/>
              <a:t>Перспектива, линейная перспектива, точка зрения, точка схода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4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57250" y="1855788"/>
            <a:ext cx="6929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927350" y="3929063"/>
            <a:ext cx="12874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875" y="4572000"/>
            <a:ext cx="1500188" cy="11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29919" y="3928269"/>
            <a:ext cx="1285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571875" y="3286125"/>
            <a:ext cx="1500188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570288" y="1857375"/>
            <a:ext cx="2150584" cy="1438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73651" y="1857375"/>
            <a:ext cx="647220" cy="14382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68105" y="1253189"/>
            <a:ext cx="162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точка схода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7544" y="1928813"/>
            <a:ext cx="246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5042118"/>
            <a:ext cx="90710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4) Уходящие </a:t>
            </a:r>
            <a:r>
              <a:rPr lang="ru-RU" sz="2800" dirty="0">
                <a:solidFill>
                  <a:srgbClr val="002060"/>
                </a:solidFill>
              </a:rPr>
              <a:t>от нас ребра куба параллельны друг другу, а значит сходятся на линии горизонта в точке схода. Проведем прямые из углов передней стороны куба в точку схода.</a:t>
            </a:r>
          </a:p>
        </p:txBody>
      </p:sp>
      <p:cxnSp>
        <p:nvCxnSpPr>
          <p:cNvPr id="23" name="Прямая соединительная линия 22"/>
          <p:cNvCxnSpPr>
            <a:stCxn id="39" idx="4"/>
          </p:cNvCxnSpPr>
          <p:nvPr/>
        </p:nvCxnSpPr>
        <p:spPr>
          <a:xfrm flipH="1">
            <a:off x="5073651" y="1920819"/>
            <a:ext cx="634227" cy="26511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 flipH="1">
            <a:off x="5636441" y="1777944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02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53" y="0"/>
            <a:ext cx="9125547" cy="21545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5) Определим </a:t>
            </a:r>
            <a:r>
              <a:rPr lang="ru-RU" sz="2800" dirty="0"/>
              <a:t>на глаз длину уходящих  от нас ребер куба. Мы видим их в сокращении. Справа от рисунка показаны ошибка при определении длины</a:t>
            </a:r>
            <a:r>
              <a:rPr lang="ru-RU" sz="2800" dirty="0" smtClean="0"/>
              <a:t>.</a:t>
            </a:r>
          </a:p>
        </p:txBody>
      </p:sp>
      <p:pic>
        <p:nvPicPr>
          <p:cNvPr id="4098" name="Picture 2" descr="http://mural-painting.ru/wp-content/uploads/2021/05/перспектива-с-одной-точкой-схода3-768x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" y="1700808"/>
            <a:ext cx="91630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57250" y="1927222"/>
            <a:ext cx="6929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927350" y="3929063"/>
            <a:ext cx="12874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875" y="4572000"/>
            <a:ext cx="1500188" cy="11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29919" y="3928269"/>
            <a:ext cx="1285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571875" y="3286125"/>
            <a:ext cx="1500188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6" idx="5"/>
          </p:cNvCxnSpPr>
          <p:nvPr/>
        </p:nvCxnSpPr>
        <p:spPr>
          <a:xfrm flipH="1">
            <a:off x="3571876" y="1979323"/>
            <a:ext cx="2460637" cy="1316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6" idx="5"/>
          </p:cNvCxnSpPr>
          <p:nvPr/>
        </p:nvCxnSpPr>
        <p:spPr>
          <a:xfrm flipH="1">
            <a:off x="5072066" y="1979323"/>
            <a:ext cx="960447" cy="1306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86049" y="1264432"/>
            <a:ext cx="162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точка схода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2113756"/>
            <a:ext cx="246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  <p:sp>
        <p:nvSpPr>
          <p:cNvPr id="16" name="Овал 15"/>
          <p:cNvSpPr/>
          <p:nvPr/>
        </p:nvSpPr>
        <p:spPr>
          <a:xfrm flipH="1">
            <a:off x="6011589" y="1857372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>
            <a:stCxn id="16" idx="5"/>
          </p:cNvCxnSpPr>
          <p:nvPr/>
        </p:nvCxnSpPr>
        <p:spPr>
          <a:xfrm flipH="1">
            <a:off x="5062213" y="1979323"/>
            <a:ext cx="970300" cy="2607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252292" y="2996952"/>
            <a:ext cx="1048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139952" y="3001630"/>
            <a:ext cx="11123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02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57250" y="1928813"/>
            <a:ext cx="6929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927350" y="3929063"/>
            <a:ext cx="1287463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571875" y="4572000"/>
            <a:ext cx="1500188" cy="111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29919" y="3928269"/>
            <a:ext cx="12858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3571875" y="3286125"/>
            <a:ext cx="1500188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6" idx="5"/>
          </p:cNvCxnSpPr>
          <p:nvPr/>
        </p:nvCxnSpPr>
        <p:spPr>
          <a:xfrm flipH="1">
            <a:off x="3571877" y="1992026"/>
            <a:ext cx="2749239" cy="1298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6" idx="5"/>
          </p:cNvCxnSpPr>
          <p:nvPr/>
        </p:nvCxnSpPr>
        <p:spPr>
          <a:xfrm flipH="1">
            <a:off x="5072063" y="1992026"/>
            <a:ext cx="1249053" cy="1294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0416" y="1280484"/>
            <a:ext cx="162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точка схода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2017429"/>
            <a:ext cx="246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  <p:sp>
        <p:nvSpPr>
          <p:cNvPr id="16" name="Овал 15"/>
          <p:cNvSpPr/>
          <p:nvPr/>
        </p:nvSpPr>
        <p:spPr>
          <a:xfrm flipH="1">
            <a:off x="6300192" y="1870075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5"/>
          </p:cNvCxnSpPr>
          <p:nvPr/>
        </p:nvCxnSpPr>
        <p:spPr>
          <a:xfrm flipH="1">
            <a:off x="5073651" y="1992026"/>
            <a:ext cx="1247465" cy="2579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5"/>
          </p:cNvCxnSpPr>
          <p:nvPr/>
        </p:nvCxnSpPr>
        <p:spPr>
          <a:xfrm flipH="1">
            <a:off x="3571877" y="1992026"/>
            <a:ext cx="2749239" cy="2579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211960" y="2996954"/>
            <a:ext cx="1116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359793" y="2996952"/>
            <a:ext cx="1" cy="932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38214" y="2956792"/>
            <a:ext cx="5456" cy="973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243670" y="3929062"/>
            <a:ext cx="1116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3798" y="5733256"/>
            <a:ext cx="911020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6) Достраиваем </a:t>
            </a:r>
            <a:r>
              <a:rPr lang="ru-RU" sz="2800" dirty="0">
                <a:solidFill>
                  <a:srgbClr val="002060"/>
                </a:solidFill>
              </a:rPr>
              <a:t>дальнюю сторону куба. Обратите внимание, что она тоже видна нам без искажений, то есть, как квадрат.</a:t>
            </a:r>
          </a:p>
        </p:txBody>
      </p:sp>
    </p:spTree>
    <p:extLst>
      <p:ext uri="{BB962C8B-B14F-4D97-AF65-F5344CB8AC3E}">
        <p14:creationId xmlns:p14="http://schemas.microsoft.com/office/powerpoint/2010/main" val="2518458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ural-painting.ru/wp-content/uploads/2021/05/перспектива-сдвумя-точками-схода-при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60" y="827592"/>
            <a:ext cx="7422279" cy="44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Перспектива с двумя точками схода.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0" y="5288340"/>
            <a:ext cx="9133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Этот способ используют </a:t>
            </a:r>
            <a:r>
              <a:rPr lang="ru-RU" sz="2400" dirty="0">
                <a:solidFill>
                  <a:srgbClr val="002060"/>
                </a:solidFill>
              </a:rPr>
              <a:t>тогда, когда изображают объекты, стороны которых расположены под прямым углом друг к другу. Сами эти объекты могут  находиться под произвольными углом к картинной плоскости.</a:t>
            </a:r>
          </a:p>
        </p:txBody>
      </p:sp>
    </p:spTree>
    <p:extLst>
      <p:ext uri="{BB962C8B-B14F-4D97-AF65-F5344CB8AC3E}">
        <p14:creationId xmlns:p14="http://schemas.microsoft.com/office/powerpoint/2010/main" val="8504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мп\Мои документы\Мои рисунки\И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786058"/>
            <a:ext cx="579505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 угловой перспективе линии контуров и плоскостей уже не сходятся в единой точке, а расходятся к двум точкам схода – слева и справа от наблюдателя.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42064" y="3933056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29023"/>
            <a:ext cx="9252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Разберем </a:t>
            </a:r>
            <a:r>
              <a:rPr lang="ru-RU" sz="3600" b="1" dirty="0">
                <a:solidFill>
                  <a:srgbClr val="C00000"/>
                </a:solidFill>
              </a:rPr>
              <a:t>построения перспективы с двумя точками схода на примере куба.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1) Проводим </a:t>
            </a:r>
            <a:r>
              <a:rPr lang="ru-RU" sz="2800" dirty="0">
                <a:solidFill>
                  <a:srgbClr val="002060"/>
                </a:solidFill>
              </a:rPr>
              <a:t>линию горизонта по центру листа или чуть выше.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2108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</p:spTree>
    <p:extLst>
      <p:ext uri="{BB962C8B-B14F-4D97-AF65-F5344CB8AC3E}">
        <p14:creationId xmlns:p14="http://schemas.microsoft.com/office/powerpoint/2010/main" val="3946110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5" y="2000250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678238" y="4179888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29023"/>
            <a:ext cx="9252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2) </a:t>
            </a:r>
            <a:r>
              <a:rPr lang="ru-RU" sz="2800" dirty="0">
                <a:solidFill>
                  <a:srgbClr val="002060"/>
                </a:solidFill>
              </a:rPr>
              <a:t>Произвольно задаем длину переднего вертикального ребра куба.</a:t>
            </a:r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</p:spTree>
    <p:extLst>
      <p:ext uri="{BB962C8B-B14F-4D97-AF65-F5344CB8AC3E}">
        <p14:creationId xmlns:p14="http://schemas.microsoft.com/office/powerpoint/2010/main" val="2889610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4" y="980728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706387" y="2909013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286250" y="2778149"/>
            <a:ext cx="1071563" cy="78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214688" y="2683788"/>
            <a:ext cx="1071562" cy="857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440069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3) Задаем </a:t>
            </a:r>
            <a:r>
              <a:rPr lang="ru-RU" sz="2400" dirty="0"/>
              <a:t>направления горизонтальных, уходящих от нас, ребер куба. Углы выбираем произвольно, но стараемся, чтобы визуально угол между ребрами читался как прямой. (Он  не будет прямым в геометрическом смысле, так как он находится не в плоскости, параллельной картинной, и мы видели его с перспективными искажениями)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74" y="119675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уровень горизонта</a:t>
            </a:r>
          </a:p>
        </p:txBody>
      </p:sp>
    </p:spTree>
    <p:extLst>
      <p:ext uri="{BB962C8B-B14F-4D97-AF65-F5344CB8AC3E}">
        <p14:creationId xmlns:p14="http://schemas.microsoft.com/office/powerpoint/2010/main" val="3946110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5" y="2000250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678238" y="4179888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286250" y="4000500"/>
            <a:ext cx="1071563" cy="78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214688" y="3929063"/>
            <a:ext cx="1071562" cy="857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857250" y="2000250"/>
            <a:ext cx="2359025" cy="192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5357813" y="2000250"/>
            <a:ext cx="2786062" cy="2000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8625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2 точка схода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858000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1 точка схода</a:t>
            </a:r>
          </a:p>
        </p:txBody>
      </p:sp>
      <p:sp>
        <p:nvSpPr>
          <p:cNvPr id="19" name="Овал 18"/>
          <p:cNvSpPr/>
          <p:nvPr/>
        </p:nvSpPr>
        <p:spPr>
          <a:xfrm flipH="1">
            <a:off x="8072438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785813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37321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4)Продлеваем </a:t>
            </a:r>
            <a:r>
              <a:rPr lang="ru-RU" sz="2800" dirty="0"/>
              <a:t>горизонтальные ребра до линии горизонта. На пересечении получаем две точки схода </a:t>
            </a:r>
          </a:p>
        </p:txBody>
      </p:sp>
    </p:spTree>
    <p:extLst>
      <p:ext uri="{BB962C8B-B14F-4D97-AF65-F5344CB8AC3E}">
        <p14:creationId xmlns:p14="http://schemas.microsoft.com/office/powerpoint/2010/main" val="3946110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-fotki.yandex.ru/get/65661/201409892.1f5/0_13e2f5_fe62516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92" y="5805264"/>
            <a:ext cx="91267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ПЕРСПЕКТИВА</a:t>
            </a:r>
            <a:r>
              <a:rPr lang="ru-RU" sz="2400" b="1" dirty="0">
                <a:solidFill>
                  <a:schemeClr val="bg1"/>
                </a:solidFill>
              </a:rPr>
              <a:t> – система отображения на плоскости глубины пространства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dirty="0" smtClean="0"/>
              <a:t>(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 переводе с латыни </a:t>
            </a:r>
            <a:r>
              <a:rPr lang="ru-RU" sz="2000" dirty="0">
                <a:solidFill>
                  <a:schemeClr val="bg1"/>
                </a:solidFill>
              </a:rPr>
              <a:t>означает </a:t>
            </a:r>
            <a:r>
              <a:rPr lang="ru-RU" sz="2000" dirty="0">
                <a:solidFill>
                  <a:srgbClr val="FFC000"/>
                </a:solidFill>
              </a:rPr>
              <a:t>"смотреть сквозь, правильно видеть". </a:t>
            </a:r>
          </a:p>
        </p:txBody>
      </p:sp>
    </p:spTree>
    <p:extLst>
      <p:ext uri="{BB962C8B-B14F-4D97-AF65-F5344CB8AC3E}">
        <p14:creationId xmlns:p14="http://schemas.microsoft.com/office/powerpoint/2010/main" val="1147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5" y="2000250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678238" y="4179888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4286250" y="3143250"/>
            <a:ext cx="1071563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286250" y="4000500"/>
            <a:ext cx="1071563" cy="78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214688" y="3929063"/>
            <a:ext cx="1071562" cy="857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214688" y="3071813"/>
            <a:ext cx="1071562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857250" y="2000250"/>
            <a:ext cx="2357438" cy="107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857250" y="2000250"/>
            <a:ext cx="2359025" cy="192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5357813" y="2000250"/>
            <a:ext cx="2786062" cy="2000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5357813" y="2000250"/>
            <a:ext cx="2786062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8625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2 точка схода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858000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1 точка схода</a:t>
            </a:r>
          </a:p>
        </p:txBody>
      </p:sp>
      <p:sp>
        <p:nvSpPr>
          <p:cNvPr id="19" name="Овал 18"/>
          <p:cNvSpPr/>
          <p:nvPr/>
        </p:nvSpPr>
        <p:spPr>
          <a:xfrm flipH="1">
            <a:off x="8072438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785813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328" y="5805264"/>
            <a:ext cx="9125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5) От </a:t>
            </a:r>
            <a:r>
              <a:rPr lang="ru-RU" sz="2800" dirty="0">
                <a:solidFill>
                  <a:srgbClr val="002060"/>
                </a:solidFill>
              </a:rPr>
              <a:t>верхнего края переднего ребра проводим линии в точки схода.</a:t>
            </a:r>
          </a:p>
        </p:txBody>
      </p:sp>
    </p:spTree>
    <p:extLst>
      <p:ext uri="{BB962C8B-B14F-4D97-AF65-F5344CB8AC3E}">
        <p14:creationId xmlns:p14="http://schemas.microsoft.com/office/powerpoint/2010/main" val="3946110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5" y="2000250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678238" y="4179888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4286250" y="3143250"/>
            <a:ext cx="1071563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286250" y="4000500"/>
            <a:ext cx="1071563" cy="78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929188" y="3571875"/>
            <a:ext cx="85883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214688" y="3929063"/>
            <a:ext cx="1071562" cy="857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214688" y="3071813"/>
            <a:ext cx="1071562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857250" y="2000250"/>
            <a:ext cx="2357438" cy="107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86857" y="3499644"/>
            <a:ext cx="857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857250" y="2000250"/>
            <a:ext cx="2359025" cy="192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5357813" y="2000250"/>
            <a:ext cx="2786062" cy="2000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5357813" y="2000250"/>
            <a:ext cx="2786062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8625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2 точка схода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858000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1 точка схода</a:t>
            </a:r>
          </a:p>
        </p:txBody>
      </p:sp>
      <p:sp>
        <p:nvSpPr>
          <p:cNvPr id="19" name="Овал 18"/>
          <p:cNvSpPr/>
          <p:nvPr/>
        </p:nvSpPr>
        <p:spPr>
          <a:xfrm flipH="1">
            <a:off x="8072438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785813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991" y="50851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6) На </a:t>
            </a:r>
            <a:r>
              <a:rPr lang="ru-RU" sz="2400" dirty="0">
                <a:solidFill>
                  <a:srgbClr val="002060"/>
                </a:solidFill>
              </a:rPr>
              <a:t>глаз определяем ширину боковых сторон куба. Обратите внимание, что их ширина будет меньше высоты, так как мы видим ее в сокращении, а высоту- нет. Чем на вашем рисунке меньше угол между горизонтальным и вертикальным ребром, тем уже соответствующая сторона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10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5" y="2000250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678238" y="4179888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4286250" y="3143250"/>
            <a:ext cx="1071563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286250" y="4000500"/>
            <a:ext cx="1071563" cy="78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929188" y="3571875"/>
            <a:ext cx="85883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214688" y="3929063"/>
            <a:ext cx="1071562" cy="857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214688" y="3071813"/>
            <a:ext cx="1071562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857250" y="2000250"/>
            <a:ext cx="2357438" cy="107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86857" y="3499644"/>
            <a:ext cx="857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857250" y="2000250"/>
            <a:ext cx="2359025" cy="192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5357813" y="2000250"/>
            <a:ext cx="2786062" cy="2000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5357813" y="2000250"/>
            <a:ext cx="2786062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3214688" y="2000250"/>
            <a:ext cx="4857750" cy="107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57250" y="2000250"/>
            <a:ext cx="4500563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8625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2 точка схода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858000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1 точка схода</a:t>
            </a:r>
          </a:p>
        </p:txBody>
      </p:sp>
      <p:sp>
        <p:nvSpPr>
          <p:cNvPr id="19" name="Овал 18"/>
          <p:cNvSpPr/>
          <p:nvPr/>
        </p:nvSpPr>
        <p:spPr>
          <a:xfrm flipH="1">
            <a:off x="8072438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785813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36" y="5568714"/>
            <a:ext cx="9119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7) От </a:t>
            </a:r>
            <a:r>
              <a:rPr lang="ru-RU" sz="2800" dirty="0">
                <a:solidFill>
                  <a:srgbClr val="002060"/>
                </a:solidFill>
              </a:rPr>
              <a:t>дальних углов боковых поверхностей проводим линии в точки схода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10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14375" y="2000250"/>
            <a:ext cx="7858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3678238" y="4179888"/>
            <a:ext cx="12144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4286250" y="3143250"/>
            <a:ext cx="1071563" cy="428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4286250" y="4000500"/>
            <a:ext cx="1071563" cy="785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929188" y="3571875"/>
            <a:ext cx="85883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214688" y="3929063"/>
            <a:ext cx="1071562" cy="857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3214688" y="3071813"/>
            <a:ext cx="1071562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857250" y="2000250"/>
            <a:ext cx="2357438" cy="107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86857" y="3499644"/>
            <a:ext cx="857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857250" y="2000250"/>
            <a:ext cx="2359025" cy="192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5357813" y="2000250"/>
            <a:ext cx="2786062" cy="2000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5357813" y="2000250"/>
            <a:ext cx="2786062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3214688" y="2000250"/>
            <a:ext cx="4857750" cy="10715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857250" y="2000250"/>
            <a:ext cx="4500563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28625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2 точка схода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858000" y="1428750"/>
            <a:ext cx="1814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1 точка схода</a:t>
            </a:r>
          </a:p>
        </p:txBody>
      </p:sp>
      <p:sp>
        <p:nvSpPr>
          <p:cNvPr id="19" name="Овал 18"/>
          <p:cNvSpPr/>
          <p:nvPr/>
        </p:nvSpPr>
        <p:spPr>
          <a:xfrm flipH="1">
            <a:off x="8072438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flipH="1">
            <a:off x="785813" y="1857375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>
            <a:stCxn id="20" idx="3"/>
          </p:cNvCxnSpPr>
          <p:nvPr/>
        </p:nvCxnSpPr>
        <p:spPr>
          <a:xfrm>
            <a:off x="907764" y="1979326"/>
            <a:ext cx="4450048" cy="19497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216276" y="2001838"/>
            <a:ext cx="4856164" cy="192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287838" y="2861043"/>
            <a:ext cx="1" cy="6393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1436" y="5497728"/>
            <a:ext cx="9072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8) На </a:t>
            </a:r>
            <a:r>
              <a:rPr lang="ru-RU" sz="2800" dirty="0">
                <a:solidFill>
                  <a:srgbClr val="002060"/>
                </a:solidFill>
              </a:rPr>
              <a:t>пересечении получаем верх и низ дальнего вертикального ребра. Соединяем их — строем ребро.</a:t>
            </a:r>
          </a:p>
        </p:txBody>
      </p:sp>
    </p:spTree>
    <p:extLst>
      <p:ext uri="{BB962C8B-B14F-4D97-AF65-F5344CB8AC3E}">
        <p14:creationId xmlns:p14="http://schemas.microsoft.com/office/powerpoint/2010/main" val="2900238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ral-painting.ru/wp-content/uploads/2021/05/перспектива-с-двумя-точками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" y="2060848"/>
            <a:ext cx="9144000" cy="42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926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.pxhere.com/photos/0b/3b/colorado_landscape_dirt_road_sky_clouds_semi_truck_long_distance-1031158.jpg!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80" y="5903893"/>
            <a:ext cx="9099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Горизонт</a:t>
            </a:r>
            <a:r>
              <a:rPr lang="ru-RU" sz="3200" dirty="0">
                <a:solidFill>
                  <a:schemeClr val="bg1"/>
                </a:solidFill>
              </a:rPr>
              <a:t> – это удаленная линия, на которой небо словно сходится с землей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ipbap.ru/wp-content/uploads/2018/09/1579258881_17-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8" y="-15732"/>
            <a:ext cx="9178379" cy="68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6487" y="589264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Линия </a:t>
            </a:r>
            <a:r>
              <a:rPr lang="ru-RU" sz="2800" dirty="0">
                <a:solidFill>
                  <a:schemeClr val="bg1"/>
                </a:solidFill>
              </a:rPr>
              <a:t>горизонта совпадает с уровнем глаз зрителя (художника)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0" y="4164475"/>
            <a:ext cx="914392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7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>В изобразительном искусстве по уровню различают классическую, традиционную линию горизонта (чуть выше или чуть ниже середины картинной плоскости), высокую и низкую линию горизонта.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Прямо </a:t>
            </a:r>
            <a:r>
              <a:rPr lang="ru-RU" sz="3200" dirty="0"/>
              <a:t>на горизонтальной оси картины (ровно на середине) линию горизонта располагать не рекомендуется - вместе с вертикальной серединной линией и диагоналями, она является мощнейшей энергетической линией и “</a:t>
            </a:r>
            <a:r>
              <a:rPr lang="ru-RU" sz="3200" dirty="0" err="1"/>
              <a:t>примагничивает</a:t>
            </a:r>
            <a:r>
              <a:rPr lang="ru-RU" sz="3200" dirty="0"/>
              <a:t>” к себе объекты, блокируя движение взгляда зрителя по картине.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Такого </a:t>
            </a:r>
            <a:r>
              <a:rPr lang="ru-RU" sz="2400" b="1" dirty="0">
                <a:solidFill>
                  <a:srgbClr val="FF0000"/>
                </a:solidFill>
              </a:rPr>
              <a:t>положения линии горизонта лучше избегать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3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et.pxhere.com/photo/landscape-nature-grass-horizon-cloud-sky-sunrise-sunset-field-meadow-prairie-sunlight-morning-hill-dawn-crop-agriculture-plain-grassland-rural-area-atmospheric-phenomenon-grass-family-9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013176"/>
            <a:ext cx="91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Высокая линия горизонта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позволяет увидеть объекты и предметы </a:t>
            </a:r>
            <a:r>
              <a:rPr lang="ru-RU" sz="2400" dirty="0" err="1">
                <a:solidFill>
                  <a:schemeClr val="bg1"/>
                </a:solidFill>
              </a:rPr>
              <a:t>как-будто</a:t>
            </a:r>
            <a:r>
              <a:rPr lang="ru-RU" sz="2400" dirty="0">
                <a:solidFill>
                  <a:schemeClr val="bg1"/>
                </a:solidFill>
              </a:rPr>
              <a:t> с высоты птичьего полёта - в таких рисунках и картинах уделяется земле и воде, а неба изображено совсем чуть-чуть.</a:t>
            </a:r>
          </a:p>
        </p:txBody>
      </p:sp>
    </p:spTree>
    <p:extLst>
      <p:ext uri="{BB962C8B-B14F-4D97-AF65-F5344CB8AC3E}">
        <p14:creationId xmlns:p14="http://schemas.microsoft.com/office/powerpoint/2010/main" val="39656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1.fonwall.ru/o/nj/pole-nebo-oblaka-peyzazh-p8y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0"/>
            <a:ext cx="91382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737" y="0"/>
            <a:ext cx="9138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Низкая линия горизонта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раскрывает перед зрителем огромное воздушное пространство над землёй. Всё основное действие картины происходит в небе, а земли показано совсем немного.</a:t>
            </a:r>
          </a:p>
        </p:txBody>
      </p:sp>
    </p:spTree>
    <p:extLst>
      <p:ext uri="{BB962C8B-B14F-4D97-AF65-F5344CB8AC3E}">
        <p14:creationId xmlns:p14="http://schemas.microsoft.com/office/powerpoint/2010/main" val="16653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Линейная </a:t>
            </a:r>
            <a:r>
              <a:rPr lang="ru-RU" sz="3200" b="1" dirty="0">
                <a:solidFill>
                  <a:srgbClr val="FF0000"/>
                </a:solidFill>
              </a:rPr>
              <a:t>перспектива </a:t>
            </a:r>
            <a:r>
              <a:rPr lang="ru-RU" sz="3200" dirty="0"/>
              <a:t>- точная наука, которая учит нас изображать на плоскости предметы видимого мира в соответствии с кажущимся изменением их величины, очертаний и четкости, обусловленных степенью отдаленности от точки наблюдения.</a:t>
            </a:r>
            <a:endParaRPr lang="ru-RU" sz="3200" dirty="0" smtClean="0"/>
          </a:p>
          <a:p>
            <a:pPr marL="45720" indent="0">
              <a:buNone/>
            </a:pP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Без </a:t>
            </a:r>
            <a:r>
              <a:rPr lang="ru-RU" sz="3200" dirty="0">
                <a:solidFill>
                  <a:srgbClr val="C00000"/>
                </a:solidFill>
              </a:rPr>
              <a:t>знания законов линейной перспективы невозможно реалистично изобразить ни один объемный </a:t>
            </a:r>
            <a:r>
              <a:rPr lang="ru-RU" sz="3200" dirty="0" smtClean="0">
                <a:solidFill>
                  <a:srgbClr val="C00000"/>
                </a:solidFill>
              </a:rPr>
              <a:t>предмет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  <a:endParaRPr lang="ru-RU" sz="32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832</Words>
  <Application>Microsoft Office PowerPoint</Application>
  <PresentationFormat>Экран (4:3)</PresentationFormat>
  <Paragraphs>82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Изображение  объема на плоскости.  Линейная перспектива.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47</cp:revision>
  <dcterms:created xsi:type="dcterms:W3CDTF">2022-03-11T17:05:48Z</dcterms:created>
  <dcterms:modified xsi:type="dcterms:W3CDTF">2022-03-12T15:26:55Z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