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1" r:id="rId5"/>
    <p:sldId id="262" r:id="rId6"/>
    <p:sldId id="276" r:id="rId7"/>
    <p:sldId id="259" r:id="rId8"/>
    <p:sldId id="265" r:id="rId9"/>
    <p:sldId id="266" r:id="rId10"/>
    <p:sldId id="274" r:id="rId11"/>
    <p:sldId id="263" r:id="rId12"/>
    <p:sldId id="267" r:id="rId13"/>
    <p:sldId id="268" r:id="rId14"/>
    <p:sldId id="264" r:id="rId15"/>
    <p:sldId id="269" r:id="rId16"/>
    <p:sldId id="270" r:id="rId17"/>
    <p:sldId id="271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0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4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63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1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92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9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06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2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3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8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8E63-AA3E-4475-988E-6C073C087BA3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FA9A21-6460-47C7-B186-B61A292EF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5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«Организация проектной деятельности на уроках английского языка»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Семинар – практикум учителей иностранного языка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53407" y="191068"/>
            <a:ext cx="54181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04.12.2023</a:t>
            </a:r>
          </a:p>
        </p:txBody>
      </p:sp>
    </p:spTree>
    <p:extLst>
      <p:ext uri="{BB962C8B-B14F-4D97-AF65-F5344CB8AC3E}">
        <p14:creationId xmlns:p14="http://schemas.microsoft.com/office/powerpoint/2010/main" val="16003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Музыкальная пауза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3957" y="2129051"/>
            <a:ext cx="979909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Ильясова Лейла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9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624" y="443346"/>
            <a:ext cx="10044545" cy="15748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«Эффективность использования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визуальных образов </a:t>
            </a:r>
            <a:r>
              <a:rPr lang="ru-RU" sz="3200" dirty="0"/>
              <a:t>в проектной деятельности на уроках английского языка».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9556" y="2549235"/>
            <a:ext cx="6007533" cy="36021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700" b="1" u="sng" dirty="0" smtClean="0">
                <a:solidFill>
                  <a:schemeClr val="accent1">
                    <a:lumMod val="75000"/>
                  </a:schemeClr>
                </a:solidFill>
              </a:rPr>
              <a:t>Максименко Екатерина Борисовна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Первая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категория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Педагогический стаж – 11 лет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«Учитель </a:t>
            </a:r>
            <a:r>
              <a:rPr lang="ru-RU" sz="2400" i="1" dirty="0">
                <a:solidFill>
                  <a:schemeClr val="tx1"/>
                </a:solidFill>
              </a:rPr>
              <a:t>прикасается к вечности: никто не может сказать, где кончается его </a:t>
            </a:r>
            <a:r>
              <a:rPr lang="ru-RU" sz="2400" i="1" dirty="0" smtClean="0">
                <a:solidFill>
                  <a:schemeClr val="tx1"/>
                </a:solidFill>
              </a:rPr>
              <a:t>влияние»</a:t>
            </a:r>
            <a:endParaRPr lang="ru-RU" sz="2400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2400" i="1" dirty="0">
                <a:solidFill>
                  <a:schemeClr val="tx1"/>
                </a:solidFill>
              </a:rPr>
              <a:t>Генри Адамс</a:t>
            </a:r>
          </a:p>
        </p:txBody>
      </p:sp>
      <p:pic>
        <p:nvPicPr>
          <p:cNvPr id="6146" name="Picture 2" descr="C:\Users\Gvardeiskoe\Downloads\IMG_8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93" y="2055040"/>
            <a:ext cx="3376384" cy="4422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443345"/>
            <a:ext cx="10266218" cy="1898073"/>
          </a:xfrm>
        </p:spPr>
        <p:txBody>
          <a:bodyPr>
            <a:noAutofit/>
          </a:bodyPr>
          <a:lstStyle/>
          <a:p>
            <a:pPr algn="just"/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«Эффективность использования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визуальных образов 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проектной деятельности на уроках английского языка</a:t>
            </a:r>
            <a:r>
              <a:rPr lang="ru-RU" sz="2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»</a:t>
            </a:r>
            <a:endParaRPr lang="ru-RU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1662545" y="2050473"/>
            <a:ext cx="102385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Визуализация (лат.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visualis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— зрительный)</a:t>
            </a:r>
            <a:r>
              <a:rPr lang="ru-RU" sz="2000" dirty="0"/>
              <a:t> — представление информации в наглядном виде.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"Визуальное мышление </a:t>
            </a:r>
            <a:r>
              <a:rPr lang="ru-RU" sz="2000" dirty="0"/>
              <a:t>– это не только способность видеть, но и способность воспроизвести увиденное и чему-то от этого научиться". Я же понимаю визуальное мышление как мышление образами.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Визуальное мышление сочетает в себе наглядно-действенное и наглядно-образное мышление, характерный тип памяти - зрительный. Понравилось следующее определение "...визуальное мышление – это использование картинок, при помощи которых легче решать задачи, думать над сложными вопросами и более эффективно общаться. Все люди со зрительным типом мышления любят визуализировать информацию – факты, даты, идеи, понятия, формулы, вопросы и т.д. – и всё это с минимальным количеством слов"</a:t>
            </a:r>
          </a:p>
        </p:txBody>
      </p:sp>
    </p:spTree>
    <p:extLst>
      <p:ext uri="{BB962C8B-B14F-4D97-AF65-F5344CB8AC3E}">
        <p14:creationId xmlns:p14="http://schemas.microsoft.com/office/powerpoint/2010/main" val="41701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561761"/>
            <a:ext cx="955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3010">
                    <a:lumMod val="75000"/>
                  </a:srgbClr>
                </a:solidFill>
              </a:rPr>
              <a:t>Выводы:</a:t>
            </a:r>
            <a:endParaRPr lang="ru-RU" sz="4000" b="1" dirty="0">
              <a:solidFill>
                <a:srgbClr val="A53010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399309"/>
            <a:ext cx="9559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</a:rPr>
              <a:t>В</a:t>
            </a:r>
            <a:r>
              <a:rPr lang="ru-RU" sz="2800" dirty="0" smtClean="0">
                <a:solidFill>
                  <a:prstClr val="black"/>
                </a:solidFill>
              </a:rPr>
              <a:t>изуализации </a:t>
            </a:r>
            <a:r>
              <a:rPr lang="ru-RU" sz="2800" dirty="0">
                <a:solidFill>
                  <a:prstClr val="black"/>
                </a:solidFill>
              </a:rPr>
              <a:t>на уроках английского </a:t>
            </a:r>
            <a:r>
              <a:rPr lang="ru-RU" sz="2800" dirty="0" smtClean="0">
                <a:solidFill>
                  <a:prstClr val="black"/>
                </a:solidFill>
              </a:rPr>
              <a:t>языка играет </a:t>
            </a:r>
            <a:r>
              <a:rPr lang="ru-RU" sz="2800" dirty="0">
                <a:solidFill>
                  <a:prstClr val="black"/>
                </a:solidFill>
              </a:rPr>
              <a:t>особую роль в обучении иностранным языкам. Наглядность моделирует мир иноязычной среды в процессе учебной коммуникации, создает ситуации, схожие с ситуациями реальной действительности, в которых ученики начинают реагировать и говорить на языке. </a:t>
            </a:r>
            <a:r>
              <a:rPr lang="ru-RU" sz="2800" dirty="0" smtClean="0">
                <a:solidFill>
                  <a:prstClr val="black"/>
                </a:solidFill>
              </a:rPr>
              <a:t>Применение </a:t>
            </a:r>
            <a:r>
              <a:rPr lang="ru-RU" sz="2800" dirty="0">
                <a:solidFill>
                  <a:prstClr val="black"/>
                </a:solidFill>
              </a:rPr>
              <a:t>наглядности привлекает внимание ребенка на уроке, мотивирует его на выход в речь, делает урок ярче, интереснее.</a:t>
            </a:r>
          </a:p>
        </p:txBody>
      </p:sp>
    </p:spTree>
    <p:extLst>
      <p:ext uri="{BB962C8B-B14F-4D97-AF65-F5344CB8AC3E}">
        <p14:creationId xmlns:p14="http://schemas.microsoft.com/office/powerpoint/2010/main" val="40329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249381"/>
            <a:ext cx="10044545" cy="16579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«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Видеопроект</a:t>
            </a:r>
            <a:r>
              <a:rPr lang="ru-RU" sz="3200" dirty="0"/>
              <a:t>, как способ мотивации в обучении английскому языку </a:t>
            </a:r>
            <a:r>
              <a:rPr lang="ru-RU" sz="3200" dirty="0" smtClean="0"/>
              <a:t>на уроках и во внеурочное </a:t>
            </a:r>
            <a:r>
              <a:rPr lang="ru-RU" sz="3200" dirty="0"/>
              <a:t>время»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9556" y="2549235"/>
            <a:ext cx="6007533" cy="36021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Аблязова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Вилена Эмирсалиевна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Высшая категория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Педагогический стаж – 10 лет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«Учитель </a:t>
            </a:r>
            <a:r>
              <a:rPr lang="ru-RU" sz="2400" i="1" dirty="0">
                <a:solidFill>
                  <a:schemeClr val="tx1"/>
                </a:solidFill>
              </a:rPr>
              <a:t>— человек, который может делать трудные вещи </a:t>
            </a:r>
            <a:r>
              <a:rPr lang="ru-RU" sz="2400" i="1" dirty="0" smtClean="0">
                <a:solidFill>
                  <a:schemeClr val="tx1"/>
                </a:solidFill>
              </a:rPr>
              <a:t>легкими»</a:t>
            </a:r>
            <a:endParaRPr lang="ru-RU" sz="2400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2400" i="1" dirty="0">
                <a:solidFill>
                  <a:schemeClr val="tx1"/>
                </a:solidFill>
              </a:rPr>
              <a:t>Ральф Эмерсон </a:t>
            </a:r>
          </a:p>
        </p:txBody>
      </p:sp>
      <p:pic>
        <p:nvPicPr>
          <p:cNvPr id="5122" name="Picture 2" descr="C:\Users\Gvardeiskoe\Downloads\FullSizeRender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02" y="1739797"/>
            <a:ext cx="3269857" cy="4564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443345"/>
            <a:ext cx="10266218" cy="1898073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</a:t>
            </a:r>
            <a:r>
              <a:rPr lang="ru-RU" sz="3200" b="1" dirty="0">
                <a:solidFill>
                  <a:srgbClr val="A53010">
                    <a:lumMod val="75000"/>
                  </a:srgbClr>
                </a:solidFill>
              </a:rPr>
              <a:t>Видеопроект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как способ мотивации в обучении английскому языку на уроках и во внеурочное время» </a:t>
            </a:r>
            <a:endParaRPr lang="ru-RU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1801091" y="2826327"/>
            <a:ext cx="99614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Видеопроект - мультимедийный </a:t>
            </a:r>
            <a:r>
              <a:rPr lang="ru-RU" sz="2400" dirty="0"/>
              <a:t>продукт, который помогает учителю мотивировать своих учеников. 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Он </a:t>
            </a:r>
            <a:r>
              <a:rPr lang="ru-RU" sz="2400" dirty="0"/>
              <a:t>также дает учащимся возможность индивидуально работать над своей темой, самостоятельно выбирая источник информации.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Источником </a:t>
            </a:r>
            <a:r>
              <a:rPr lang="ru-RU" sz="2400" dirty="0"/>
              <a:t>информации может выступать как текст из учебника, так и материалы из интернета. Что значит, они вправе выбирать, как будут </a:t>
            </a:r>
            <a:r>
              <a:rPr lang="ru-RU" sz="2400" dirty="0" smtClean="0"/>
              <a:t>представлять </a:t>
            </a:r>
            <a:r>
              <a:rPr lang="ru-RU" sz="2400" dirty="0"/>
              <a:t>свою работу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65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443345"/>
            <a:ext cx="10266218" cy="1898073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</a:t>
            </a:r>
            <a:r>
              <a:rPr lang="ru-RU" sz="3200" b="1" dirty="0">
                <a:solidFill>
                  <a:srgbClr val="A53010">
                    <a:lumMod val="75000"/>
                  </a:srgbClr>
                </a:solidFill>
              </a:rPr>
              <a:t>Видеопроект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как способ мотивации в обучении английскому языку на уроках и во внеурочное время» </a:t>
            </a:r>
            <a:endParaRPr lang="ru-RU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1773382" y="1967346"/>
            <a:ext cx="1009996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Начальный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подготовительный) этап </a:t>
            </a:r>
            <a:r>
              <a:rPr lang="ru-RU" sz="1900" dirty="0" smtClean="0"/>
              <a:t>- повторение изученной лексики </a:t>
            </a:r>
            <a:r>
              <a:rPr lang="ru-RU" sz="1900" dirty="0"/>
              <a:t>и </a:t>
            </a:r>
            <a:r>
              <a:rPr lang="ru-RU" sz="1900" dirty="0" smtClean="0"/>
              <a:t>грамматики, подготовка рисунков, вырезок </a:t>
            </a:r>
            <a:r>
              <a:rPr lang="ru-RU" sz="1900" dirty="0"/>
              <a:t>из журналов, </a:t>
            </a:r>
            <a:r>
              <a:rPr lang="ru-RU" sz="1900" dirty="0" smtClean="0"/>
              <a:t>написание </a:t>
            </a:r>
            <a:r>
              <a:rPr lang="ru-RU" sz="1900" dirty="0"/>
              <a:t>текст на английском языке по определенной теме, </a:t>
            </a:r>
            <a:r>
              <a:rPr lang="ru-RU" sz="1900" dirty="0" smtClean="0"/>
              <a:t>составление небольших диалогов. </a:t>
            </a:r>
            <a:r>
              <a:rPr lang="ru-RU" sz="1900" dirty="0"/>
              <a:t>Учащиеся уточняют информацию; обсуждают задание; выявляют проблемы; выдвигают пути решения проблем; формируют задачи; определяют источники информации.</a:t>
            </a:r>
          </a:p>
          <a:p>
            <a:pPr algn="just"/>
            <a:endParaRPr lang="ru-RU" sz="19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900" dirty="0" smtClean="0"/>
              <a:t>·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1 уроке)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smtClean="0"/>
              <a:t>- учащиеся  </a:t>
            </a:r>
            <a:r>
              <a:rPr lang="ru-RU" sz="1900" dirty="0"/>
              <a:t>обсуждают пути реализации проекта (brainstorming); определяют способ представления результата; проводится творческая переработка информации; распределяют роли (оператор, веб-дизайнер, звукорежиссер, кто-то из учащихся осуществляет техническую поддержку). Зачастую, между учащимися проводится кастинг лучших актеров.</a:t>
            </a:r>
          </a:p>
          <a:p>
            <a:pPr algn="just"/>
            <a:endParaRPr lang="ru-RU" sz="19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2 уроке) </a:t>
            </a:r>
            <a:r>
              <a:rPr lang="ru-RU" sz="1900" dirty="0"/>
              <a:t>группы дорабатывают проекты и презентуют их.</a:t>
            </a:r>
          </a:p>
        </p:txBody>
      </p:sp>
    </p:spTree>
    <p:extLst>
      <p:ext uri="{BB962C8B-B14F-4D97-AF65-F5344CB8AC3E}">
        <p14:creationId xmlns:p14="http://schemas.microsoft.com/office/powerpoint/2010/main" val="18959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561761"/>
            <a:ext cx="955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3010">
                    <a:lumMod val="75000"/>
                  </a:srgbClr>
                </a:solidFill>
              </a:rPr>
              <a:t>Выводы:</a:t>
            </a:r>
            <a:endParaRPr lang="ru-RU" sz="4000" b="1" dirty="0">
              <a:solidFill>
                <a:srgbClr val="A53010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399309"/>
            <a:ext cx="95596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</a:rPr>
              <a:t>C</a:t>
            </a:r>
            <a:r>
              <a:rPr lang="ru-RU" sz="2000" dirty="0" smtClean="0">
                <a:solidFill>
                  <a:prstClr val="black"/>
                </a:solidFill>
              </a:rPr>
              <a:t>оздание </a:t>
            </a:r>
            <a:r>
              <a:rPr lang="ru-RU" sz="2000" dirty="0">
                <a:solidFill>
                  <a:prstClr val="black"/>
                </a:solidFill>
              </a:rPr>
              <a:t>проектов с применением программ позволяет школьникам видеть практическую пользу от изучения иностранного языка, следствием чего является повышение интереса к этому предмету. Кроме того, работа над проектом разнообразит урок, развивает воображение, фантазию, мышление детей, обеспечивает условия для развития у школьников всех речевых видов деятельности на уроках английского языка.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Успех проекта во многом зависит от умения учителя создавать условия. Грамотное, осознанное применение программ и проектного метода  может привнести в учебный процесс принципиально иную  по сравнению с традиционным обучением систему взаимоотношений, принципиально иной подход к познавательной деятельности учащихся, основанный на уважении их интеллектуальных и творческих возможностей, а также сделает урок  эффективным, интересным и современным.</a:t>
            </a:r>
          </a:p>
        </p:txBody>
      </p:sp>
    </p:spTree>
    <p:extLst>
      <p:ext uri="{BB962C8B-B14F-4D97-AF65-F5344CB8AC3E}">
        <p14:creationId xmlns:p14="http://schemas.microsoft.com/office/powerpoint/2010/main" val="1315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Музыкальная пауза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3957" y="2129051"/>
            <a:ext cx="979909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Требушенко Анатолий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4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7797" y="1296538"/>
            <a:ext cx="1134129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 </a:t>
            </a:r>
          </a:p>
          <a:p>
            <a:pPr algn="ctr"/>
            <a:r>
              <a:rPr lang="ru-RU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 новых встреч!</a:t>
            </a:r>
            <a:endParaRPr lang="ru-RU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9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dirty="0"/>
              <a:t>раскрытие методических особенностей организации проектной деятельности в обучении английскому языку в урочное и внеурочное время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20255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Задачи: </a:t>
            </a:r>
          </a:p>
          <a:p>
            <a:r>
              <a:rPr lang="ru-RU" dirty="0"/>
              <a:t>	Выявить методические аспекты организации проектной деятельности на уроках и во внеурочное время </a:t>
            </a:r>
          </a:p>
          <a:p>
            <a:r>
              <a:rPr lang="ru-RU" dirty="0"/>
              <a:t>	Выявить специфику использования метода проектов и его эффективности при обучении английскому языку 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688609" y="4067032"/>
            <a:ext cx="300251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688608" y="4856282"/>
            <a:ext cx="300251" cy="15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6" y="235525"/>
            <a:ext cx="1037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Проектная деятельность на уроках английского языка в нашей школе</a:t>
            </a:r>
            <a:endParaRPr lang="ru-RU" sz="4000" i="1" dirty="0"/>
          </a:p>
        </p:txBody>
      </p:sp>
      <p:pic>
        <p:nvPicPr>
          <p:cNvPr id="1026" name="Picture 2" descr="F:\СЕМИНАР ПРАКТИКУМ 27.11\Attachments_vi.crimea@yandex.ru_2023-11-22_11-37-10\IMG_87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12268" r="4481" b="30686"/>
          <a:stretch/>
        </p:blipFill>
        <p:spPr bwMode="auto">
          <a:xfrm>
            <a:off x="915614" y="1558964"/>
            <a:ext cx="6122494" cy="3255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СЕМИНАР ПРАКТИКУМ 27.11\Attachments_vi.crimea@yandex.ru_2023-11-22_11-37-10\IMG_87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25912" r="12322" b="20453"/>
          <a:stretch/>
        </p:blipFill>
        <p:spPr bwMode="auto">
          <a:xfrm>
            <a:off x="5732551" y="3366654"/>
            <a:ext cx="6168503" cy="311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6" y="235525"/>
            <a:ext cx="1037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Проектная деятельность на уроках английского языка в нашей школе</a:t>
            </a:r>
            <a:endParaRPr lang="ru-RU" sz="4000" i="1" dirty="0"/>
          </a:p>
        </p:txBody>
      </p:sp>
      <p:pic>
        <p:nvPicPr>
          <p:cNvPr id="2050" name="Picture 2" descr="F:\СЕМИНАР ПРАКТИКУМ 27.11\Attachments_vi.crimea@yandex.ru_2023-11-22_11-37-10\IMG_87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36363" r="3124" b="15681"/>
          <a:stretch/>
        </p:blipFill>
        <p:spPr bwMode="auto">
          <a:xfrm>
            <a:off x="706581" y="1558964"/>
            <a:ext cx="6899564" cy="292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СЕМИНАР ПРАКТИКУМ 27.11\Attachments_vi.crimea@yandex.ru_2023-11-22_11-37-10\IMG_87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2" r="2616" b="24312"/>
          <a:stretch/>
        </p:blipFill>
        <p:spPr bwMode="auto">
          <a:xfrm>
            <a:off x="4124181" y="4094348"/>
            <a:ext cx="7915419" cy="261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ЕМИНАР ПРАКТИКУМ 27.11\Attachments_vi.crimea@yandex.ru_2023-11-22_11-37-10\IMG_87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25229" r="-4830" b="9316"/>
          <a:stretch/>
        </p:blipFill>
        <p:spPr bwMode="auto">
          <a:xfrm>
            <a:off x="7744691" y="1804165"/>
            <a:ext cx="4447309" cy="2183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СЕМИНАР ПРАКТИКУМ 27.11\Attachments_vi.crimea@yandex.ru_2023-11-22_11-37-10\IMG_87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t="21625" r="1786" b="12592"/>
          <a:stretch/>
        </p:blipFill>
        <p:spPr bwMode="auto">
          <a:xfrm>
            <a:off x="662565" y="4482274"/>
            <a:ext cx="3461616" cy="1911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6" y="235525"/>
            <a:ext cx="1037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Проектная деятельность на уроках английского языка в нашей школе</a:t>
            </a:r>
            <a:endParaRPr lang="ru-RU" sz="4000" i="1" dirty="0"/>
          </a:p>
        </p:txBody>
      </p:sp>
      <p:pic>
        <p:nvPicPr>
          <p:cNvPr id="3074" name="Picture 2" descr="F:\СЕМИНАР ПРАКТИКУМ 27.11\Attachments_vi.crimea@yandex.ru_2023-11-22_11-37-10\IMG_87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34084" r="4835" b="12507"/>
          <a:stretch/>
        </p:blipFill>
        <p:spPr bwMode="auto">
          <a:xfrm>
            <a:off x="831273" y="1558964"/>
            <a:ext cx="7038109" cy="3255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ЕМИНАР ПРАКТИКУМ 27.11\Attachments_vi.crimea@yandex.ru_2023-11-22_11-37-10\IMG_87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8866" r="2527" b="17040"/>
          <a:stretch/>
        </p:blipFill>
        <p:spPr bwMode="auto">
          <a:xfrm>
            <a:off x="6982691" y="3727457"/>
            <a:ext cx="4925291" cy="2908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СЕМИНАР ПРАКТИКУМ 27.11\Attachments_vi.crimea@yandex.ru_2023-11-22_11-37-10\IMG_87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0404" r="12836" b="17977"/>
          <a:stretch/>
        </p:blipFill>
        <p:spPr bwMode="auto">
          <a:xfrm>
            <a:off x="1496290" y="4240310"/>
            <a:ext cx="4959927" cy="2527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СЕМИНАР ПРАКТИКУМ 27.11\Attachments_vi.crimea@yandex.ru_2023-11-22_11-37-10\IMG_873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26359" r="17095" b="27840"/>
          <a:stretch/>
        </p:blipFill>
        <p:spPr bwMode="auto">
          <a:xfrm>
            <a:off x="8021783" y="1747822"/>
            <a:ext cx="3782291" cy="1924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01091" y="360218"/>
            <a:ext cx="96150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          </a:t>
            </a:r>
          </a:p>
          <a:p>
            <a:r>
              <a:rPr lang="ru-RU" sz="3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Доклад </a:t>
            </a:r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по теме:</a:t>
            </a:r>
            <a:endParaRPr lang="ru-RU" sz="3600" dirty="0" smtClean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endParaRPr lang="ru-RU" sz="3600" dirty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  <a:p>
            <a:pPr algn="just"/>
            <a:r>
              <a:rPr lang="ru-RU" sz="4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«</a:t>
            </a:r>
            <a:r>
              <a:rPr lang="ru-RU" sz="48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Проектная деятельность на уроках английского языка как средство развития устной и письменной речи обучающихся»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439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221673"/>
            <a:ext cx="10044545" cy="1851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«Использование</a:t>
            </a:r>
            <a:r>
              <a:rPr lang="ru-RU" sz="3200" b="1" dirty="0" smtClean="0"/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edu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Scrum</a:t>
            </a:r>
            <a:r>
              <a:rPr lang="ru-RU" sz="3200" b="1" dirty="0" smtClean="0"/>
              <a:t> </a:t>
            </a:r>
            <a:r>
              <a:rPr lang="ru-RU" sz="3200" dirty="0"/>
              <a:t>технологии, как инструмента повышения эффективности и продуктивности в проектной деятельности на уроках английского </a:t>
            </a:r>
            <a:r>
              <a:rPr lang="ru-RU" sz="3200" dirty="0" smtClean="0"/>
              <a:t>языка»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9556" y="2549235"/>
            <a:ext cx="6007533" cy="36021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Исакова Элла Сергеевна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английского языка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Высшая категория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Педагогический стаж – 34 года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«Если </a:t>
            </a:r>
            <a:r>
              <a:rPr lang="ru-RU" sz="2400" i="1" dirty="0">
                <a:solidFill>
                  <a:schemeClr val="tx1"/>
                </a:solidFill>
              </a:rPr>
              <a:t>вы владеете знанием, дайте другим зажечь от него свои </a:t>
            </a:r>
            <a:r>
              <a:rPr lang="ru-RU" sz="2400" i="1" dirty="0" smtClean="0">
                <a:solidFill>
                  <a:schemeClr val="tx1"/>
                </a:solidFill>
              </a:rPr>
              <a:t>светильники»</a:t>
            </a:r>
            <a:endParaRPr lang="ru-RU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                                               Томас </a:t>
            </a:r>
            <a:r>
              <a:rPr lang="ru-RU" sz="2400" i="1" dirty="0">
                <a:solidFill>
                  <a:schemeClr val="tx1"/>
                </a:solidFill>
              </a:rPr>
              <a:t>Фуллер</a:t>
            </a:r>
          </a:p>
        </p:txBody>
      </p:sp>
      <p:pic>
        <p:nvPicPr>
          <p:cNvPr id="4099" name="Picture 3" descr="C:\Users\Gvardeiskoe\Downloads\IMG_8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24" y="1870363"/>
            <a:ext cx="3515266" cy="4687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8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443345"/>
            <a:ext cx="10266218" cy="1898073"/>
          </a:xfrm>
        </p:spPr>
        <p:txBody>
          <a:bodyPr>
            <a:noAutofit/>
          </a:bodyPr>
          <a:lstStyle/>
          <a:p>
            <a:pPr algn="just"/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«Использование</a:t>
            </a:r>
            <a:r>
              <a:rPr lang="ru-RU" sz="2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2900" b="1" dirty="0">
                <a:solidFill>
                  <a:srgbClr val="A53010">
                    <a:lumMod val="75000"/>
                  </a:srgbClr>
                </a:solidFill>
              </a:rPr>
              <a:t>edu</a:t>
            </a:r>
            <a:r>
              <a:rPr lang="ru-RU" sz="2900" b="1" dirty="0">
                <a:solidFill>
                  <a:srgbClr val="A53010">
                    <a:lumMod val="75000"/>
                  </a:srgbClr>
                </a:solidFill>
              </a:rPr>
              <a:t>Scrum</a:t>
            </a:r>
            <a:r>
              <a:rPr lang="ru-RU" sz="2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2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технологии, как инструмента повышения эффективности и продуктивности в проектной деятельности на уроках английского языка» </a:t>
            </a:r>
            <a:endParaRPr lang="ru-RU" sz="2900" dirty="0"/>
          </a:p>
        </p:txBody>
      </p:sp>
      <p:sp>
        <p:nvSpPr>
          <p:cNvPr id="3" name="TextBox 2"/>
          <p:cNvSpPr txBox="1"/>
          <p:nvPr/>
        </p:nvSpPr>
        <p:spPr>
          <a:xfrm>
            <a:off x="1814945" y="2452255"/>
            <a:ext cx="9975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Scrum – «</a:t>
            </a:r>
            <a:r>
              <a:rPr lang="ru-RU" sz="2000" dirty="0"/>
              <a:t>схватка</a:t>
            </a:r>
            <a:r>
              <a:rPr lang="ru-RU" sz="2000" dirty="0" smtClean="0"/>
              <a:t>»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Слово </a:t>
            </a:r>
            <a:r>
              <a:rPr lang="ru-RU" sz="2000" dirty="0"/>
              <a:t>scrum («схватка») взято из регби и обозначает метод командной игры, позволяющий завладеть мячом и вести его дальше по полю, а для этого </a:t>
            </a:r>
            <a:r>
              <a:rPr lang="ru-RU" sz="2000" dirty="0" smtClean="0"/>
              <a:t>нужны:  </a:t>
            </a:r>
            <a:endParaRPr lang="ru-RU" sz="20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/>
              <a:t> слаженность, </a:t>
            </a:r>
            <a:endParaRPr lang="ru-RU" sz="20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единство </a:t>
            </a:r>
            <a:r>
              <a:rPr lang="ru-RU" sz="2000" dirty="0"/>
              <a:t>намерений,  </a:t>
            </a:r>
            <a:endParaRPr lang="ru-RU" sz="20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чёткое </a:t>
            </a:r>
            <a:r>
              <a:rPr lang="ru-RU" sz="2000" dirty="0"/>
              <a:t>понимание цели.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«Схватка» представляет собой идеальную модель взаимодействия всех участников. </a:t>
            </a:r>
          </a:p>
          <a:p>
            <a:pPr algn="just"/>
            <a:r>
              <a:rPr lang="ru-RU" sz="2000" dirty="0"/>
              <a:t>Именно взаимодействие необходимо для достижения поставленной цели. </a:t>
            </a:r>
          </a:p>
        </p:txBody>
      </p:sp>
    </p:spTree>
    <p:extLst>
      <p:ext uri="{BB962C8B-B14F-4D97-AF65-F5344CB8AC3E}">
        <p14:creationId xmlns:p14="http://schemas.microsoft.com/office/powerpoint/2010/main" val="19378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561761"/>
            <a:ext cx="955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Выводы: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399309"/>
            <a:ext cx="95596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/>
              <a:t>Scrum ускоряет темп всех начинаний </a:t>
            </a:r>
            <a:r>
              <a:rPr lang="ru-RU" sz="2400" dirty="0" smtClean="0"/>
              <a:t>человека. </a:t>
            </a:r>
            <a:r>
              <a:rPr lang="ru-RU" sz="2400" dirty="0"/>
              <a:t>Неважно, в чём суть проекта или проблемы – методика Scrum может быть использована в любом начинании, чтобы повысить производительность и добиться лучших результатов</a:t>
            </a:r>
            <a:r>
              <a:rPr lang="ru-RU" sz="2400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/>
              <a:t>Scrum для </a:t>
            </a:r>
            <a:r>
              <a:rPr lang="ru-RU" sz="2400" dirty="0" smtClean="0"/>
              <a:t>школ. </a:t>
            </a:r>
            <a:r>
              <a:rPr lang="ru-RU" sz="2400" dirty="0"/>
              <a:t>К методике Scrum можно привлекать всех учеников – с разным уровнем подготовки, с разными характерами и талантами, с разными жизненными устремлениями</a:t>
            </a:r>
            <a:r>
              <a:rPr lang="ru-RU" sz="2400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/>
              <a:t>Избавьтесь от званий и </a:t>
            </a:r>
            <a:r>
              <a:rPr lang="ru-RU" sz="2400" dirty="0" smtClean="0"/>
              <a:t>титулов.  </a:t>
            </a:r>
            <a:r>
              <a:rPr lang="ru-RU" sz="2400" dirty="0"/>
              <a:t>Методика Scrum даёт людям свободу делать то, что они считают правильным,  и возможность нести за это 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6751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446</TotalTime>
  <Words>882</Words>
  <Application>Microsoft Office PowerPoint</Application>
  <PresentationFormat>Широкоэкранный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Легкий дым</vt:lpstr>
      <vt:lpstr>«Организация проектной деятельности на уроках английского языка»</vt:lpstr>
      <vt:lpstr>Цель: раскрытие методических особенностей организации проектной деятельности в обучении английскому языку в урочное и внеурочное время</vt:lpstr>
      <vt:lpstr>Презентация PowerPoint</vt:lpstr>
      <vt:lpstr>Презентация PowerPoint</vt:lpstr>
      <vt:lpstr>Презентация PowerPoint</vt:lpstr>
      <vt:lpstr> </vt:lpstr>
      <vt:lpstr>«Использование eduScrum технологии, как инструмента повышения эффективности и продуктивности в проектной деятельности на уроках английского языка» </vt:lpstr>
      <vt:lpstr>«Использование eduScrum технологии, как инструмента повышения эффективности и продуктивности в проектной деятельности на уроках английского языка» </vt:lpstr>
      <vt:lpstr>Презентация PowerPoint</vt:lpstr>
      <vt:lpstr>Музыкальная пауза</vt:lpstr>
      <vt:lpstr>«Эффективность использования визуальных образов в проектной деятельности на уроках английского языка». </vt:lpstr>
      <vt:lpstr>«Эффективность использования визуальных образов в проектной деятельности на уроках английского языка»</vt:lpstr>
      <vt:lpstr>Презентация PowerPoint</vt:lpstr>
      <vt:lpstr>«Видеопроект, как способ мотивации в обучении английскому языку на уроках и во внеурочное время» </vt:lpstr>
      <vt:lpstr>«Видеопроект, как способ мотивации в обучении английскому языку на уроках и во внеурочное время» </vt:lpstr>
      <vt:lpstr>«Видеопроект, как способ мотивации в обучении английскому языку на уроках и во внеурочное время» </vt:lpstr>
      <vt:lpstr>Презентация PowerPoint</vt:lpstr>
      <vt:lpstr>Музыкальная пауза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проектной деятельности на уроках английского языка»</dc:title>
  <dc:creator>Учетная запись Майкрософт</dc:creator>
  <cp:lastModifiedBy>Учетная запись Майкрософт</cp:lastModifiedBy>
  <cp:revision>25</cp:revision>
  <dcterms:created xsi:type="dcterms:W3CDTF">2023-11-21T16:16:40Z</dcterms:created>
  <dcterms:modified xsi:type="dcterms:W3CDTF">2023-12-04T16:47:41Z</dcterms:modified>
</cp:coreProperties>
</file>