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60" r:id="rId4"/>
    <p:sldId id="261" r:id="rId5"/>
    <p:sldId id="262" r:id="rId6"/>
    <p:sldId id="276" r:id="rId7"/>
    <p:sldId id="259" r:id="rId8"/>
    <p:sldId id="265" r:id="rId9"/>
    <p:sldId id="266" r:id="rId10"/>
    <p:sldId id="274" r:id="rId11"/>
    <p:sldId id="263" r:id="rId12"/>
    <p:sldId id="267" r:id="rId13"/>
    <p:sldId id="268" r:id="rId14"/>
    <p:sldId id="264" r:id="rId15"/>
    <p:sldId id="269" r:id="rId16"/>
    <p:sldId id="270" r:id="rId17"/>
    <p:sldId id="271" r:id="rId18"/>
    <p:sldId id="277" r:id="rId19"/>
    <p:sldId id="278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38E63-AA3E-4475-988E-6C073C087BA3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7FA9A21-6460-47C7-B186-B61A292EFD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7001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38E63-AA3E-4475-988E-6C073C087BA3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7FA9A21-6460-47C7-B186-B61A292EFD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37489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38E63-AA3E-4475-988E-6C073C087BA3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7FA9A21-6460-47C7-B186-B61A292EFD9B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636324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38E63-AA3E-4475-988E-6C073C087BA3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7FA9A21-6460-47C7-B186-B61A292EFD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89123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38E63-AA3E-4475-988E-6C073C087BA3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7FA9A21-6460-47C7-B186-B61A292EFD9B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189204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38E63-AA3E-4475-988E-6C073C087BA3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7FA9A21-6460-47C7-B186-B61A292EFD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8193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38E63-AA3E-4475-988E-6C073C087BA3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A9A21-6460-47C7-B186-B61A292EFD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42066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38E63-AA3E-4475-988E-6C073C087BA3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A9A21-6460-47C7-B186-B61A292EFD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1228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38E63-AA3E-4475-988E-6C073C087BA3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A9A21-6460-47C7-B186-B61A292EFD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81353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38E63-AA3E-4475-988E-6C073C087BA3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7FA9A21-6460-47C7-B186-B61A292EFD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392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38E63-AA3E-4475-988E-6C073C087BA3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7FA9A21-6460-47C7-B186-B61A292EFD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2458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38E63-AA3E-4475-988E-6C073C087BA3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7FA9A21-6460-47C7-B186-B61A292EFD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4194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38E63-AA3E-4475-988E-6C073C087BA3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A9A21-6460-47C7-B186-B61A292EFD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8355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38E63-AA3E-4475-988E-6C073C087BA3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A9A21-6460-47C7-B186-B61A292EFD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183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38E63-AA3E-4475-988E-6C073C087BA3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A9A21-6460-47C7-B186-B61A292EFD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242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38E63-AA3E-4475-988E-6C073C087BA3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7FA9A21-6460-47C7-B186-B61A292EFD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3927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538E63-AA3E-4475-988E-6C073C087BA3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7FA9A21-6460-47C7-B186-B61A292EFD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2154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  <p:sldLayoutId id="2147483804" r:id="rId12"/>
    <p:sldLayoutId id="2147483805" r:id="rId13"/>
    <p:sldLayoutId id="2147483806" r:id="rId14"/>
    <p:sldLayoutId id="2147483807" r:id="rId15"/>
    <p:sldLayoutId id="214748380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«Организация проектной деятельности на уроках английского языка»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Семинар – практикум учителей иностранного языка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553407" y="191068"/>
            <a:ext cx="541816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5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+mj-ea"/>
                <a:cs typeface="+mj-cs"/>
              </a:rPr>
              <a:t>04.12.2023</a:t>
            </a:r>
          </a:p>
        </p:txBody>
      </p:sp>
    </p:spTree>
    <p:extLst>
      <p:ext uri="{BB962C8B-B14F-4D97-AF65-F5344CB8AC3E}">
        <p14:creationId xmlns:p14="http://schemas.microsoft.com/office/powerpoint/2010/main" val="1600316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Музыкальная пауза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73957" y="2129051"/>
            <a:ext cx="9799093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Ильясова Лейла</a:t>
            </a:r>
            <a:endParaRPr lang="ru-RU" sz="96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46961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8624" y="443346"/>
            <a:ext cx="10044545" cy="1574800"/>
          </a:xfrm>
        </p:spPr>
        <p:txBody>
          <a:bodyPr>
            <a:normAutofit/>
          </a:bodyPr>
          <a:lstStyle/>
          <a:p>
            <a:pPr algn="ctr"/>
            <a:r>
              <a:rPr lang="ru-RU" sz="3200" dirty="0"/>
              <a:t>«Эффективность использования 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визуальных образов </a:t>
            </a:r>
            <a:r>
              <a:rPr lang="ru-RU" sz="3200" dirty="0"/>
              <a:t>в проектной деятельности на уроках английского языка».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99556" y="2549235"/>
            <a:ext cx="6007533" cy="360218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700" b="1" u="sng" dirty="0" smtClean="0">
                <a:solidFill>
                  <a:schemeClr val="accent1">
                    <a:lumMod val="75000"/>
                  </a:schemeClr>
                </a:solidFill>
              </a:rPr>
              <a:t>Максименко Екатерина Борисовна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Учитель английского языка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Первая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категория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Педагогический стаж – 11 лет</a:t>
            </a:r>
          </a:p>
          <a:p>
            <a:endParaRPr lang="ru-RU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sz="2400" i="1" dirty="0" smtClean="0">
                <a:solidFill>
                  <a:schemeClr val="tx1"/>
                </a:solidFill>
              </a:rPr>
              <a:t>«Учитель </a:t>
            </a:r>
            <a:r>
              <a:rPr lang="ru-RU" sz="2400" i="1" dirty="0">
                <a:solidFill>
                  <a:schemeClr val="tx1"/>
                </a:solidFill>
              </a:rPr>
              <a:t>прикасается к вечности: никто не может сказать, где кончается его </a:t>
            </a:r>
            <a:r>
              <a:rPr lang="ru-RU" sz="2400" i="1" dirty="0" smtClean="0">
                <a:solidFill>
                  <a:schemeClr val="tx1"/>
                </a:solidFill>
              </a:rPr>
              <a:t>влияние»</a:t>
            </a:r>
            <a:endParaRPr lang="ru-RU" sz="2400" i="1" dirty="0">
              <a:solidFill>
                <a:schemeClr val="tx1"/>
              </a:solidFill>
            </a:endParaRPr>
          </a:p>
          <a:p>
            <a:pPr marL="0" indent="0" algn="r">
              <a:buNone/>
            </a:pPr>
            <a:r>
              <a:rPr lang="ru-RU" sz="2400" i="1" dirty="0">
                <a:solidFill>
                  <a:schemeClr val="tx1"/>
                </a:solidFill>
              </a:rPr>
              <a:t>Генри Адамс</a:t>
            </a:r>
          </a:p>
        </p:txBody>
      </p:sp>
      <p:pic>
        <p:nvPicPr>
          <p:cNvPr id="6146" name="Picture 2" descr="C:\Users\Gvardeiskoe\Downloads\IMG_87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6593" y="2055040"/>
            <a:ext cx="3376384" cy="44228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5549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0255" y="443345"/>
            <a:ext cx="10266218" cy="1898073"/>
          </a:xfrm>
        </p:spPr>
        <p:txBody>
          <a:bodyPr>
            <a:noAutofit/>
          </a:bodyPr>
          <a:lstStyle/>
          <a:p>
            <a:pPr algn="just"/>
            <a:r>
              <a:rPr lang="ru-RU" sz="2900" dirty="0">
                <a:solidFill>
                  <a:prstClr val="black">
                    <a:lumMod val="85000"/>
                    <a:lumOff val="15000"/>
                  </a:prstClr>
                </a:solidFill>
              </a:rPr>
              <a:t>«Эффективность использования </a:t>
            </a:r>
            <a:r>
              <a:rPr lang="ru-RU" sz="2900" b="1" dirty="0">
                <a:solidFill>
                  <a:schemeClr val="accent1">
                    <a:lumMod val="75000"/>
                  </a:schemeClr>
                </a:solidFill>
              </a:rPr>
              <a:t>визуальных образов </a:t>
            </a:r>
            <a:r>
              <a:rPr lang="ru-RU" sz="2900" dirty="0">
                <a:solidFill>
                  <a:prstClr val="black">
                    <a:lumMod val="85000"/>
                    <a:lumOff val="15000"/>
                  </a:prstClr>
                </a:solidFill>
              </a:rPr>
              <a:t>в проектной деятельности на уроках английского языка</a:t>
            </a:r>
            <a:r>
              <a:rPr lang="ru-RU" sz="29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»</a:t>
            </a:r>
            <a:endParaRPr lang="ru-RU" sz="2900" dirty="0"/>
          </a:p>
        </p:txBody>
      </p:sp>
      <p:sp>
        <p:nvSpPr>
          <p:cNvPr id="4" name="TextBox 3"/>
          <p:cNvSpPr txBox="1"/>
          <p:nvPr/>
        </p:nvSpPr>
        <p:spPr>
          <a:xfrm>
            <a:off x="1662545" y="2050473"/>
            <a:ext cx="1023851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Визуализация (лат.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</a:rPr>
              <a:t>visualis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 — зрительный)</a:t>
            </a:r>
            <a:r>
              <a:rPr lang="ru-RU" sz="2000" dirty="0"/>
              <a:t> — представление информации в наглядном виде.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"Визуальное мышление </a:t>
            </a:r>
            <a:r>
              <a:rPr lang="ru-RU" sz="2000" dirty="0"/>
              <a:t>– это не только способность видеть, но и способность воспроизвести увиденное и чему-то от этого научиться". Я же понимаю визуальное мышление как мышление образами.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/>
              <a:t>Визуальное мышление сочетает в себе наглядно-действенное и наглядно-образное мышление, характерный тип памяти - зрительный. Понравилось следующее определение "...визуальное мышление – это использование картинок, при помощи которых легче решать задачи, думать над сложными вопросами и более эффективно общаться. Все люди со зрительным типом мышления любят визуализировать информацию – факты, даты, идеи, понятия, формулы, вопросы и т.д. – и всё это с минимальным количеством слов"</a:t>
            </a:r>
          </a:p>
        </p:txBody>
      </p:sp>
    </p:spTree>
    <p:extLst>
      <p:ext uri="{BB962C8B-B14F-4D97-AF65-F5344CB8AC3E}">
        <p14:creationId xmlns:p14="http://schemas.microsoft.com/office/powerpoint/2010/main" val="4170142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81200" y="561761"/>
            <a:ext cx="95596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A53010">
                    <a:lumMod val="75000"/>
                  </a:srgbClr>
                </a:solidFill>
              </a:rPr>
              <a:t>Выводы:</a:t>
            </a:r>
            <a:endParaRPr lang="ru-RU" sz="4000" b="1" dirty="0">
              <a:solidFill>
                <a:srgbClr val="A53010">
                  <a:lumMod val="75000"/>
                </a:srgb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81200" y="1399309"/>
            <a:ext cx="955963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Ø"/>
            </a:pPr>
            <a:r>
              <a:rPr lang="ru-RU" sz="2800" dirty="0">
                <a:solidFill>
                  <a:prstClr val="black"/>
                </a:solidFill>
              </a:rPr>
              <a:t>В</a:t>
            </a:r>
            <a:r>
              <a:rPr lang="ru-RU" sz="2800" dirty="0" smtClean="0">
                <a:solidFill>
                  <a:prstClr val="black"/>
                </a:solidFill>
              </a:rPr>
              <a:t>изуализации </a:t>
            </a:r>
            <a:r>
              <a:rPr lang="ru-RU" sz="2800" dirty="0">
                <a:solidFill>
                  <a:prstClr val="black"/>
                </a:solidFill>
              </a:rPr>
              <a:t>на уроках английского </a:t>
            </a:r>
            <a:r>
              <a:rPr lang="ru-RU" sz="2800" dirty="0" smtClean="0">
                <a:solidFill>
                  <a:prstClr val="black"/>
                </a:solidFill>
              </a:rPr>
              <a:t>языка играет </a:t>
            </a:r>
            <a:r>
              <a:rPr lang="ru-RU" sz="2800" dirty="0">
                <a:solidFill>
                  <a:prstClr val="black"/>
                </a:solidFill>
              </a:rPr>
              <a:t>особую роль в обучении иностранным языкам. Наглядность моделирует мир иноязычной среды в процессе учебной коммуникации, создает ситуации, схожие с ситуациями реальной действительности, в которых ученики начинают реагировать и говорить на языке. </a:t>
            </a:r>
            <a:r>
              <a:rPr lang="ru-RU" sz="2800" dirty="0" smtClean="0">
                <a:solidFill>
                  <a:prstClr val="black"/>
                </a:solidFill>
              </a:rPr>
              <a:t>Применение </a:t>
            </a:r>
            <a:r>
              <a:rPr lang="ru-RU" sz="2800" dirty="0">
                <a:solidFill>
                  <a:prstClr val="black"/>
                </a:solidFill>
              </a:rPr>
              <a:t>наглядности привлекает внимание ребенка на уроке, мотивирует его на выход в речь, делает урок ярче, интереснее.</a:t>
            </a:r>
          </a:p>
        </p:txBody>
      </p:sp>
    </p:spTree>
    <p:extLst>
      <p:ext uri="{BB962C8B-B14F-4D97-AF65-F5344CB8AC3E}">
        <p14:creationId xmlns:p14="http://schemas.microsoft.com/office/powerpoint/2010/main" val="4032930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0255" y="249381"/>
            <a:ext cx="10044545" cy="1657928"/>
          </a:xfrm>
        </p:spPr>
        <p:txBody>
          <a:bodyPr>
            <a:normAutofit/>
          </a:bodyPr>
          <a:lstStyle/>
          <a:p>
            <a:pPr algn="ctr"/>
            <a:r>
              <a:rPr lang="ru-RU" sz="3200" dirty="0"/>
              <a:t>«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Видеопроект</a:t>
            </a:r>
            <a:r>
              <a:rPr lang="ru-RU" sz="3200" dirty="0"/>
              <a:t>, как способ мотивации в обучении английскому языку </a:t>
            </a:r>
            <a:r>
              <a:rPr lang="ru-RU" sz="3200" dirty="0" smtClean="0"/>
              <a:t>на уроках и во внеурочное </a:t>
            </a:r>
            <a:r>
              <a:rPr lang="ru-RU" sz="3200" dirty="0"/>
              <a:t>время»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99556" y="2549235"/>
            <a:ext cx="6007533" cy="3602181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sz="3200" b="1" u="sng" dirty="0" err="1" smtClean="0">
                <a:solidFill>
                  <a:schemeClr val="accent1">
                    <a:lumMod val="75000"/>
                  </a:schemeClr>
                </a:solidFill>
              </a:rPr>
              <a:t>Аблязова</a:t>
            </a:r>
            <a:r>
              <a:rPr lang="ru-RU" sz="3200" b="1" u="sng" dirty="0" smtClean="0">
                <a:solidFill>
                  <a:schemeClr val="accent1">
                    <a:lumMod val="75000"/>
                  </a:schemeClr>
                </a:solidFill>
              </a:rPr>
              <a:t> Вилена Эмирсалиевна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Учитель английского языка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Высшая категория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Педагогический стаж – 10 лет</a:t>
            </a:r>
          </a:p>
          <a:p>
            <a:endParaRPr lang="ru-RU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sz="2400" i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sz="2400" i="1" dirty="0" smtClean="0">
                <a:solidFill>
                  <a:schemeClr val="tx1"/>
                </a:solidFill>
              </a:rPr>
              <a:t>«Учитель </a:t>
            </a:r>
            <a:r>
              <a:rPr lang="ru-RU" sz="2400" i="1" dirty="0">
                <a:solidFill>
                  <a:schemeClr val="tx1"/>
                </a:solidFill>
              </a:rPr>
              <a:t>— человек, который может делать трудные вещи </a:t>
            </a:r>
            <a:r>
              <a:rPr lang="ru-RU" sz="2400" i="1" dirty="0" smtClean="0">
                <a:solidFill>
                  <a:schemeClr val="tx1"/>
                </a:solidFill>
              </a:rPr>
              <a:t>легкими»</a:t>
            </a:r>
            <a:endParaRPr lang="ru-RU" sz="2400" i="1" dirty="0">
              <a:solidFill>
                <a:schemeClr val="tx1"/>
              </a:solidFill>
            </a:endParaRPr>
          </a:p>
          <a:p>
            <a:pPr marL="0" indent="0" algn="r">
              <a:buNone/>
            </a:pPr>
            <a:r>
              <a:rPr lang="ru-RU" sz="2400" i="1" dirty="0">
                <a:solidFill>
                  <a:schemeClr val="tx1"/>
                </a:solidFill>
              </a:rPr>
              <a:t>Ральф Эмерсон </a:t>
            </a:r>
          </a:p>
        </p:txBody>
      </p:sp>
      <p:pic>
        <p:nvPicPr>
          <p:cNvPr id="5122" name="Picture 2" descr="C:\Users\Gvardeiskoe\Downloads\FullSizeRender (3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4802" y="1739797"/>
            <a:ext cx="3269857" cy="45640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599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0255" y="443345"/>
            <a:ext cx="10266218" cy="1898073"/>
          </a:xfrm>
        </p:spPr>
        <p:txBody>
          <a:bodyPr>
            <a:noAutofit/>
          </a:bodyPr>
          <a:lstStyle/>
          <a:p>
            <a:pPr algn="just"/>
            <a:r>
              <a:rPr lang="ru-RU" sz="3200" dirty="0">
                <a:solidFill>
                  <a:prstClr val="black">
                    <a:lumMod val="85000"/>
                    <a:lumOff val="15000"/>
                  </a:prstClr>
                </a:solidFill>
              </a:rPr>
              <a:t>«</a:t>
            </a:r>
            <a:r>
              <a:rPr lang="ru-RU" sz="3200" b="1" dirty="0">
                <a:solidFill>
                  <a:srgbClr val="A53010">
                    <a:lumMod val="75000"/>
                  </a:srgbClr>
                </a:solidFill>
              </a:rPr>
              <a:t>Видеопроект</a:t>
            </a:r>
            <a:r>
              <a:rPr lang="ru-RU" sz="3200" dirty="0">
                <a:solidFill>
                  <a:prstClr val="black">
                    <a:lumMod val="85000"/>
                    <a:lumOff val="15000"/>
                  </a:prstClr>
                </a:solidFill>
              </a:rPr>
              <a:t>, как способ мотивации в обучении английскому языку на уроках и во внеурочное время» </a:t>
            </a:r>
            <a:endParaRPr lang="ru-RU" sz="2900" dirty="0"/>
          </a:p>
        </p:txBody>
      </p:sp>
      <p:sp>
        <p:nvSpPr>
          <p:cNvPr id="3" name="TextBox 2"/>
          <p:cNvSpPr txBox="1"/>
          <p:nvPr/>
        </p:nvSpPr>
        <p:spPr>
          <a:xfrm>
            <a:off x="1801091" y="2826327"/>
            <a:ext cx="996141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/>
              <a:t>	Видеопроект - мультимедийный </a:t>
            </a:r>
            <a:r>
              <a:rPr lang="ru-RU" sz="2400" dirty="0"/>
              <a:t>продукт, который помогает учителю мотивировать своих учеников.  </a:t>
            </a:r>
            <a:endParaRPr lang="ru-RU" sz="2400" dirty="0" smtClean="0"/>
          </a:p>
          <a:p>
            <a:pPr algn="just"/>
            <a:r>
              <a:rPr lang="ru-RU" sz="2400" dirty="0"/>
              <a:t>	</a:t>
            </a:r>
            <a:r>
              <a:rPr lang="ru-RU" sz="2400" dirty="0" smtClean="0"/>
              <a:t>Он </a:t>
            </a:r>
            <a:r>
              <a:rPr lang="ru-RU" sz="2400" dirty="0"/>
              <a:t>также дает учащимся возможность индивидуально работать над своей темой, самостоятельно выбирая источник информации. </a:t>
            </a:r>
            <a:endParaRPr lang="ru-RU" sz="2400" dirty="0" smtClean="0"/>
          </a:p>
          <a:p>
            <a:pPr algn="just"/>
            <a:r>
              <a:rPr lang="ru-RU" sz="2400" dirty="0"/>
              <a:t>	</a:t>
            </a:r>
            <a:r>
              <a:rPr lang="ru-RU" sz="2400" dirty="0" smtClean="0"/>
              <a:t>Источником </a:t>
            </a:r>
            <a:r>
              <a:rPr lang="ru-RU" sz="2400" dirty="0"/>
              <a:t>информации может выступать как текст из учебника, так и материалы из интернета. Что значит, они вправе выбирать, как будут </a:t>
            </a:r>
            <a:r>
              <a:rPr lang="ru-RU" sz="2400" dirty="0" smtClean="0"/>
              <a:t>представлять </a:t>
            </a:r>
            <a:r>
              <a:rPr lang="ru-RU" sz="2400" dirty="0"/>
              <a:t>свою работу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376515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0255" y="443345"/>
            <a:ext cx="10266218" cy="1898073"/>
          </a:xfrm>
        </p:spPr>
        <p:txBody>
          <a:bodyPr>
            <a:noAutofit/>
          </a:bodyPr>
          <a:lstStyle/>
          <a:p>
            <a:pPr algn="just"/>
            <a:r>
              <a:rPr lang="ru-RU" sz="3200" dirty="0">
                <a:solidFill>
                  <a:prstClr val="black">
                    <a:lumMod val="85000"/>
                    <a:lumOff val="15000"/>
                  </a:prstClr>
                </a:solidFill>
              </a:rPr>
              <a:t>«</a:t>
            </a:r>
            <a:r>
              <a:rPr lang="ru-RU" sz="3200" b="1" dirty="0">
                <a:solidFill>
                  <a:srgbClr val="A53010">
                    <a:lumMod val="75000"/>
                  </a:srgbClr>
                </a:solidFill>
              </a:rPr>
              <a:t>Видеопроект</a:t>
            </a:r>
            <a:r>
              <a:rPr lang="ru-RU" sz="3200" dirty="0">
                <a:solidFill>
                  <a:prstClr val="black">
                    <a:lumMod val="85000"/>
                    <a:lumOff val="15000"/>
                  </a:prstClr>
                </a:solidFill>
              </a:rPr>
              <a:t>, как способ мотивации в обучении английскому языку на уроках и во внеурочное время» </a:t>
            </a:r>
            <a:endParaRPr lang="ru-RU" sz="2900" dirty="0"/>
          </a:p>
        </p:txBody>
      </p:sp>
      <p:sp>
        <p:nvSpPr>
          <p:cNvPr id="3" name="TextBox 2"/>
          <p:cNvSpPr txBox="1"/>
          <p:nvPr/>
        </p:nvSpPr>
        <p:spPr>
          <a:xfrm>
            <a:off x="1773382" y="1967346"/>
            <a:ext cx="10099963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Ø"/>
            </a:pPr>
            <a:r>
              <a:rPr lang="ru-RU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Начальный </a:t>
            </a:r>
            <a:r>
              <a:rPr lang="ru-RU" sz="1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подготовительный) этап </a:t>
            </a:r>
            <a:r>
              <a:rPr lang="ru-RU" sz="1900" dirty="0" smtClean="0"/>
              <a:t>- повторение изученной лексики </a:t>
            </a:r>
            <a:r>
              <a:rPr lang="ru-RU" sz="1900" dirty="0"/>
              <a:t>и </a:t>
            </a:r>
            <a:r>
              <a:rPr lang="ru-RU" sz="1900" dirty="0" smtClean="0"/>
              <a:t>грамматики, подготовка рисунков, вырезок </a:t>
            </a:r>
            <a:r>
              <a:rPr lang="ru-RU" sz="1900" dirty="0"/>
              <a:t>из журналов, </a:t>
            </a:r>
            <a:r>
              <a:rPr lang="ru-RU" sz="1900" dirty="0" smtClean="0"/>
              <a:t>написание </a:t>
            </a:r>
            <a:r>
              <a:rPr lang="ru-RU" sz="1900" dirty="0"/>
              <a:t>текст на английском языке по определенной теме, </a:t>
            </a:r>
            <a:r>
              <a:rPr lang="ru-RU" sz="1900" dirty="0" smtClean="0"/>
              <a:t>составление небольших диалогов. </a:t>
            </a:r>
            <a:r>
              <a:rPr lang="ru-RU" sz="1900" dirty="0"/>
              <a:t>Учащиеся уточняют информацию; обсуждают задание; выявляют проблемы; выдвигают пути решения проблем; формируют задачи; определяют источники информации.</a:t>
            </a:r>
          </a:p>
          <a:p>
            <a:pPr algn="just"/>
            <a:endParaRPr lang="ru-RU" sz="1900" dirty="0"/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900" dirty="0" smtClean="0"/>
              <a:t>·</a:t>
            </a:r>
            <a:r>
              <a:rPr lang="ru-RU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Основной этап </a:t>
            </a:r>
            <a:r>
              <a:rPr lang="ru-RU" sz="1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(на 1 уроке) </a:t>
            </a:r>
            <a:r>
              <a:rPr lang="ru-RU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900" dirty="0" smtClean="0"/>
              <a:t>- учащиеся  </a:t>
            </a:r>
            <a:r>
              <a:rPr lang="ru-RU" sz="1900" dirty="0"/>
              <a:t>обсуждают пути реализации проекта (brainstorming); определяют способ представления результата; проводится творческая переработка информации; распределяют роли (оператор, веб-дизайнер, звукорежиссер, кто-то из учащихся осуществляет техническую поддержку). Зачастую, между учащимися проводится кастинг лучших актеров.</a:t>
            </a:r>
          </a:p>
          <a:p>
            <a:pPr algn="just"/>
            <a:endParaRPr lang="ru-RU" sz="1900" dirty="0"/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Заключительный этап </a:t>
            </a:r>
            <a:r>
              <a:rPr lang="ru-RU" sz="1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(на 2 уроке) </a:t>
            </a:r>
            <a:r>
              <a:rPr lang="ru-RU" sz="1900" dirty="0"/>
              <a:t>группы дорабатывают проекты и презентуют их.</a:t>
            </a:r>
          </a:p>
        </p:txBody>
      </p:sp>
    </p:spTree>
    <p:extLst>
      <p:ext uri="{BB962C8B-B14F-4D97-AF65-F5344CB8AC3E}">
        <p14:creationId xmlns:p14="http://schemas.microsoft.com/office/powerpoint/2010/main" val="1895915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81200" y="561761"/>
            <a:ext cx="95596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A53010">
                    <a:lumMod val="75000"/>
                  </a:srgbClr>
                </a:solidFill>
              </a:rPr>
              <a:t>Выводы:</a:t>
            </a:r>
            <a:endParaRPr lang="ru-RU" sz="4000" b="1" dirty="0">
              <a:solidFill>
                <a:srgbClr val="A53010">
                  <a:lumMod val="75000"/>
                </a:srgb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81200" y="1399309"/>
            <a:ext cx="955963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Ø"/>
            </a:pPr>
            <a:r>
              <a:rPr lang="en-US" sz="2000" dirty="0" smtClean="0">
                <a:solidFill>
                  <a:prstClr val="black"/>
                </a:solidFill>
              </a:rPr>
              <a:t>C</a:t>
            </a:r>
            <a:r>
              <a:rPr lang="ru-RU" sz="2000" dirty="0" smtClean="0">
                <a:solidFill>
                  <a:prstClr val="black"/>
                </a:solidFill>
              </a:rPr>
              <a:t>оздание </a:t>
            </a:r>
            <a:r>
              <a:rPr lang="ru-RU" sz="2000" dirty="0">
                <a:solidFill>
                  <a:prstClr val="black"/>
                </a:solidFill>
              </a:rPr>
              <a:t>проектов с применением программ позволяет школьникам видеть практическую пользу от изучения иностранного языка, следствием чего является повышение интереса к этому предмету. Кроме того, работа над проектом разнообразит урок, развивает воображение, фантазию, мышление детей, обеспечивает условия для развития у школьников всех речевых видов деятельности на уроках английского языка.</a:t>
            </a:r>
          </a:p>
          <a:p>
            <a:pPr marL="285750" indent="-285750" algn="just">
              <a:buFont typeface="Wingdings" pitchFamily="2" charset="2"/>
              <a:buChar char="Ø"/>
            </a:pPr>
            <a:endParaRPr lang="ru-RU" sz="2000" dirty="0">
              <a:solidFill>
                <a:prstClr val="black"/>
              </a:solidFill>
            </a:endParaRP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2000" dirty="0">
                <a:solidFill>
                  <a:prstClr val="black"/>
                </a:solidFill>
              </a:rPr>
              <a:t>Успех проекта во многом зависит от умения учителя создавать условия. Грамотное, осознанное применение программ и проектного метода  может привнести в учебный процесс принципиально иную  по сравнению с традиционным обучением систему взаимоотношений, принципиально иной подход к познавательной деятельности учащихся, основанный на уважении их интеллектуальных и творческих возможностей, а также сделает урок  эффективным, интересным и современным.</a:t>
            </a:r>
          </a:p>
        </p:txBody>
      </p:sp>
    </p:spTree>
    <p:extLst>
      <p:ext uri="{BB962C8B-B14F-4D97-AF65-F5344CB8AC3E}">
        <p14:creationId xmlns:p14="http://schemas.microsoft.com/office/powerpoint/2010/main" val="1315430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Музыкальная пауза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73957" y="2129051"/>
            <a:ext cx="9799093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Требушенко Анатолий</a:t>
            </a:r>
            <a:endParaRPr lang="ru-RU" sz="96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33471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27797" y="1296538"/>
            <a:ext cx="11341290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Спасибо за внимание! </a:t>
            </a:r>
          </a:p>
          <a:p>
            <a:pPr algn="ctr"/>
            <a:r>
              <a:rPr lang="ru-RU" sz="96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До новых встреч!</a:t>
            </a:r>
            <a:endParaRPr lang="ru-RU" sz="96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95913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Цель: </a:t>
            </a:r>
            <a:r>
              <a:rPr lang="ru-RU" dirty="0"/>
              <a:t>раскрытие методических особенностей организации проектной деятельности в обучении английскому языку в урочное и внеурочное время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2025544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Задачи: </a:t>
            </a:r>
          </a:p>
          <a:p>
            <a:r>
              <a:rPr lang="ru-RU" dirty="0"/>
              <a:t>	Выявить методические аспекты организации проектной деятельности на уроках и во внеурочное время </a:t>
            </a:r>
          </a:p>
          <a:p>
            <a:r>
              <a:rPr lang="ru-RU" dirty="0"/>
              <a:t>	Выявить специфику использования метода проектов и его эффективности при обучении английскому языку </a:t>
            </a:r>
          </a:p>
          <a:p>
            <a:endParaRPr lang="ru-RU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2688609" y="4067032"/>
            <a:ext cx="300251" cy="1501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право 4"/>
          <p:cNvSpPr/>
          <p:nvPr/>
        </p:nvSpPr>
        <p:spPr>
          <a:xfrm>
            <a:off x="2688608" y="4856282"/>
            <a:ext cx="300251" cy="1501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2057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62546" y="235525"/>
            <a:ext cx="103770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i="1" dirty="0" smtClean="0"/>
              <a:t>Проектная деятельность на уроках английского языка в нашей школе</a:t>
            </a:r>
            <a:endParaRPr lang="ru-RU" sz="4000" i="1" dirty="0"/>
          </a:p>
        </p:txBody>
      </p:sp>
      <p:pic>
        <p:nvPicPr>
          <p:cNvPr id="1026" name="Picture 2" descr="F:\СЕМИНАР ПРАКТИКУМ 27.11\Attachments_vi.crimea@yandex.ru_2023-11-22_11-37-10\IMG_872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64" t="12268" r="4481" b="30686"/>
          <a:stretch/>
        </p:blipFill>
        <p:spPr bwMode="auto">
          <a:xfrm>
            <a:off x="915614" y="1558964"/>
            <a:ext cx="6122494" cy="32558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F:\СЕМИНАР ПРАКТИКУМ 27.11\Attachments_vi.crimea@yandex.ru_2023-11-22_11-37-10\IMG_872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5" t="25912" r="12322" b="20453"/>
          <a:stretch/>
        </p:blipFill>
        <p:spPr bwMode="auto">
          <a:xfrm>
            <a:off x="5732551" y="3366654"/>
            <a:ext cx="6168503" cy="31172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391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62546" y="235525"/>
            <a:ext cx="103770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i="1" dirty="0" smtClean="0"/>
              <a:t>Проектная деятельность на уроках английского языка в нашей школе</a:t>
            </a:r>
            <a:endParaRPr lang="ru-RU" sz="4000" i="1" dirty="0"/>
          </a:p>
        </p:txBody>
      </p:sp>
      <p:pic>
        <p:nvPicPr>
          <p:cNvPr id="2050" name="Picture 2" descr="F:\СЕМИНАР ПРАКТИКУМ 27.11\Attachments_vi.crimea@yandex.ru_2023-11-22_11-37-10\IMG_872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0" t="36363" r="3124" b="15681"/>
          <a:stretch/>
        </p:blipFill>
        <p:spPr bwMode="auto">
          <a:xfrm>
            <a:off x="706581" y="1558964"/>
            <a:ext cx="6899564" cy="29233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F:\СЕМИНАР ПРАКТИКУМ 27.11\Attachments_vi.crimea@yandex.ru_2023-11-22_11-37-10\IMG_872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852" r="2616" b="24312"/>
          <a:stretch/>
        </p:blipFill>
        <p:spPr bwMode="auto">
          <a:xfrm>
            <a:off x="4124181" y="4094348"/>
            <a:ext cx="7915419" cy="26112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F:\СЕМИНАР ПРАКТИКУМ 27.11\Attachments_vi.crimea@yandex.ru_2023-11-22_11-37-10\IMG_8725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0" t="25229" r="-4830" b="9316"/>
          <a:stretch/>
        </p:blipFill>
        <p:spPr bwMode="auto">
          <a:xfrm>
            <a:off x="7744691" y="1804165"/>
            <a:ext cx="4447309" cy="21832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F:\СЕМИНАР ПРАКТИКУМ 27.11\Attachments_vi.crimea@yandex.ru_2023-11-22_11-37-10\IMG_8726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70" t="21625" r="1786" b="12592"/>
          <a:stretch/>
        </p:blipFill>
        <p:spPr bwMode="auto">
          <a:xfrm>
            <a:off x="662565" y="4482274"/>
            <a:ext cx="3461616" cy="19115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7259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62546" y="235525"/>
            <a:ext cx="103770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i="1" dirty="0" smtClean="0"/>
              <a:t>Проектная деятельность на уроках английского языка в нашей школе</a:t>
            </a:r>
            <a:endParaRPr lang="ru-RU" sz="4000" i="1" dirty="0"/>
          </a:p>
        </p:txBody>
      </p:sp>
      <p:pic>
        <p:nvPicPr>
          <p:cNvPr id="3074" name="Picture 2" descr="F:\СЕМИНАР ПРАКТИКУМ 27.11\Attachments_vi.crimea@yandex.ru_2023-11-22_11-37-10\IMG_872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74" t="34084" r="4835" b="12507"/>
          <a:stretch/>
        </p:blipFill>
        <p:spPr bwMode="auto">
          <a:xfrm>
            <a:off x="831273" y="1558964"/>
            <a:ext cx="7038109" cy="32558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F:\СЕМИНАР ПРАКТИКУМ 27.11\Attachments_vi.crimea@yandex.ru_2023-11-22_11-37-10\IMG_872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2" t="8866" r="2527" b="17040"/>
          <a:stretch/>
        </p:blipFill>
        <p:spPr bwMode="auto">
          <a:xfrm>
            <a:off x="6982691" y="3727457"/>
            <a:ext cx="4925291" cy="29088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F:\СЕМИНАР ПРАКТИКУМ 27.11\Attachments_vi.crimea@yandex.ru_2023-11-22_11-37-10\IMG_8729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03" t="10404" r="12836" b="17977"/>
          <a:stretch/>
        </p:blipFill>
        <p:spPr bwMode="auto">
          <a:xfrm>
            <a:off x="1496290" y="4240310"/>
            <a:ext cx="4959927" cy="25279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F:\СЕМИНАР ПРАКТИКУМ 27.11\Attachments_vi.crimea@yandex.ru_2023-11-22_11-37-10\IMG_8730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05" t="26359" r="17095" b="27840"/>
          <a:stretch/>
        </p:blipFill>
        <p:spPr bwMode="auto">
          <a:xfrm>
            <a:off x="8021783" y="1747822"/>
            <a:ext cx="3782291" cy="19248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3305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801091" y="360218"/>
            <a:ext cx="9615054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+mj-ea"/>
                <a:cs typeface="+mj-cs"/>
              </a:rPr>
              <a:t>           </a:t>
            </a:r>
          </a:p>
          <a:p>
            <a:r>
              <a:rPr lang="ru-RU" sz="36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+mj-ea"/>
                <a:cs typeface="+mj-cs"/>
              </a:rPr>
              <a:t>Доклад </a:t>
            </a:r>
            <a:r>
              <a:rPr lang="ru-RU" sz="3600" dirty="0">
                <a:solidFill>
                  <a:prstClr val="black">
                    <a:lumMod val="85000"/>
                    <a:lumOff val="15000"/>
                  </a:prstClr>
                </a:solidFill>
                <a:ea typeface="+mj-ea"/>
                <a:cs typeface="+mj-cs"/>
              </a:rPr>
              <a:t>по теме:</a:t>
            </a:r>
            <a:endParaRPr lang="ru-RU" sz="3600" dirty="0" smtClean="0">
              <a:solidFill>
                <a:prstClr val="black">
                  <a:lumMod val="85000"/>
                  <a:lumOff val="15000"/>
                </a:prstClr>
              </a:solidFill>
              <a:ea typeface="+mj-ea"/>
              <a:cs typeface="+mj-cs"/>
            </a:endParaRPr>
          </a:p>
          <a:p>
            <a:endParaRPr lang="ru-RU" sz="3600" dirty="0">
              <a:solidFill>
                <a:prstClr val="black">
                  <a:lumMod val="85000"/>
                  <a:lumOff val="15000"/>
                </a:prstClr>
              </a:solidFill>
              <a:ea typeface="+mj-ea"/>
              <a:cs typeface="+mj-cs"/>
            </a:endParaRPr>
          </a:p>
          <a:p>
            <a:pPr algn="just"/>
            <a:r>
              <a:rPr lang="ru-RU" sz="4800" dirty="0" smtClean="0">
                <a:solidFill>
                  <a:prstClr val="black">
                    <a:lumMod val="85000"/>
                    <a:lumOff val="15000"/>
                  </a:prstClr>
                </a:solidFill>
                <a:ea typeface="+mj-ea"/>
                <a:cs typeface="+mj-cs"/>
              </a:rPr>
              <a:t>«</a:t>
            </a:r>
            <a:r>
              <a:rPr lang="ru-RU" sz="4800" dirty="0">
                <a:solidFill>
                  <a:prstClr val="black">
                    <a:lumMod val="85000"/>
                    <a:lumOff val="15000"/>
                  </a:prstClr>
                </a:solidFill>
                <a:ea typeface="+mj-ea"/>
                <a:cs typeface="+mj-cs"/>
              </a:rPr>
              <a:t>Проектная деятельность на уроках английского языка как средство развития устной и письменной речи обучающихся»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274393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0255" y="221673"/>
            <a:ext cx="10044545" cy="185189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/>
              <a:t>«Использование</a:t>
            </a:r>
            <a:r>
              <a:rPr lang="ru-RU" sz="3200" b="1" dirty="0" smtClean="0"/>
              <a:t> 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</a:rPr>
              <a:t>edu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Scrum</a:t>
            </a:r>
            <a:r>
              <a:rPr lang="ru-RU" sz="3200" b="1" dirty="0" smtClean="0"/>
              <a:t> </a:t>
            </a:r>
            <a:r>
              <a:rPr lang="ru-RU" sz="3200" dirty="0"/>
              <a:t>технологии, как инструмента повышения эффективности и продуктивности в проектной деятельности на уроках английского </a:t>
            </a:r>
            <a:r>
              <a:rPr lang="ru-RU" sz="3200" dirty="0" smtClean="0"/>
              <a:t>языка» 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99556" y="2549235"/>
            <a:ext cx="6007533" cy="3602181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3200" b="1" u="sng" dirty="0" smtClean="0">
                <a:solidFill>
                  <a:schemeClr val="accent1">
                    <a:lumMod val="75000"/>
                  </a:schemeClr>
                </a:solidFill>
              </a:rPr>
              <a:t>Исакова Элла Сергеевна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Учитель английского языка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Высшая категория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Педагогический стаж – 34 года</a:t>
            </a:r>
          </a:p>
          <a:p>
            <a:endParaRPr lang="ru-RU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sz="2400" i="1" dirty="0" smtClean="0">
                <a:solidFill>
                  <a:schemeClr val="tx1"/>
                </a:solidFill>
              </a:rPr>
              <a:t>«Если </a:t>
            </a:r>
            <a:r>
              <a:rPr lang="ru-RU" sz="2400" i="1" dirty="0">
                <a:solidFill>
                  <a:schemeClr val="tx1"/>
                </a:solidFill>
              </a:rPr>
              <a:t>вы владеете знанием, дайте другим зажечь от него свои </a:t>
            </a:r>
            <a:r>
              <a:rPr lang="ru-RU" sz="2400" i="1" dirty="0" smtClean="0">
                <a:solidFill>
                  <a:schemeClr val="tx1"/>
                </a:solidFill>
              </a:rPr>
              <a:t>светильники»</a:t>
            </a:r>
            <a:endParaRPr lang="ru-RU" sz="2400" i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sz="2400" i="1" dirty="0" smtClean="0">
                <a:solidFill>
                  <a:schemeClr val="tx1"/>
                </a:solidFill>
              </a:rPr>
              <a:t>                                               Томас </a:t>
            </a:r>
            <a:r>
              <a:rPr lang="ru-RU" sz="2400" i="1" dirty="0">
                <a:solidFill>
                  <a:schemeClr val="tx1"/>
                </a:solidFill>
              </a:rPr>
              <a:t>Фуллер</a:t>
            </a:r>
          </a:p>
        </p:txBody>
      </p:sp>
      <p:pic>
        <p:nvPicPr>
          <p:cNvPr id="4099" name="Picture 3" descr="C:\Users\Gvardeiskoe\Downloads\IMG_87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8624" y="1870363"/>
            <a:ext cx="3515266" cy="46870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3884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0255" y="443345"/>
            <a:ext cx="10266218" cy="1898073"/>
          </a:xfrm>
        </p:spPr>
        <p:txBody>
          <a:bodyPr>
            <a:noAutofit/>
          </a:bodyPr>
          <a:lstStyle/>
          <a:p>
            <a:pPr algn="just"/>
            <a:r>
              <a:rPr lang="ru-RU" sz="2900" dirty="0">
                <a:solidFill>
                  <a:prstClr val="black">
                    <a:lumMod val="85000"/>
                    <a:lumOff val="15000"/>
                  </a:prstClr>
                </a:solidFill>
              </a:rPr>
              <a:t>«Использование</a:t>
            </a:r>
            <a:r>
              <a:rPr lang="ru-RU" sz="2900" b="1" dirty="0">
                <a:solidFill>
                  <a:prstClr val="black">
                    <a:lumMod val="85000"/>
                    <a:lumOff val="15000"/>
                  </a:prstClr>
                </a:solidFill>
              </a:rPr>
              <a:t> </a:t>
            </a:r>
            <a:r>
              <a:rPr lang="en-US" sz="2900" b="1" dirty="0">
                <a:solidFill>
                  <a:srgbClr val="A53010">
                    <a:lumMod val="75000"/>
                  </a:srgbClr>
                </a:solidFill>
              </a:rPr>
              <a:t>edu</a:t>
            </a:r>
            <a:r>
              <a:rPr lang="ru-RU" sz="2900" b="1" dirty="0">
                <a:solidFill>
                  <a:srgbClr val="A53010">
                    <a:lumMod val="75000"/>
                  </a:srgbClr>
                </a:solidFill>
              </a:rPr>
              <a:t>Scrum</a:t>
            </a:r>
            <a:r>
              <a:rPr lang="ru-RU" sz="2900" b="1" dirty="0">
                <a:solidFill>
                  <a:prstClr val="black">
                    <a:lumMod val="85000"/>
                    <a:lumOff val="15000"/>
                  </a:prstClr>
                </a:solidFill>
              </a:rPr>
              <a:t> </a:t>
            </a:r>
            <a:r>
              <a:rPr lang="ru-RU" sz="2900" dirty="0">
                <a:solidFill>
                  <a:prstClr val="black">
                    <a:lumMod val="85000"/>
                    <a:lumOff val="15000"/>
                  </a:prstClr>
                </a:solidFill>
              </a:rPr>
              <a:t>технологии, как инструмента повышения эффективности и продуктивности в проектной деятельности на уроках английского языка» </a:t>
            </a:r>
            <a:endParaRPr lang="ru-RU" sz="2900" dirty="0"/>
          </a:p>
        </p:txBody>
      </p:sp>
      <p:sp>
        <p:nvSpPr>
          <p:cNvPr id="3" name="TextBox 2"/>
          <p:cNvSpPr txBox="1"/>
          <p:nvPr/>
        </p:nvSpPr>
        <p:spPr>
          <a:xfrm>
            <a:off x="1814945" y="2452255"/>
            <a:ext cx="997527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/>
              <a:t>Scrum – «</a:t>
            </a:r>
            <a:r>
              <a:rPr lang="ru-RU" sz="2000" dirty="0"/>
              <a:t>схватка</a:t>
            </a:r>
            <a:r>
              <a:rPr lang="ru-RU" sz="2000" dirty="0" smtClean="0"/>
              <a:t>»</a:t>
            </a:r>
          </a:p>
          <a:p>
            <a:pPr algn="just"/>
            <a:endParaRPr lang="ru-RU" sz="2000" dirty="0" smtClean="0"/>
          </a:p>
          <a:p>
            <a:pPr algn="just"/>
            <a:r>
              <a:rPr lang="ru-RU" sz="2000" dirty="0" smtClean="0"/>
              <a:t>Слово </a:t>
            </a:r>
            <a:r>
              <a:rPr lang="ru-RU" sz="2000" dirty="0"/>
              <a:t>scrum («схватка») взято из регби и обозначает метод командной игры, позволяющий завладеть мячом и вести его дальше по полю, а для этого </a:t>
            </a:r>
            <a:r>
              <a:rPr lang="ru-RU" sz="2000" dirty="0" smtClean="0"/>
              <a:t>нужны:  </a:t>
            </a:r>
            <a:endParaRPr lang="ru-RU" sz="2000" dirty="0"/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2000" dirty="0"/>
              <a:t> слаженность, </a:t>
            </a:r>
            <a:endParaRPr lang="ru-RU" sz="2000" dirty="0" smtClean="0"/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2000" dirty="0" smtClean="0"/>
              <a:t>единство </a:t>
            </a:r>
            <a:r>
              <a:rPr lang="ru-RU" sz="2000" dirty="0"/>
              <a:t>намерений,  </a:t>
            </a:r>
            <a:endParaRPr lang="ru-RU" sz="2000" dirty="0" smtClean="0"/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2000" dirty="0" smtClean="0"/>
              <a:t>чёткое </a:t>
            </a:r>
            <a:r>
              <a:rPr lang="ru-RU" sz="2000" dirty="0"/>
              <a:t>понимание цели.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/>
              <a:t>«Схватка» представляет собой идеальную модель взаимодействия всех участников. </a:t>
            </a:r>
          </a:p>
          <a:p>
            <a:pPr algn="just"/>
            <a:r>
              <a:rPr lang="ru-RU" sz="2000" dirty="0"/>
              <a:t>Именно взаимодействие необходимо для достижения поставленной цели. </a:t>
            </a:r>
          </a:p>
        </p:txBody>
      </p:sp>
    </p:spTree>
    <p:extLst>
      <p:ext uri="{BB962C8B-B14F-4D97-AF65-F5344CB8AC3E}">
        <p14:creationId xmlns:p14="http://schemas.microsoft.com/office/powerpoint/2010/main" val="1937839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81200" y="561761"/>
            <a:ext cx="95596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>Выводы:</a:t>
            </a:r>
            <a:endParaRPr lang="ru-RU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81200" y="1399309"/>
            <a:ext cx="955963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Ø"/>
            </a:pPr>
            <a:r>
              <a:rPr lang="ru-RU" sz="2400" dirty="0"/>
              <a:t>Scrum ускоряет темп всех начинаний </a:t>
            </a:r>
            <a:r>
              <a:rPr lang="ru-RU" sz="2400" dirty="0" smtClean="0"/>
              <a:t>человека. </a:t>
            </a:r>
            <a:r>
              <a:rPr lang="ru-RU" sz="2400" dirty="0"/>
              <a:t>Неважно, в чём суть проекта или проблемы – методика Scrum может быть использована в любом начинании, чтобы повысить производительность и добиться лучших результатов</a:t>
            </a:r>
            <a:r>
              <a:rPr lang="ru-RU" sz="2400" dirty="0" smtClean="0"/>
              <a:t>.</a:t>
            </a:r>
          </a:p>
          <a:p>
            <a:pPr marL="285750" indent="-285750" algn="just">
              <a:buFont typeface="Wingdings" pitchFamily="2" charset="2"/>
              <a:buChar char="Ø"/>
            </a:pPr>
            <a:endParaRPr lang="ru-RU" sz="2400" dirty="0"/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2400" dirty="0"/>
              <a:t>Scrum для </a:t>
            </a:r>
            <a:r>
              <a:rPr lang="ru-RU" sz="2400" dirty="0" smtClean="0"/>
              <a:t>школ. </a:t>
            </a:r>
            <a:r>
              <a:rPr lang="ru-RU" sz="2400" dirty="0"/>
              <a:t>К методике Scrum можно привлекать всех учеников – с разным уровнем подготовки, с разными характерами и талантами, с разными жизненными устремлениями</a:t>
            </a:r>
            <a:r>
              <a:rPr lang="ru-RU" sz="2400" dirty="0" smtClean="0"/>
              <a:t>.</a:t>
            </a:r>
          </a:p>
          <a:p>
            <a:pPr marL="285750" indent="-285750" algn="just">
              <a:buFont typeface="Wingdings" pitchFamily="2" charset="2"/>
              <a:buChar char="Ø"/>
            </a:pPr>
            <a:endParaRPr lang="ru-RU" sz="2400" dirty="0"/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2400" dirty="0"/>
              <a:t>Избавьтесь от званий и </a:t>
            </a:r>
            <a:r>
              <a:rPr lang="ru-RU" sz="2400" dirty="0" smtClean="0"/>
              <a:t>титулов.  </a:t>
            </a:r>
            <a:r>
              <a:rPr lang="ru-RU" sz="2400" dirty="0"/>
              <a:t>Методика Scrum даёт людям свободу делать то, что они считают правильным,  и возможность нести за это ответственность.</a:t>
            </a:r>
          </a:p>
        </p:txBody>
      </p:sp>
    </p:spTree>
    <p:extLst>
      <p:ext uri="{BB962C8B-B14F-4D97-AF65-F5344CB8AC3E}">
        <p14:creationId xmlns:p14="http://schemas.microsoft.com/office/powerpoint/2010/main" val="3675123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446</TotalTime>
  <Words>882</Words>
  <Application>Microsoft Office PowerPoint</Application>
  <PresentationFormat>Широкоэкранный</PresentationFormat>
  <Paragraphs>84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Century Gothic</vt:lpstr>
      <vt:lpstr>Wingdings</vt:lpstr>
      <vt:lpstr>Wingdings 3</vt:lpstr>
      <vt:lpstr>Легкий дым</vt:lpstr>
      <vt:lpstr>«Организация проектной деятельности на уроках английского языка»</vt:lpstr>
      <vt:lpstr>Цель: раскрытие методических особенностей организации проектной деятельности в обучении английскому языку в урочное и внеурочное время</vt:lpstr>
      <vt:lpstr>Презентация PowerPoint</vt:lpstr>
      <vt:lpstr>Презентация PowerPoint</vt:lpstr>
      <vt:lpstr>Презентация PowerPoint</vt:lpstr>
      <vt:lpstr> </vt:lpstr>
      <vt:lpstr>«Использование eduScrum технологии, как инструмента повышения эффективности и продуктивности в проектной деятельности на уроках английского языка» </vt:lpstr>
      <vt:lpstr>«Использование eduScrum технологии, как инструмента повышения эффективности и продуктивности в проектной деятельности на уроках английского языка» </vt:lpstr>
      <vt:lpstr>Презентация PowerPoint</vt:lpstr>
      <vt:lpstr>Музыкальная пауза</vt:lpstr>
      <vt:lpstr>«Эффективность использования визуальных образов в проектной деятельности на уроках английского языка». </vt:lpstr>
      <vt:lpstr>«Эффективность использования визуальных образов в проектной деятельности на уроках английского языка»</vt:lpstr>
      <vt:lpstr>Презентация PowerPoint</vt:lpstr>
      <vt:lpstr>«Видеопроект, как способ мотивации в обучении английскому языку на уроках и во внеурочное время» </vt:lpstr>
      <vt:lpstr>«Видеопроект, как способ мотивации в обучении английскому языку на уроках и во внеурочное время» </vt:lpstr>
      <vt:lpstr>«Видеопроект, как способ мотивации в обучении английскому языку на уроках и во внеурочное время» </vt:lpstr>
      <vt:lpstr>Презентация PowerPoint</vt:lpstr>
      <vt:lpstr>Музыкальная пауза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«Организация проектной деятельности на уроках английского языка»</dc:title>
  <dc:creator>Учетная запись Майкрософт</dc:creator>
  <cp:lastModifiedBy>Учетная запись Майкрософт</cp:lastModifiedBy>
  <cp:revision>25</cp:revision>
  <dcterms:created xsi:type="dcterms:W3CDTF">2023-11-21T16:16:40Z</dcterms:created>
  <dcterms:modified xsi:type="dcterms:W3CDTF">2023-12-04T16:47:41Z</dcterms:modified>
</cp:coreProperties>
</file>