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0"/>
  </p:notes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79" r:id="rId9"/>
    <p:sldId id="263" r:id="rId10"/>
    <p:sldId id="264" r:id="rId11"/>
    <p:sldId id="265" r:id="rId12"/>
    <p:sldId id="266" r:id="rId13"/>
    <p:sldId id="267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68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269" r:id="rId68"/>
    <p:sldId id="270" r:id="rId6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94660"/>
  </p:normalViewPr>
  <p:slideViewPr>
    <p:cSldViewPr>
      <p:cViewPr varScale="1">
        <p:scale>
          <a:sx n="74" d="100"/>
          <a:sy n="74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5720A-B2A3-43BE-AF2A-4785CE9B47C0}" type="datetimeFigureOut">
              <a:rPr lang="ru-RU" smtClean="0"/>
              <a:t>20.01.2017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BD7B9-7AB1-4332-A89F-88C804978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03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0E56-0410-44C6-A998-12C383A9DCFA}" type="datetime10">
              <a:rPr lang="ru-RU" smtClean="0"/>
              <a:t>08:38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F499-CDD2-418A-9887-427A2B9C0687}" type="datetime10">
              <a:rPr lang="ru-RU" smtClean="0"/>
              <a:t>08:38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3D53-9F3E-448E-8AA1-EF341B4715C3}" type="datetime10">
              <a:rPr lang="ru-RU" smtClean="0"/>
              <a:t>08:38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6E28-A713-40C4-BFF8-52E64C606ECC}" type="datetime10">
              <a:rPr lang="ru-RU" smtClean="0"/>
              <a:t>08:38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B2B9-2063-444D-983F-82B8AF235F34}" type="datetime10">
              <a:rPr lang="ru-RU" smtClean="0"/>
              <a:t>08:38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1788-11F8-49B7-8590-16A72EE2DC45}" type="datetime10">
              <a:rPr lang="ru-RU" smtClean="0"/>
              <a:t>08:38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E0AA-C4A3-445E-A0C0-C2B94D6290A3}" type="datetime10">
              <a:rPr lang="ru-RU" smtClean="0"/>
              <a:t>08:38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9C10F-3EC4-48C1-A516-16C2C6E54DA1}" type="datetime10">
              <a:rPr lang="ru-RU" smtClean="0"/>
              <a:t>08:38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1A341-1CDA-44E1-A0B1-42A67A9C1FAF}" type="datetime10">
              <a:rPr lang="ru-RU" smtClean="0"/>
              <a:t>08:38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7AA5-89DB-4677-A49C-B36663D8EE2F}" type="datetime10">
              <a:rPr lang="ru-RU" smtClean="0"/>
              <a:t>08:38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0E42F-3319-4771-B6F7-F0C5928C722B}" type="datetime10">
              <a:rPr lang="ru-RU" smtClean="0"/>
              <a:t>08:38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BF45B24-2DDD-4432-8782-5DC683D6CD38}" type="datetime10">
              <a:rPr lang="ru-RU" smtClean="0"/>
              <a:t>08:38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7848" y="732680"/>
            <a:ext cx="7406640" cy="1472184"/>
          </a:xfrm>
        </p:spPr>
        <p:txBody>
          <a:bodyPr>
            <a:normAutofit fontScale="90000"/>
          </a:bodyPr>
          <a:lstStyle/>
          <a:p>
            <a:pPr algn="r"/>
            <a:r>
              <a:rPr lang="ru-RU" sz="4400" b="1" dirty="0"/>
              <a:t>"Математика – гимнастика ума"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(</a:t>
            </a:r>
            <a:r>
              <a:rPr lang="ru-RU" sz="3100" dirty="0"/>
              <a:t>А. В. Суворов)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CBB5D-F474-4496-B3AF-9CD4296BF047}" type="datetime10">
              <a:rPr lang="ru-RU" smtClean="0"/>
              <a:t>08:38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30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9826"/>
            <a:ext cx="7561584" cy="66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1259632" y="1196752"/>
            <a:ext cx="554038" cy="554038"/>
          </a:xfrm>
          <a:prstGeom prst="ellipse">
            <a:avLst/>
          </a:prstGeom>
          <a:solidFill>
            <a:srgbClr val="C00000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4381" y="188640"/>
            <a:ext cx="877339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7C31-8A1E-46CC-9E43-DB07FFDC4014}" type="datetime10">
              <a:rPr lang="ru-RU" smtClean="0"/>
              <a:t>08:38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74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3" r="6245"/>
          <a:stretch/>
        </p:blipFill>
        <p:spPr bwMode="auto">
          <a:xfrm>
            <a:off x="1259632" y="132034"/>
            <a:ext cx="7488832" cy="641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4644008" y="5107211"/>
            <a:ext cx="554038" cy="554037"/>
          </a:xfrm>
          <a:prstGeom prst="ellipse">
            <a:avLst/>
          </a:prstGeom>
          <a:solidFill>
            <a:srgbClr val="C00000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BEE61-314D-4578-B88A-0B9757DBFC23}" type="datetime10">
              <a:rPr lang="ru-RU" smtClean="0"/>
              <a:t>08:38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4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" b="33412"/>
          <a:stretch>
            <a:fillRect/>
          </a:stretch>
        </p:blipFill>
        <p:spPr bwMode="auto">
          <a:xfrm>
            <a:off x="251520" y="404664"/>
            <a:ext cx="6198681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4013"/>
          <a:stretch/>
        </p:blipFill>
        <p:spPr bwMode="auto">
          <a:xfrm>
            <a:off x="5946146" y="743534"/>
            <a:ext cx="3018342" cy="2829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" r="3734"/>
          <a:stretch/>
        </p:blipFill>
        <p:spPr bwMode="auto">
          <a:xfrm>
            <a:off x="6197502" y="3573016"/>
            <a:ext cx="2911002" cy="2838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658011" y="1484908"/>
            <a:ext cx="504825" cy="431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Cambria" pitchFamily="18" charset="0"/>
                <a:ea typeface="Gungsuh" pitchFamily="18" charset="-127"/>
                <a:cs typeface="Miriam" pitchFamily="34" charset="-79"/>
              </a:rPr>
              <a:t>4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58011" y="1988145"/>
            <a:ext cx="504825" cy="431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Cambria" pitchFamily="18" charset="0"/>
                <a:ea typeface="Gungsuh" pitchFamily="18" charset="-127"/>
                <a:cs typeface="Miriam" pitchFamily="34" charset="-79"/>
              </a:rPr>
              <a:t>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658011" y="2492970"/>
            <a:ext cx="504825" cy="431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Cambria" pitchFamily="18" charset="0"/>
                <a:ea typeface="Gungsuh" pitchFamily="18" charset="-127"/>
                <a:cs typeface="Miriam" pitchFamily="34" charset="-79"/>
              </a:rPr>
              <a:t>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7513" y="476672"/>
            <a:ext cx="64807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2EF0-49AB-44F4-B5A5-0FB87887A17C}" type="datetime10">
              <a:rPr lang="ru-RU" smtClean="0"/>
              <a:t>08:38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6368" y="-27384"/>
            <a:ext cx="7498080" cy="136815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Квадратичная функция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y = ax</a:t>
            </a:r>
            <a:r>
              <a:rPr lang="en-US" i="1" baseline="300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2</a:t>
            </a:r>
            <a:r>
              <a:rPr lang="en-US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+ </a:t>
            </a:r>
            <a:r>
              <a:rPr lang="en-US" i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bx</a:t>
            </a:r>
            <a:r>
              <a:rPr lang="en-US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+ c</a:t>
            </a:r>
            <a:endParaRPr lang="ru-RU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3" r="3447"/>
          <a:stretch/>
        </p:blipFill>
        <p:spPr bwMode="auto">
          <a:xfrm>
            <a:off x="1475657" y="1369373"/>
            <a:ext cx="7355828" cy="529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1259632" y="5373216"/>
            <a:ext cx="594757" cy="555625"/>
          </a:xfrm>
          <a:prstGeom prst="ellipse">
            <a:avLst/>
          </a:prstGeom>
          <a:solidFill>
            <a:srgbClr val="C00000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716016" y="3140968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788024" y="3060249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(0; </a:t>
            </a:r>
            <a:r>
              <a:rPr lang="en-US" sz="32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c</a:t>
            </a:r>
            <a:r>
              <a:rPr lang="ru-RU" sz="32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)</a:t>
            </a:r>
            <a:endParaRPr lang="ru-RU" sz="32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7824" y="3645024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a &lt; 0 </a:t>
            </a:r>
            <a:endParaRPr lang="ru-RU" sz="32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6120172" y="3258541"/>
            <a:ext cx="648072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948264" y="3060248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c &lt; 0 </a:t>
            </a:r>
            <a:endParaRPr lang="ru-RU" sz="32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1369372"/>
            <a:ext cx="8064896" cy="54440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9CB53-B2FE-4202-89FD-6F3C3AB03AE8}" type="datetime10">
              <a:rPr lang="ru-RU" smtClean="0"/>
              <a:t>08:38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4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6" grpId="0"/>
      <p:bldP spid="7" grpId="0"/>
      <p:bldP spid="8" grpId="0" animBg="1"/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558" y="44624"/>
            <a:ext cx="7307882" cy="677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1369020" y="1041632"/>
            <a:ext cx="650128" cy="587168"/>
          </a:xfrm>
          <a:prstGeom prst="ellipse">
            <a:avLst/>
          </a:prstGeom>
          <a:solidFill>
            <a:srgbClr val="C00000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188640"/>
            <a:ext cx="877339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A268-398E-4DF5-8EC8-8509974B8D10}" type="datetime10">
              <a:rPr lang="ru-RU" smtClean="0"/>
              <a:t>08:38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2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40768"/>
            <a:ext cx="7704856" cy="52620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5856" y="1196752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а = 2</a:t>
            </a:r>
            <a:endParaRPr lang="ru-RU" sz="28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3618602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а = 0,5</a:t>
            </a:r>
            <a:endParaRPr lang="ru-RU" sz="2800" b="1" i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836712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Georgia" panose="02040502050405020303" pitchFamily="18" charset="0"/>
              </a:rPr>
              <a:t>а = 1</a:t>
            </a:r>
            <a:endParaRPr lang="ru-RU" sz="2800" b="1" i="1" dirty="0">
              <a:latin typeface="Georgia" panose="02040502050405020303" pitchFamily="18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63DB-BFF5-4376-AF89-B50A91765EC9}" type="datetime10">
              <a:rPr lang="ru-RU" smtClean="0"/>
              <a:t>08:38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02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1052736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Georgia" panose="02040502050405020303" pitchFamily="18" charset="0"/>
              </a:rPr>
              <a:t>Вершина параболы:</a:t>
            </a:r>
            <a:endParaRPr lang="ru-RU" sz="3600" b="1" dirty="0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488566" y="1988840"/>
                <a:ext cx="3437031" cy="16707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5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5400" b="1" i="1">
                          <a:solidFill>
                            <a:srgbClr val="FF0000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ru-RU" sz="5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𝒃</m:t>
                          </m:r>
                        </m:num>
                        <m:den>
                          <m: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ru-RU" sz="5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566" y="1988840"/>
                <a:ext cx="3437031" cy="167077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619672" y="4077072"/>
                <a:ext cx="3499420" cy="1010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5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5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ru-RU" sz="5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ru-RU" sz="5400" dirty="0" smtClean="0">
                    <a:solidFill>
                      <a:srgbClr val="FF0000"/>
                    </a:solidFill>
                    <a:latin typeface="Georgia" panose="02040502050405020303" pitchFamily="18" charset="0"/>
                  </a:rPr>
                  <a:t>)</a:t>
                </a:r>
                <a:endParaRPr lang="ru-RU" sz="5400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077072"/>
                <a:ext cx="3499420" cy="1010341"/>
              </a:xfrm>
              <a:prstGeom prst="rect">
                <a:avLst/>
              </a:prstGeom>
              <a:blipFill rotWithShape="1">
                <a:blip r:embed="rId3"/>
                <a:stretch>
                  <a:fillRect t="-18072" r="-8188" b="-259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A702-E9AA-46D1-BDFE-BE8626205A30}" type="datetime10">
              <a:rPr lang="ru-RU" smtClean="0"/>
              <a:t>08:38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15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4" r="1975"/>
          <a:stretch/>
        </p:blipFill>
        <p:spPr bwMode="auto">
          <a:xfrm>
            <a:off x="1043608" y="476672"/>
            <a:ext cx="7992888" cy="541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921619" y="5445224"/>
            <a:ext cx="554037" cy="555625"/>
          </a:xfrm>
          <a:prstGeom prst="ellipse">
            <a:avLst/>
          </a:prstGeom>
          <a:solidFill>
            <a:srgbClr val="C00000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B6B4-2C6C-494F-9E70-521D8C1E76D8}" type="datetime10">
              <a:rPr lang="ru-RU" smtClean="0"/>
              <a:t>08:38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29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" b="1666"/>
          <a:stretch/>
        </p:blipFill>
        <p:spPr bwMode="auto">
          <a:xfrm>
            <a:off x="1547665" y="116632"/>
            <a:ext cx="6696744" cy="664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4799961" y="3746198"/>
            <a:ext cx="636135" cy="546898"/>
          </a:xfrm>
          <a:prstGeom prst="ellipse">
            <a:avLst/>
          </a:prstGeom>
          <a:solidFill>
            <a:srgbClr val="C00000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44624"/>
            <a:ext cx="64807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F02BE-79F2-4E2F-85E6-DAF9230D7E80}" type="datetime10">
              <a:rPr lang="ru-RU" smtClean="0"/>
              <a:t>08:38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79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0045"/>
            <a:ext cx="7056784" cy="634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1772816"/>
            <a:ext cx="1296144" cy="432048"/>
          </a:xfrm>
          <a:prstGeom prst="rect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6143531"/>
            <a:ext cx="1296144" cy="432048"/>
          </a:xfrm>
          <a:prstGeom prst="rect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AC23-2AC6-42FE-B7B8-402DBA325E5B}" type="datetime10">
              <a:rPr lang="ru-RU" smtClean="0"/>
              <a:t>08:38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51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141984"/>
            <a:ext cx="7920880" cy="1935088"/>
          </a:xfrm>
        </p:spPr>
        <p:txBody>
          <a:bodyPr>
            <a:noAutofit/>
          </a:bodyPr>
          <a:lstStyle/>
          <a:p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урока: 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«Функции и их 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графики»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к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ОГЭ по математике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6DCBD-B6BB-4F46-ADB0-124132868EEA}" type="datetime10">
              <a:rPr lang="ru-RU" smtClean="0"/>
              <a:t>08:38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19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 copy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"/>
          <a:stretch/>
        </p:blipFill>
        <p:spPr bwMode="auto">
          <a:xfrm>
            <a:off x="1056564" y="836712"/>
            <a:ext cx="7979932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88024" y="4725144"/>
            <a:ext cx="3096344" cy="432048"/>
          </a:xfrm>
          <a:prstGeom prst="rect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F47AC-D3B4-49D8-95F6-CB4CF7507FA9}" type="datetime10">
              <a:rPr lang="ru-RU" smtClean="0"/>
              <a:t>08:38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9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22710"/>
            <a:ext cx="7714104" cy="3442394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Georgia" panose="02040502050405020303" pitchFamily="18" charset="0"/>
              </a:rPr>
              <a:t>Тест по теме:</a:t>
            </a:r>
            <a:br>
              <a:rPr lang="ru-RU" b="1" dirty="0" smtClean="0">
                <a:latin typeface="Georgia" panose="02040502050405020303" pitchFamily="18" charset="0"/>
              </a:rPr>
            </a:br>
            <a:r>
              <a:rPr lang="ru-RU" b="1" dirty="0" smtClean="0">
                <a:latin typeface="Georgia" panose="02040502050405020303" pitchFamily="18" charset="0"/>
              </a:rPr>
              <a:t>«Функции и их графики»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4C06-3FFD-41BA-804F-BFC1E6185E66}" type="datetime10">
              <a:rPr lang="ru-RU" smtClean="0"/>
              <a:t>08:38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38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-171400"/>
            <a:ext cx="7498080" cy="1143000"/>
          </a:xfrm>
        </p:spPr>
        <p:txBody>
          <a:bodyPr/>
          <a:lstStyle/>
          <a:p>
            <a:r>
              <a:rPr lang="ru-RU" b="1" dirty="0" smtClean="0">
                <a:latin typeface="Georgia" panose="02040502050405020303" pitchFamily="18" charset="0"/>
              </a:rPr>
              <a:t>Ответы к тесту</a:t>
            </a:r>
            <a:endParaRPr lang="ru-RU" b="1" dirty="0">
              <a:latin typeface="Georgia" panose="02040502050405020303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694226"/>
              </p:ext>
            </p:extLst>
          </p:nvPr>
        </p:nvGraphicFramePr>
        <p:xfrm>
          <a:off x="1043608" y="692696"/>
          <a:ext cx="7704856" cy="536217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2059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№ задания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ответ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№ задания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ответ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153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Georgia" panose="02040502050405020303" pitchFamily="18" charset="0"/>
                        </a:rPr>
                        <a:t>1)</a:t>
                      </a:r>
                      <a:endParaRPr lang="ru-RU" sz="2800" b="1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pc="120" baseline="0" dirty="0" smtClean="0">
                          <a:solidFill>
                            <a:srgbClr val="FF0000"/>
                          </a:solidFill>
                          <a:latin typeface="Georgia" panose="02040502050405020303" pitchFamily="18" charset="0"/>
                        </a:rPr>
                        <a:t>231</a:t>
                      </a:r>
                      <a:endParaRPr lang="ru-RU" sz="3200" b="1" spc="120" baseline="0" dirty="0">
                        <a:solidFill>
                          <a:srgbClr val="FF000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Georgia" panose="02040502050405020303" pitchFamily="18" charset="0"/>
                        </a:rPr>
                        <a:t>7)</a:t>
                      </a:r>
                      <a:endParaRPr lang="ru-RU" sz="2800" b="1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spc="120" baseline="0" dirty="0" smtClean="0">
                          <a:solidFill>
                            <a:srgbClr val="FF0000"/>
                          </a:solidFill>
                          <a:latin typeface="Georgia" panose="02040502050405020303" pitchFamily="18" charset="0"/>
                        </a:rPr>
                        <a:t>Множество всех значений х</a:t>
                      </a:r>
                      <a:endParaRPr lang="ru-RU" sz="1400" b="1" spc="120" baseline="0" dirty="0">
                        <a:solidFill>
                          <a:srgbClr val="FF000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059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Georgia" panose="02040502050405020303" pitchFamily="18" charset="0"/>
                        </a:rPr>
                        <a:t>2)</a:t>
                      </a:r>
                      <a:endParaRPr lang="ru-RU" sz="2800" b="1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pc="120" baseline="0" dirty="0" smtClean="0">
                          <a:solidFill>
                            <a:srgbClr val="FF0000"/>
                          </a:solidFill>
                          <a:latin typeface="Georgia" panose="02040502050405020303" pitchFamily="18" charset="0"/>
                        </a:rPr>
                        <a:t>312</a:t>
                      </a:r>
                      <a:endParaRPr lang="ru-RU" sz="3200" b="1" spc="120" baseline="0" dirty="0">
                        <a:solidFill>
                          <a:srgbClr val="FF000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Georgia" panose="02040502050405020303" pitchFamily="18" charset="0"/>
                        </a:rPr>
                        <a:t>8)</a:t>
                      </a:r>
                      <a:endParaRPr lang="ru-RU" sz="2800" b="1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spc="120" baseline="0" dirty="0" smtClean="0">
                          <a:solidFill>
                            <a:srgbClr val="FF0000"/>
                          </a:solidFill>
                          <a:latin typeface="Georgia" panose="02040502050405020303" pitchFamily="18" charset="0"/>
                        </a:rPr>
                        <a:t>Множество значений у</a:t>
                      </a:r>
                      <a:endParaRPr lang="ru-RU" sz="1400" b="1" spc="120" baseline="0" dirty="0">
                        <a:solidFill>
                          <a:srgbClr val="FF000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059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Georgia" panose="02040502050405020303" pitchFamily="18" charset="0"/>
                        </a:rPr>
                        <a:t>3)</a:t>
                      </a:r>
                      <a:endParaRPr lang="ru-RU" sz="2800" b="1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pc="120" baseline="0" dirty="0" smtClean="0">
                          <a:solidFill>
                            <a:srgbClr val="FF0000"/>
                          </a:solidFill>
                          <a:latin typeface="Georgia" panose="02040502050405020303" pitchFamily="18" charset="0"/>
                        </a:rPr>
                        <a:t>413</a:t>
                      </a:r>
                      <a:endParaRPr lang="ru-RU" sz="3200" b="1" spc="120" baseline="0" dirty="0">
                        <a:solidFill>
                          <a:srgbClr val="FF000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Georgia" panose="02040502050405020303" pitchFamily="18" charset="0"/>
                        </a:rPr>
                        <a:t>9)</a:t>
                      </a:r>
                      <a:endParaRPr lang="ru-RU" sz="2800" b="1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spc="120" baseline="0" dirty="0" smtClean="0">
                          <a:solidFill>
                            <a:srgbClr val="FF0000"/>
                          </a:solidFill>
                          <a:latin typeface="Georgia" panose="02040502050405020303" pitchFamily="18" charset="0"/>
                        </a:rPr>
                        <a:t>Большему значению х соответствует большее значение у</a:t>
                      </a:r>
                      <a:endParaRPr lang="ru-RU" sz="1400" b="1" spc="120" baseline="0" dirty="0">
                        <a:solidFill>
                          <a:srgbClr val="FF000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059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Georgia" panose="02040502050405020303" pitchFamily="18" charset="0"/>
                        </a:rPr>
                        <a:t>4)</a:t>
                      </a:r>
                      <a:endParaRPr lang="ru-RU" sz="2800" b="1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pc="120" baseline="0" dirty="0" smtClean="0">
                          <a:solidFill>
                            <a:srgbClr val="FF0000"/>
                          </a:solidFill>
                          <a:latin typeface="Georgia" panose="02040502050405020303" pitchFamily="18" charset="0"/>
                        </a:rPr>
                        <a:t>413</a:t>
                      </a:r>
                      <a:endParaRPr lang="ru-RU" sz="3200" b="1" spc="120" baseline="0" dirty="0">
                        <a:solidFill>
                          <a:srgbClr val="FF000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Georgia" panose="02040502050405020303" pitchFamily="18" charset="0"/>
                        </a:rPr>
                        <a:t>10)</a:t>
                      </a:r>
                      <a:endParaRPr lang="ru-RU" sz="2800" b="1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spc="120" baseline="0" dirty="0" smtClean="0">
                          <a:solidFill>
                            <a:srgbClr val="FF0000"/>
                          </a:solidFill>
                          <a:latin typeface="Georgia" panose="02040502050405020303" pitchFamily="18" charset="0"/>
                        </a:rPr>
                        <a:t>Большему значению х соответствует меньшее значение у</a:t>
                      </a:r>
                      <a:endParaRPr lang="ru-RU" sz="1400" b="1" spc="120" baseline="0" dirty="0">
                        <a:solidFill>
                          <a:srgbClr val="FF000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2059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Georgia" panose="02040502050405020303" pitchFamily="18" charset="0"/>
                        </a:rPr>
                        <a:t>5)</a:t>
                      </a:r>
                      <a:endParaRPr lang="ru-RU" sz="2800" b="1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pc="120" baseline="0" dirty="0" smtClean="0">
                          <a:solidFill>
                            <a:srgbClr val="FF0000"/>
                          </a:solidFill>
                          <a:latin typeface="Georgia" panose="02040502050405020303" pitchFamily="18" charset="0"/>
                        </a:rPr>
                        <a:t>3</a:t>
                      </a:r>
                      <a:endParaRPr lang="ru-RU" sz="3200" b="1" spc="120" baseline="0" dirty="0">
                        <a:solidFill>
                          <a:srgbClr val="FF000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Georgia" panose="02040502050405020303" pitchFamily="18" charset="0"/>
                        </a:rPr>
                        <a:t>11)</a:t>
                      </a:r>
                      <a:endParaRPr lang="ru-RU" sz="2800" b="1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spc="120" baseline="0" dirty="0" smtClean="0">
                          <a:solidFill>
                            <a:srgbClr val="FF0000"/>
                          </a:solidFill>
                          <a:latin typeface="Georgia" panose="02040502050405020303" pitchFamily="18" charset="0"/>
                        </a:rPr>
                        <a:t>множество точек координатной плоскости, абсциссы которых равны значениям аргумента, а ординаты – соответствующим значениям функции</a:t>
                      </a:r>
                      <a:endParaRPr lang="ru-RU" sz="1400" b="1" spc="120" baseline="0" dirty="0">
                        <a:solidFill>
                          <a:srgbClr val="FF000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2059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Georgia" panose="02040502050405020303" pitchFamily="18" charset="0"/>
                        </a:rPr>
                        <a:t>6)</a:t>
                      </a:r>
                      <a:endParaRPr lang="ru-RU" sz="2800" b="1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pc="120" baseline="0" dirty="0" smtClean="0">
                          <a:solidFill>
                            <a:srgbClr val="FF0000"/>
                          </a:solidFill>
                          <a:latin typeface="Georgia" panose="02040502050405020303" pitchFamily="18" charset="0"/>
                        </a:rPr>
                        <a:t>4</a:t>
                      </a:r>
                      <a:endParaRPr lang="ru-RU" sz="3200" b="1" spc="120" baseline="0" dirty="0">
                        <a:solidFill>
                          <a:srgbClr val="FF000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Georgia" panose="02040502050405020303" pitchFamily="18" charset="0"/>
                        </a:rPr>
                        <a:t>12)</a:t>
                      </a:r>
                      <a:endParaRPr lang="ru-RU" sz="2800" b="1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pc="120" baseline="0" smtClean="0">
                          <a:solidFill>
                            <a:srgbClr val="FF0000"/>
                          </a:solidFill>
                          <a:latin typeface="Georgia" panose="02040502050405020303" pitchFamily="18" charset="0"/>
                        </a:rPr>
                        <a:t>45</a:t>
                      </a:r>
                      <a:endParaRPr lang="ru-RU" sz="3200" b="1" spc="120" baseline="0" dirty="0">
                        <a:solidFill>
                          <a:srgbClr val="FF000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F56B-26DE-46D3-893F-F86C9A42706E}" type="datetime10">
              <a:rPr lang="ru-RU" smtClean="0"/>
              <a:t>08:38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80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693168"/>
          </a:xfrm>
        </p:spPr>
        <p:txBody>
          <a:bodyPr/>
          <a:lstStyle/>
          <a:p>
            <a:r>
              <a:rPr lang="ru-RU" dirty="0" smtClean="0"/>
              <a:t>Решить задание 5 и  </a:t>
            </a:r>
            <a:r>
              <a:rPr lang="ru-RU" dirty="0" smtClean="0"/>
              <a:t>блок реальная математика в вариантах </a:t>
            </a:r>
            <a:r>
              <a:rPr lang="ru-RU" dirty="0" smtClean="0"/>
              <a:t>6-8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6E28-A713-40C4-BFF8-52E64C606ECC}" type="datetime10">
              <a:rPr lang="ru-RU" smtClean="0"/>
              <a:t>08:38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2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113" y="0"/>
            <a:ext cx="8312929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367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289"/>
            <a:ext cx="7643866" cy="629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8477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671226" cy="634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8333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0"/>
            <a:ext cx="8001056" cy="6364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3182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89"/>
            <a:ext cx="7643866" cy="6464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1329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953" y="0"/>
            <a:ext cx="8017494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2067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01664"/>
            <a:ext cx="6481142" cy="646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1692275" y="3789363"/>
            <a:ext cx="554038" cy="554037"/>
          </a:xfrm>
          <a:prstGeom prst="ellipse">
            <a:avLst/>
          </a:prstGeom>
          <a:solidFill>
            <a:srgbClr val="C00000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69095" y="404664"/>
            <a:ext cx="842665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613E-5617-41D4-953A-A6EF30DAFC47}" type="datetime10">
              <a:rPr lang="ru-RU" smtClean="0"/>
              <a:t>08:38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13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-1"/>
            <a:ext cx="7858180" cy="656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3106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2852"/>
            <a:ext cx="7545713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6738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7929618" cy="6531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04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1" y="0"/>
            <a:ext cx="7792245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1291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0"/>
            <a:ext cx="7970223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4591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0"/>
            <a:ext cx="7961191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8691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7786742" cy="6339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8986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0"/>
            <a:ext cx="7726580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1838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0"/>
            <a:ext cx="7637114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5082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7" y="0"/>
            <a:ext cx="7690817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4216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03225"/>
            <a:ext cx="6048375" cy="601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4522019" y="3717032"/>
            <a:ext cx="554037" cy="555625"/>
          </a:xfrm>
          <a:prstGeom prst="ellipse">
            <a:avLst/>
          </a:prstGeom>
          <a:solidFill>
            <a:srgbClr val="C00000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404664"/>
            <a:ext cx="842665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61EA-C8EB-4C72-B5F1-8B14E34538D9}" type="datetime10">
              <a:rPr lang="ru-RU" smtClean="0"/>
              <a:t>08:38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95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7572428" cy="638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2143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0"/>
            <a:ext cx="7643866" cy="6500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2462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7715304" cy="616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0451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0"/>
            <a:ext cx="7932052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8516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290"/>
            <a:ext cx="7858555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0081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89"/>
            <a:ext cx="8358214" cy="656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3843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0"/>
            <a:ext cx="8068030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0220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910951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7620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910874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8435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3" y="428604"/>
            <a:ext cx="8963703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8777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4" y="298225"/>
            <a:ext cx="6407993" cy="615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4522019" y="3645024"/>
            <a:ext cx="576835" cy="554037"/>
          </a:xfrm>
          <a:prstGeom prst="ellipse">
            <a:avLst/>
          </a:prstGeom>
          <a:solidFill>
            <a:srgbClr val="C00000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3071" y="476672"/>
            <a:ext cx="877339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54593-1FC6-41F7-AC8D-6D1B77900E96}" type="datetime10">
              <a:rPr lang="ru-RU" smtClean="0"/>
              <a:t>08:38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69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9131545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9446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357166"/>
            <a:ext cx="8740729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2638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04"/>
            <a:ext cx="8705850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1897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913347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8339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3" y="357166"/>
            <a:ext cx="8973639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9471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6389" y="428604"/>
            <a:ext cx="9240389" cy="537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7781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895640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6686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0"/>
            <a:ext cx="9209787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4195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2"/>
            <a:ext cx="9007915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905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85728"/>
            <a:ext cx="9244727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2632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00050"/>
            <a:ext cx="5761037" cy="595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076700"/>
            <a:ext cx="1935162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813" y="3213100"/>
            <a:ext cx="625475" cy="6254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Cambria" pitchFamily="18" charset="0"/>
                <a:ea typeface="Gungsuh" pitchFamily="18" charset="-127"/>
                <a:cs typeface="Miriam" pitchFamily="34" charset="-79"/>
              </a:rPr>
              <a:t>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308850" y="3141663"/>
            <a:ext cx="625475" cy="6254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Cambria" pitchFamily="18" charset="0"/>
                <a:ea typeface="Gungsuh" pitchFamily="18" charset="-127"/>
                <a:cs typeface="Miriam" pitchFamily="34" charset="-79"/>
              </a:rPr>
              <a:t>3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16238" y="5589588"/>
            <a:ext cx="625475" cy="6254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Cambria" pitchFamily="18" charset="0"/>
                <a:ea typeface="Gungsuh" pitchFamily="18" charset="-127"/>
                <a:cs typeface="Miriam" pitchFamily="34" charset="-79"/>
              </a:rPr>
              <a:t>4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41103" y="476672"/>
            <a:ext cx="842665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401013" y="5107781"/>
            <a:ext cx="123737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7E0F6-FD84-484A-92D3-F4110FCF6D4D}" type="datetime10">
              <a:rPr lang="ru-RU" smtClean="0"/>
              <a:t>08:38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95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0"/>
            <a:ext cx="9144000" cy="5455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9286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428604"/>
            <a:ext cx="9195553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3346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913308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0248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57166"/>
            <a:ext cx="9167877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2676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914351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2105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428604"/>
            <a:ext cx="9150347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0578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9196031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6087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Georgia" panose="02040502050405020303" pitchFamily="18" charset="0"/>
              </a:rPr>
              <a:t>Решение задания № 23</a:t>
            </a:r>
            <a:endParaRPr lang="ru-RU" b="1" dirty="0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15616" y="1772816"/>
                <a:ext cx="7776864" cy="31501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dirty="0" smtClean="0">
                    <a:latin typeface="Georgia" panose="02040502050405020303" pitchFamily="18" charset="0"/>
                  </a:rPr>
                  <a:t>Постройте график функции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/>
                        </a:rPr>
                        <m:t>     </m:t>
                      </m:r>
                      <m:f>
                        <m:fPr>
                          <m:ctrlPr>
                            <a:rPr lang="ru-RU" sz="32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3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sz="3200" i="1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ru-RU" sz="3200" i="1">
                              <a:latin typeface="Cambria Math"/>
                            </a:rPr>
                            <m:t>−5</m:t>
                          </m:r>
                          <m:sSup>
                            <m:sSupPr>
                              <m:ctrlPr>
                                <a:rPr lang="ru-RU" sz="3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32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sz="3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3200" i="1">
                              <a:latin typeface="Cambria Math"/>
                            </a:rPr>
                            <m:t>+4</m:t>
                          </m:r>
                        </m:num>
                        <m:den>
                          <m:r>
                            <a:rPr lang="ru-RU" sz="3200" i="1">
                              <a:latin typeface="Cambria Math"/>
                            </a:rPr>
                            <m:t>(</m:t>
                          </m:r>
                          <m:r>
                            <a:rPr lang="ru-RU" sz="3200" i="1">
                              <a:latin typeface="Cambria Math"/>
                            </a:rPr>
                            <m:t>𝑥</m:t>
                          </m:r>
                          <m:r>
                            <a:rPr lang="ru-RU" sz="3200" i="1">
                              <a:latin typeface="Cambria Math"/>
                            </a:rPr>
                            <m:t>+1)(</m:t>
                          </m:r>
                          <m:r>
                            <a:rPr lang="ru-RU" sz="3200" i="1">
                              <a:latin typeface="Cambria Math"/>
                            </a:rPr>
                            <m:t>𝑥</m:t>
                          </m:r>
                          <m:r>
                            <a:rPr lang="ru-RU" sz="3200" i="1">
                              <a:latin typeface="Cambria Math"/>
                            </a:rPr>
                            <m:t>−2)</m:t>
                          </m:r>
                        </m:den>
                      </m:f>
                    </m:oMath>
                  </m:oMathPara>
                </a14:m>
                <a:endParaRPr lang="ru-RU" sz="3200" dirty="0" smtClean="0">
                  <a:latin typeface="Georgia" panose="02040502050405020303" pitchFamily="18" charset="0"/>
                </a:endParaRPr>
              </a:p>
              <a:p>
                <a:r>
                  <a:rPr lang="ru-RU" sz="3200" dirty="0" smtClean="0">
                    <a:latin typeface="Georgia" panose="02040502050405020303" pitchFamily="18" charset="0"/>
                  </a:rPr>
                  <a:t>и определите, при каких значениях  </a:t>
                </a:r>
                <a:r>
                  <a:rPr lang="ru-RU" sz="3200" b="1" i="1" dirty="0" smtClean="0">
                    <a:latin typeface="Georgia" panose="02040502050405020303" pitchFamily="18" charset="0"/>
                  </a:rPr>
                  <a:t>с</a:t>
                </a:r>
                <a:r>
                  <a:rPr lang="ru-RU" sz="3200" dirty="0" smtClean="0">
                    <a:latin typeface="Georgia" panose="02040502050405020303" pitchFamily="18" charset="0"/>
                  </a:rPr>
                  <a:t> прямая  </a:t>
                </a:r>
                <a:r>
                  <a:rPr lang="en-US" sz="3200" b="1" i="1" dirty="0" smtClean="0">
                    <a:latin typeface="Georgia" panose="02040502050405020303" pitchFamily="18" charset="0"/>
                  </a:rPr>
                  <a:t>y = </a:t>
                </a:r>
                <a:r>
                  <a:rPr lang="ru-RU" sz="3200" b="1" i="1" dirty="0" smtClean="0">
                    <a:latin typeface="Georgia" panose="02040502050405020303" pitchFamily="18" charset="0"/>
                  </a:rPr>
                  <a:t>с  </a:t>
                </a:r>
                <a:r>
                  <a:rPr lang="ru-RU" sz="3200" dirty="0" smtClean="0">
                    <a:latin typeface="Georgia" panose="02040502050405020303" pitchFamily="18" charset="0"/>
                  </a:rPr>
                  <a:t>имеет  с  графиком функции только одну общую точку.</a:t>
                </a:r>
                <a:endParaRPr lang="ru-RU" sz="3200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772816"/>
                <a:ext cx="7776864" cy="3150158"/>
              </a:xfrm>
              <a:prstGeom prst="rect">
                <a:avLst/>
              </a:prstGeom>
              <a:blipFill rotWithShape="1">
                <a:blip r:embed="rId2"/>
                <a:stretch>
                  <a:fillRect l="-1959" t="-2321" b="-54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355976" y="2636912"/>
            <a:ext cx="45365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= </a:t>
            </a:r>
            <a:r>
              <a:rPr lang="en-US" sz="26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(x + 2)(x – 1) = x</a:t>
            </a:r>
            <a:r>
              <a:rPr lang="en-US" sz="2600" b="1" i="1" baseline="300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2</a:t>
            </a:r>
            <a:r>
              <a:rPr lang="en-US" sz="26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+ x - 2 </a:t>
            </a:r>
            <a:endParaRPr lang="ru-RU" sz="26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B47-C7F1-46E9-BBCE-27558A2A1C3F}" type="datetime10">
              <a:rPr lang="ru-RU" smtClean="0"/>
              <a:t>08:38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02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anose="02040502050405020303" pitchFamily="18" charset="0"/>
              </a:rPr>
              <a:t>Решение задания № 23</a:t>
            </a:r>
            <a:endParaRPr lang="ru-RU" dirty="0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15616" y="1772816"/>
                <a:ext cx="7776864" cy="31501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dirty="0" smtClean="0">
                    <a:latin typeface="Georgia" panose="02040502050405020303" pitchFamily="18" charset="0"/>
                  </a:rPr>
                  <a:t>Постройте график функции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/>
                        </a:rPr>
                        <m:t>     </m:t>
                      </m:r>
                      <m:f>
                        <m:fPr>
                          <m:ctrlPr>
                            <a:rPr lang="ru-RU" sz="32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3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sz="3200" i="1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ru-RU" sz="3200" i="1">
                              <a:latin typeface="Cambria Math"/>
                            </a:rPr>
                            <m:t>−5</m:t>
                          </m:r>
                          <m:sSup>
                            <m:sSupPr>
                              <m:ctrlPr>
                                <a:rPr lang="ru-RU" sz="3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32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sz="3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3200" i="1">
                              <a:latin typeface="Cambria Math"/>
                            </a:rPr>
                            <m:t>+4</m:t>
                          </m:r>
                        </m:num>
                        <m:den>
                          <m:r>
                            <a:rPr lang="ru-RU" sz="3200" i="1">
                              <a:latin typeface="Cambria Math"/>
                            </a:rPr>
                            <m:t>(</m:t>
                          </m:r>
                          <m:r>
                            <a:rPr lang="ru-RU" sz="3200" i="1">
                              <a:latin typeface="Cambria Math"/>
                            </a:rPr>
                            <m:t>𝑥</m:t>
                          </m:r>
                          <m:r>
                            <a:rPr lang="ru-RU" sz="3200" i="1">
                              <a:latin typeface="Cambria Math"/>
                            </a:rPr>
                            <m:t>+1)(</m:t>
                          </m:r>
                          <m:r>
                            <a:rPr lang="ru-RU" sz="3200" i="1">
                              <a:latin typeface="Cambria Math"/>
                            </a:rPr>
                            <m:t>𝑥</m:t>
                          </m:r>
                          <m:r>
                            <a:rPr lang="ru-RU" sz="3200" i="1">
                              <a:latin typeface="Cambria Math"/>
                            </a:rPr>
                            <m:t>−2)</m:t>
                          </m:r>
                        </m:den>
                      </m:f>
                    </m:oMath>
                  </m:oMathPara>
                </a14:m>
                <a:endParaRPr lang="ru-RU" sz="3200" dirty="0" smtClean="0">
                  <a:latin typeface="Georgia" panose="02040502050405020303" pitchFamily="18" charset="0"/>
                </a:endParaRPr>
              </a:p>
              <a:p>
                <a:r>
                  <a:rPr lang="ru-RU" sz="3200" dirty="0" smtClean="0">
                    <a:latin typeface="Georgia" panose="02040502050405020303" pitchFamily="18" charset="0"/>
                  </a:rPr>
                  <a:t>и определите, при каких значениях  </a:t>
                </a:r>
                <a:r>
                  <a:rPr lang="ru-RU" sz="3200" b="1" i="1" dirty="0" smtClean="0">
                    <a:latin typeface="Georgia" panose="02040502050405020303" pitchFamily="18" charset="0"/>
                  </a:rPr>
                  <a:t>с</a:t>
                </a:r>
                <a:r>
                  <a:rPr lang="ru-RU" sz="3200" dirty="0" smtClean="0">
                    <a:latin typeface="Georgia" panose="02040502050405020303" pitchFamily="18" charset="0"/>
                  </a:rPr>
                  <a:t> прямая  </a:t>
                </a:r>
                <a:r>
                  <a:rPr lang="en-US" sz="3200" b="1" i="1" dirty="0" smtClean="0">
                    <a:latin typeface="Georgia" panose="02040502050405020303" pitchFamily="18" charset="0"/>
                  </a:rPr>
                  <a:t>y = </a:t>
                </a:r>
                <a:r>
                  <a:rPr lang="ru-RU" sz="3200" b="1" i="1" dirty="0" smtClean="0">
                    <a:latin typeface="Georgia" panose="02040502050405020303" pitchFamily="18" charset="0"/>
                  </a:rPr>
                  <a:t>с  </a:t>
                </a:r>
                <a:r>
                  <a:rPr lang="ru-RU" sz="3200" dirty="0" smtClean="0">
                    <a:latin typeface="Georgia" panose="02040502050405020303" pitchFamily="18" charset="0"/>
                  </a:rPr>
                  <a:t>имеет  с  графиком функции только одну общую точку.</a:t>
                </a:r>
                <a:endParaRPr lang="ru-RU" sz="3200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772816"/>
                <a:ext cx="7776864" cy="3150158"/>
              </a:xfrm>
              <a:prstGeom prst="rect">
                <a:avLst/>
              </a:prstGeom>
              <a:blipFill rotWithShape="1">
                <a:blip r:embed="rId2"/>
                <a:stretch>
                  <a:fillRect l="-1959" t="-2321" b="-54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355976" y="2636912"/>
            <a:ext cx="45365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= </a:t>
            </a:r>
            <a:r>
              <a:rPr lang="en-US" sz="26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(x + 2)(x – 1) = x</a:t>
            </a:r>
            <a:r>
              <a:rPr lang="en-US" sz="2600" b="1" i="1" baseline="300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2</a:t>
            </a:r>
            <a:r>
              <a:rPr lang="en-US" sz="26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+ x - 2 </a:t>
            </a:r>
            <a:endParaRPr lang="ru-RU" sz="26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5301208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Ответ:   -</a:t>
            </a:r>
            <a:r>
              <a:rPr lang="en-US" sz="40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2</a:t>
            </a:r>
            <a:r>
              <a:rPr lang="ru-RU" sz="40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,25;    -2;     4</a:t>
            </a:r>
            <a:r>
              <a:rPr lang="en-US" sz="40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endParaRPr lang="ru-RU" sz="40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98C7-02FF-4F10-9402-5C11F3B2779F}" type="datetime10">
              <a:rPr lang="ru-RU" smtClean="0"/>
              <a:t>08:38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84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7"/>
          <p:cNvSpPr>
            <a:spLocks noGrp="1"/>
          </p:cNvSpPr>
          <p:nvPr>
            <p:ph type="title"/>
          </p:nvPr>
        </p:nvSpPr>
        <p:spPr>
          <a:xfrm>
            <a:off x="1141836" y="413784"/>
            <a:ext cx="7894660" cy="114300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itchFamily="18" charset="0"/>
              </a:rPr>
              <a:t>График какой из перечисленных ниже  функций  изображен 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itchFamily="18" charset="0"/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itchFamily="18" charset="0"/>
              </a:rPr>
              <a:t>на рисунке?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  <a:cs typeface="Times New Roman" pitchFamily="18" charset="0"/>
            </a:endParaRPr>
          </a:p>
        </p:txBody>
      </p:sp>
      <p:sp>
        <p:nvSpPr>
          <p:cNvPr id="6" name="Содержимое 8"/>
          <p:cNvSpPr>
            <a:spLocks noGrp="1"/>
          </p:cNvSpPr>
          <p:nvPr>
            <p:ph idx="1"/>
          </p:nvPr>
        </p:nvSpPr>
        <p:spPr>
          <a:xfrm>
            <a:off x="971600" y="2287413"/>
            <a:ext cx="396044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latin typeface="Georgia" panose="02040502050405020303" pitchFamily="18" charset="0"/>
              </a:rPr>
              <a:t>1. </a:t>
            </a:r>
            <a:r>
              <a:rPr lang="en-US" sz="4000" b="1" dirty="0" smtClean="0">
                <a:latin typeface="Georgia" panose="02040502050405020303" pitchFamily="18" charset="0"/>
              </a:rPr>
              <a:t>y=x²+4x-3</a:t>
            </a:r>
            <a:endParaRPr lang="ru-RU" sz="4000" b="1" dirty="0" smtClean="0">
              <a:latin typeface="Georgia" panose="02040502050405020303" pitchFamily="18" charset="0"/>
            </a:endParaRPr>
          </a:p>
          <a:p>
            <a:pPr>
              <a:buNone/>
            </a:pPr>
            <a:endParaRPr lang="ru-RU" sz="4000" b="1" dirty="0" smtClean="0">
              <a:latin typeface="Georgia" panose="02040502050405020303" pitchFamily="18" charset="0"/>
            </a:endParaRPr>
          </a:p>
          <a:p>
            <a:pPr>
              <a:buNone/>
            </a:pPr>
            <a:r>
              <a:rPr lang="ru-RU" sz="4000" b="1" dirty="0" smtClean="0">
                <a:latin typeface="Georgia" panose="02040502050405020303" pitchFamily="18" charset="0"/>
              </a:rPr>
              <a:t>2. </a:t>
            </a:r>
            <a:r>
              <a:rPr lang="en-US" sz="4000" b="1" dirty="0" smtClean="0">
                <a:latin typeface="Georgia" panose="02040502050405020303" pitchFamily="18" charset="0"/>
              </a:rPr>
              <a:t>y=-x²+3x-4</a:t>
            </a:r>
            <a:endParaRPr lang="ru-RU" sz="4000" b="1" dirty="0" smtClean="0">
              <a:latin typeface="Georgia" panose="02040502050405020303" pitchFamily="18" charset="0"/>
            </a:endParaRPr>
          </a:p>
          <a:p>
            <a:pPr>
              <a:buNone/>
            </a:pPr>
            <a:endParaRPr lang="ru-RU" sz="4000" b="1" dirty="0" smtClean="0">
              <a:latin typeface="Georgia" panose="02040502050405020303" pitchFamily="18" charset="0"/>
            </a:endParaRPr>
          </a:p>
          <a:p>
            <a:pPr>
              <a:buNone/>
            </a:pPr>
            <a:r>
              <a:rPr lang="ru-RU" sz="4000" b="1" dirty="0" smtClean="0">
                <a:latin typeface="Georgia" panose="02040502050405020303" pitchFamily="18" charset="0"/>
              </a:rPr>
              <a:t>3. </a:t>
            </a:r>
            <a:r>
              <a:rPr lang="en-US" sz="4000" b="1" dirty="0" smtClean="0">
                <a:latin typeface="Georgia" panose="02040502050405020303" pitchFamily="18" charset="0"/>
              </a:rPr>
              <a:t>y=-x²+4x-3</a:t>
            </a:r>
            <a:endParaRPr lang="ru-RU" sz="4000" b="1" dirty="0">
              <a:latin typeface="Georgia" panose="02040502050405020303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5838" y="2134444"/>
            <a:ext cx="3864634" cy="3886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1691680" y="5875684"/>
            <a:ext cx="2926108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31F-F7DF-4B0F-9135-6803AC5AF7FA}" type="datetime10">
              <a:rPr lang="ru-RU" smtClean="0"/>
              <a:t>08:38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34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43608" y="-27384"/>
            <a:ext cx="7498080" cy="114300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Линейная функция    </a:t>
            </a:r>
            <a:r>
              <a:rPr lang="en-US" sz="40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y = </a:t>
            </a:r>
            <a:r>
              <a:rPr lang="en-US" sz="4000" b="1" i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kx</a:t>
            </a:r>
            <a:r>
              <a:rPr lang="en-US" sz="40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+ b</a:t>
            </a:r>
            <a:endParaRPr lang="ru-RU" sz="40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3" t="7692"/>
          <a:stretch/>
        </p:blipFill>
        <p:spPr>
          <a:xfrm>
            <a:off x="1025236" y="1556792"/>
            <a:ext cx="7867244" cy="51845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63888" y="2338382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(0; </a:t>
            </a:r>
            <a:r>
              <a:rPr lang="en-US" sz="40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b</a:t>
            </a:r>
            <a:r>
              <a:rPr lang="ru-RU" sz="40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)</a:t>
            </a:r>
            <a:endParaRPr lang="ru-RU" sz="40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4653136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k</a:t>
            </a:r>
            <a:r>
              <a:rPr lang="ru-RU" sz="40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sz="40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&gt; 0</a:t>
            </a:r>
            <a:endParaRPr lang="ru-RU" sz="40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5236" y="908720"/>
            <a:ext cx="8011260" cy="5860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Вырезка экрана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7"/>
          <a:stretch/>
        </p:blipFill>
        <p:spPr>
          <a:xfrm>
            <a:off x="1403648" y="1556792"/>
            <a:ext cx="7488832" cy="52128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80112" y="2490782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(0; </a:t>
            </a:r>
            <a:r>
              <a:rPr lang="en-US" sz="40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b</a:t>
            </a:r>
            <a:r>
              <a:rPr lang="ru-RU" sz="40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)</a:t>
            </a:r>
            <a:endParaRPr lang="ru-RU" sz="40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76256" y="4637549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k &lt; 0 </a:t>
            </a:r>
            <a:endParaRPr lang="ru-RU" sz="40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1907704" y="1124744"/>
            <a:ext cx="6624736" cy="864096"/>
            <a:chOff x="1907704" y="1124744"/>
            <a:chExt cx="6624736" cy="864096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>
              <a:off x="1907704" y="1916832"/>
              <a:ext cx="662473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400092" y="1124744"/>
              <a:ext cx="29163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i="1" dirty="0">
                  <a:solidFill>
                    <a:srgbClr val="FF0000"/>
                  </a:solidFill>
                  <a:latin typeface="Georgia" panose="02040502050405020303" pitchFamily="18" charset="0"/>
                </a:rPr>
                <a:t>y = </a:t>
              </a:r>
              <a:r>
                <a:rPr lang="en-US" sz="4000" b="1" i="1" dirty="0" smtClean="0">
                  <a:solidFill>
                    <a:srgbClr val="FF0000"/>
                  </a:solidFill>
                  <a:latin typeface="Georgia" panose="02040502050405020303" pitchFamily="18" charset="0"/>
                </a:rPr>
                <a:t>c</a:t>
              </a:r>
              <a:endParaRPr lang="ru-RU" sz="4000" b="1" i="1" dirty="0">
                <a:solidFill>
                  <a:srgbClr val="FF000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5256076" y="1844824"/>
              <a:ext cx="180020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0487-0DF3-4A7C-A086-21ED5660923B}" type="datetime10">
              <a:rPr lang="ru-RU" smtClean="0"/>
              <a:t>08:38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7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" grpId="0" animBg="1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-27384"/>
            <a:ext cx="7498080" cy="114300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Линейная функция    </a:t>
            </a:r>
            <a:r>
              <a:rPr lang="en-US" sz="40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y = </a:t>
            </a:r>
            <a:r>
              <a:rPr lang="en-US" sz="4000" b="1" i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kx</a:t>
            </a:r>
            <a:r>
              <a:rPr lang="en-US" sz="40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+ b</a:t>
            </a:r>
            <a:endParaRPr lang="ru-RU" sz="40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893"/>
            <a:ext cx="7554912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1763688" y="5897711"/>
            <a:ext cx="554038" cy="555625"/>
          </a:xfrm>
          <a:prstGeom prst="ellipse">
            <a:avLst/>
          </a:prstGeom>
          <a:solidFill>
            <a:srgbClr val="C00000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908893"/>
            <a:ext cx="877339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A49F2-79C5-4EFD-9571-E7A3891543AB}" type="datetime10">
              <a:rPr lang="ru-RU" smtClean="0"/>
              <a:t>08:38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24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Функции и их графики</Template>
  <TotalTime>279</TotalTime>
  <Words>403</Words>
  <Application>Microsoft Office PowerPoint</Application>
  <PresentationFormat>Экран (4:3)</PresentationFormat>
  <Paragraphs>124</Paragraphs>
  <Slides>68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68</vt:i4>
      </vt:variant>
    </vt:vector>
  </HeadingPairs>
  <TitlesOfParts>
    <vt:vector size="69" baseType="lpstr">
      <vt:lpstr>Солнцестояние</vt:lpstr>
      <vt:lpstr>"Математика – гимнастика ума"  (А. В. Суворов)</vt:lpstr>
      <vt:lpstr>Тема урока:  «Функции и их графики» Подготовка к ОГЭ по математике</vt:lpstr>
      <vt:lpstr>Презентация PowerPoint</vt:lpstr>
      <vt:lpstr>Презентация PowerPoint</vt:lpstr>
      <vt:lpstr>Презентация PowerPoint</vt:lpstr>
      <vt:lpstr>Презентация PowerPoint</vt:lpstr>
      <vt:lpstr>График какой из перечисленных ниже  функций  изображен  на рисунке?</vt:lpstr>
      <vt:lpstr>Линейная функция    y = kx + b</vt:lpstr>
      <vt:lpstr>Линейная функция    y = kx + b</vt:lpstr>
      <vt:lpstr>Презентация PowerPoint</vt:lpstr>
      <vt:lpstr>Презентация PowerPoint</vt:lpstr>
      <vt:lpstr>Презентация PowerPoint</vt:lpstr>
      <vt:lpstr>Квадратичная функция y = ax2 + bx + c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Тест по теме: «Функции и их графики»</vt:lpstr>
      <vt:lpstr>Ответы к тесту</vt:lpstr>
      <vt:lpstr>Домашнее задание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Решение задания № 23</vt:lpstr>
      <vt:lpstr>Решение задания № 23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"Математика – гимнастика ума"  (А. В. Суворов)</dc:title>
  <dc:creator>RePack by Diakov</dc:creator>
  <cp:lastModifiedBy>Елена</cp:lastModifiedBy>
  <cp:revision>9</cp:revision>
  <dcterms:created xsi:type="dcterms:W3CDTF">2017-01-20T00:57:32Z</dcterms:created>
  <dcterms:modified xsi:type="dcterms:W3CDTF">2017-01-20T09:03:26Z</dcterms:modified>
</cp:coreProperties>
</file>