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8" r:id="rId3"/>
    <p:sldId id="293" r:id="rId4"/>
    <p:sldId id="290" r:id="rId5"/>
    <p:sldId id="287" r:id="rId6"/>
    <p:sldId id="289" r:id="rId7"/>
    <p:sldId id="280" r:id="rId8"/>
    <p:sldId id="281" r:id="rId9"/>
    <p:sldId id="291" r:id="rId10"/>
    <p:sldId id="292" r:id="rId11"/>
    <p:sldId id="296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029" autoAdjust="0"/>
  </p:normalViewPr>
  <p:slideViewPr>
    <p:cSldViewPr>
      <p:cViewPr>
        <p:scale>
          <a:sx n="100" d="100"/>
          <a:sy n="100" d="100"/>
        </p:scale>
        <p:origin x="-504" y="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11020-90F1-4FFE-B65B-D92264BB80F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41ED3-0AB6-47CC-84FB-77E9DF2D5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62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435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148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202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7876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712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6532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98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2649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975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701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5142F53-E7DB-462C-BE08-2C79879BB1FA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mn.chernyahovsk.ru/upload/main/947/9477b63d3bdc79dd62f809177728c8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511492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59632" y="3717032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sz="2000" b="1" cap="all" spc="-100" dirty="0" smtClean="0">
                <a:solidFill>
                  <a:srgbClr val="464653"/>
                </a:solidFill>
                <a:ea typeface="+mj-ea"/>
                <a:cs typeface="+mj-cs"/>
              </a:rPr>
              <a:t>    </a:t>
            </a:r>
            <a:r>
              <a:rPr lang="ru-RU" sz="2800" b="1" cap="all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Раскрытие     смысла    ключевых</a:t>
            </a:r>
          </a:p>
          <a:p>
            <a:pPr algn="ctr"/>
            <a:r>
              <a:rPr lang="ru-RU" sz="2800" b="1" cap="all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     обществоведческих     понятий</a:t>
            </a:r>
          </a:p>
          <a:p>
            <a:pPr algn="ctr"/>
            <a:r>
              <a:rPr lang="ru-RU" sz="2800" b="1" cap="all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(задание   1)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93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8229600" cy="990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800" b="1" spc="0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  <a:ea typeface="+mn-ea"/>
                <a:cs typeface="+mn-cs"/>
              </a:rPr>
              <a:t>                Задание </a:t>
            </a:r>
            <a:r>
              <a:rPr lang="ru-RU" sz="1800" b="1" spc="0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  <a:ea typeface="+mn-ea"/>
                <a:cs typeface="+mn-cs"/>
              </a:rPr>
              <a:t>1 Раскрытие смысла ключевых обществоведческих понятий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160314"/>
            <a:ext cx="7458051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38125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1.Какие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два из перечисленных понятий используются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первую очередь при описании признаков правонарушения?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Вина; деяние; полиция; совесть; преступление.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Выпишите соответствующие понятия и раскройте смысл любого одного из них. Ответ запишите на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бланке ответов №2,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указав номер задания.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Verdana"/>
                <a:ea typeface="Times New Roman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" name="Picture 2" descr="C:\Users\User\Desktop\img0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3214686"/>
            <a:ext cx="7449968" cy="247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88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785794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Задание </a:t>
            </a:r>
            <a:r>
              <a:rPr lang="ru-RU" b="1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1" y="1480717"/>
            <a:ext cx="8072494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экономической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Страта; доход; власть; демократия; собственность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соответствующие понятия и раскройте смысл любого одного из них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1" y="3357562"/>
            <a:ext cx="8072494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доход,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собственность.</a:t>
            </a:r>
          </a:p>
          <a:p>
            <a:pPr marL="342900" indent="-342900">
              <a:buAutoNum type="arabicPeriod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Смысл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доход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денежные средства или материальные ценности, полученные лицом в результате экономической деятельности за определённый период времени;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собственность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принадлежность экономических благ (материальных или духовных ценностей) определенным лицам — собственникам.</a:t>
            </a:r>
          </a:p>
        </p:txBody>
      </p:sp>
    </p:spTree>
    <p:extLst>
      <p:ext uri="{BB962C8B-B14F-4D97-AF65-F5344CB8AC3E}">
        <p14:creationId xmlns:p14="http://schemas.microsoft.com/office/powerpoint/2010/main" xmlns="" val="4237396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714356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Задание </a:t>
            </a:r>
            <a:r>
              <a:rPr lang="ru-RU" b="1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80717"/>
            <a:ext cx="8176991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социальной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Страта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; доход; власть; демократия; социальная мобильность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429000"/>
            <a:ext cx="8143932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страта, социальная мобильность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— элемент социальной структуры общества, социальная группа, члены которой имеют примерно одинаковый доступ к социально-значимым благам;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мобильность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изменения положения человека или группы в обществе, переход от одной социальной позиции к другой.</a:t>
            </a:r>
          </a:p>
        </p:txBody>
      </p:sp>
    </p:spTree>
    <p:extLst>
      <p:ext uri="{BB962C8B-B14F-4D97-AF65-F5344CB8AC3E}">
        <p14:creationId xmlns:p14="http://schemas.microsoft.com/office/powerpoint/2010/main" xmlns="" val="30660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714356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480717"/>
            <a:ext cx="8136903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духовной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Религия; доход; наука; демократия; социальная мобильность.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0692" y="3357562"/>
            <a:ext cx="8136903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религия, наука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понятия: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религия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сфера духовной культуры в основе которой лежит вера в сверхъестественные силы, бога или богов, организованное поклонение им;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наука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сфера духовной деятельности человека, направленная на получение объективных, обоснованных и системно-организованных знаний об окружающем мире.</a:t>
            </a:r>
          </a:p>
        </p:txBody>
      </p:sp>
    </p:spTree>
    <p:extLst>
      <p:ext uri="{BB962C8B-B14F-4D97-AF65-F5344CB8AC3E}">
        <p14:creationId xmlns:p14="http://schemas.microsoft.com/office/powerpoint/2010/main" xmlns="" val="251428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753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            Задание </a:t>
            </a:r>
            <a:r>
              <a:rPr lang="ru-RU" b="1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214422"/>
            <a:ext cx="8161584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для обозначения типов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политического режима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Республика, авторитарное государство, федерация, унитарное государство, тоталитарное государство.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бланке ответов № 2,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711808"/>
            <a:ext cx="8147889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авторитарное государство, тоталитарное государство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авторитарное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государство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способ политической организации общества с ограничением прав и свобод граждан и сосредоточением власти в руках одного лица или группы лиц,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тоталитарное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государство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осуществляет всеобъемлющий контроль всех сторон жизни граждан, включая частную жизнь.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0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Задание </a:t>
            </a:r>
            <a:r>
              <a:rPr lang="ru-RU" b="1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социальной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Затраты, выручка, страта, театр, нация.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бланке ответов № 2,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1888" y="3357562"/>
            <a:ext cx="8146035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страта, нация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это элемент социальной структуры (социальный слой или группа), объединённый неким общим общественным признаком (имущественным, профессиональным или иным),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нация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исторически сложившаяся устойчивая общность людей, складывающаяся в процессе формирования единой экономической жизни,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29159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343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социальной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 err="1">
                <a:solidFill>
                  <a:prstClr val="black"/>
                </a:solidFill>
                <a:latin typeface="Times New Roman"/>
                <a:ea typeface="Times New Roman"/>
              </a:rPr>
              <a:t>Девиантное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 поведение; труд; семья; обмен; монархия.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отдельном листе,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1888" y="3429000"/>
            <a:ext cx="8146035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правильном ответе должны быть следующие элементы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 понятия: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поведение, семья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поведение, не соответствующее социальным нормам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это группа людей, основанная на кровном родстве или заключении брака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190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Задание </a:t>
            </a:r>
            <a:r>
              <a:rPr lang="ru-RU" b="1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политической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Гражданское общество; род; семья; прибыль; республика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отдельном листе,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8710" y="3434809"/>
            <a:ext cx="8146035" cy="30469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правильном ответе должны быть следующие элементы: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гражданское общество, республика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гражданское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общество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это совокупность негосударственных частных объединений граждан, преследующих индивидуальные и групповые интересы.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республика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это форма правления, при которой верховная государственная власть осуществляется выборными органами, избираемыми прямо или косвенно населением на определённый срок.</a:t>
            </a:r>
          </a:p>
        </p:txBody>
      </p:sp>
    </p:spTree>
    <p:extLst>
      <p:ext uri="{BB962C8B-B14F-4D97-AF65-F5344CB8AC3E}">
        <p14:creationId xmlns:p14="http://schemas.microsoft.com/office/powerpoint/2010/main" xmlns="" val="38661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651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экономической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Жизненные ориентиры; факторы производства; товар; авторитаризм; образование.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357562"/>
            <a:ext cx="8146035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факторы производства, товар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понятия: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факторы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производства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ресурсы, необходимые для создания товаров и услуг;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товар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продукт труда, произведенный для продажи.</a:t>
            </a:r>
          </a:p>
        </p:txBody>
      </p:sp>
    </p:spTree>
    <p:extLst>
      <p:ext uri="{BB962C8B-B14F-4D97-AF65-F5344CB8AC3E}">
        <p14:creationId xmlns:p14="http://schemas.microsoft.com/office/powerpoint/2010/main" xmlns="" val="333248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политической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Жизненные ориентиры; факторы производства; гражданское общество; выборы; образование.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гражданское общество, выборы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понятия: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гражданское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общество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совокупность негосударственных отношений и ассоциация, выражающих и защищающих разнообразные интересы членов общества;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выборы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процедура избрания на должность или в орган власти лица, путем голосования за него определенной категории людей.</a:t>
            </a:r>
          </a:p>
        </p:txBody>
      </p:sp>
    </p:spTree>
    <p:extLst>
      <p:ext uri="{BB962C8B-B14F-4D97-AF65-F5344CB8AC3E}">
        <p14:creationId xmlns:p14="http://schemas.microsoft.com/office/powerpoint/2010/main" xmlns="" val="7737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4349" y="437180"/>
            <a:ext cx="5400600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5210" y="1844824"/>
            <a:ext cx="51431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основами любой науки означает освоение системы её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понятий.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Обучаясь в школе,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учащиеся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овладевают системой обществоведческих понятий. В общей системе процесса познания формирование понятий – важное звено.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понятий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– основа подготовки к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ОГЭ по обществознанию. Здесь важным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является не только знание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понятий,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терминов, но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 умение оперировать ими. 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75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1571612"/>
            <a:ext cx="4251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onotype Corsiva" pitchFamily="66" charset="0"/>
              </a:rPr>
              <a:t>Желаю успехов!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2708920"/>
            <a:ext cx="171604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698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EGTK1GiU4AABQ1H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534"/>
            <a:ext cx="2016224" cy="196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81213" y="2420888"/>
            <a:ext cx="54006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spc="-15" dirty="0" smtClean="0">
                <a:solidFill>
                  <a:prstClr val="black"/>
                </a:solidFill>
                <a:latin typeface="Times New Roman"/>
                <a:cs typeface="Times New Roman"/>
              </a:rPr>
              <a:t>Задание </a:t>
            </a:r>
            <a:r>
              <a:rPr lang="ru-RU" sz="1600" b="1" i="1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 – </a:t>
            </a:r>
            <a:r>
              <a:rPr lang="ru-RU" sz="1600" i="1" spc="-25" dirty="0">
                <a:solidFill>
                  <a:prstClr val="black"/>
                </a:solidFill>
                <a:latin typeface="Times New Roman"/>
                <a:cs typeface="Times New Roman"/>
              </a:rPr>
              <a:t>умение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знать/понимать: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социальные</a:t>
            </a:r>
            <a:r>
              <a:rPr lang="ru-RU" sz="1600" i="1" spc="1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свойства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человека,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его взаимодействие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с </a:t>
            </a:r>
            <a:r>
              <a:rPr lang="ru-RU" sz="1600" i="1" spc="-20" dirty="0">
                <a:solidFill>
                  <a:prstClr val="black"/>
                </a:solidFill>
                <a:latin typeface="Times New Roman"/>
                <a:cs typeface="Times New Roman"/>
              </a:rPr>
              <a:t>другими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людьми;</a:t>
            </a:r>
            <a:r>
              <a:rPr lang="ru-RU" sz="1600" i="1" spc="2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сущность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общества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как формы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совместной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z="1600" i="1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людей;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характерные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черты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и признаки основных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сфер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жизни 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общества; содержание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1600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значение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социальных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норм,  </a:t>
            </a:r>
            <a:r>
              <a:rPr lang="ru-RU" sz="1600" i="1" spc="-15" dirty="0">
                <a:solidFill>
                  <a:prstClr val="black"/>
                </a:solidFill>
                <a:latin typeface="Times New Roman"/>
                <a:cs typeface="Times New Roman"/>
              </a:rPr>
              <a:t>регулирующих </a:t>
            </a:r>
            <a:r>
              <a:rPr lang="ru-RU" sz="1600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общественные</a:t>
            </a:r>
            <a:r>
              <a:rPr lang="ru-RU" sz="1600" i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cs typeface="Times New Roman"/>
              </a:rPr>
              <a:t>отношения.</a:t>
            </a:r>
          </a:p>
          <a:p>
            <a:pPr marL="12700" marR="187960" lvl="0" indent="66675" algn="just">
              <a:spcBef>
                <a:spcPts val="575"/>
              </a:spcBef>
            </a:pPr>
            <a:r>
              <a:rPr lang="ru-RU" sz="16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752980"/>
            <a:ext cx="38026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Распределение заданий КИМ ОГЭ </a:t>
            </a:r>
          </a:p>
          <a:p>
            <a:pPr algn="ctr"/>
            <a:r>
              <a:rPr lang="ru-RU" b="1" dirty="0" smtClean="0">
                <a:latin typeface="Monotype Corsiva" pitchFamily="66" charset="0"/>
              </a:rPr>
              <a:t>по содержанию, проверяемым умениям и </a:t>
            </a:r>
          </a:p>
          <a:p>
            <a:pPr algn="ctr"/>
            <a:r>
              <a:rPr lang="ru-RU" b="1" dirty="0">
                <a:latin typeface="Monotype Corsiva" pitchFamily="66" charset="0"/>
              </a:rPr>
              <a:t>с</a:t>
            </a:r>
            <a:r>
              <a:rPr lang="ru-RU" b="1" dirty="0" smtClean="0">
                <a:latin typeface="Monotype Corsiva" pitchFamily="66" charset="0"/>
              </a:rPr>
              <a:t>пособам деятельности: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7916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Советы и рекомендации</a:t>
            </a:r>
            <a:endParaRPr lang="ru-RU" sz="20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184402"/>
            <a:ext cx="8568950" cy="3046988"/>
          </a:xfrm>
          <a:prstGeom prst="rect">
            <a:avLst/>
          </a:prstGeom>
          <a:ln w="22225"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Задания 1 в КИМ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сформулированы в пять блоков-модулей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«Человек и общество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«Экономика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«Политика», 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Социальная сфера», 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Проверяются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умения определять существенные признаки ключевых обществоведческих понятий,  выявление существенных признаков понятий,   умение устанавливать причинно-следственные связи и закономерности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Для правильного выполнения данного задания необходимо знать сферы общества и уметь раскрывать смысл предъявленных понятий. Обращаем внимание –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не давать строго определения, а раскрывать смысл (содержание).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36712"/>
            <a:ext cx="2907911" cy="241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0817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578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1800" y="1820962"/>
            <a:ext cx="5400600" cy="29546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i="1" dirty="0"/>
              <a:t> </a:t>
            </a:r>
            <a:r>
              <a:rPr lang="ru-RU" sz="2400" i="1" dirty="0" smtClean="0"/>
              <a:t>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Выполнение данного задания открывает три источника информации, позволяющей судить об уровне подготовки учащихся: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.Определение (раскрытие смысла) указанного базового понятия;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Использование данного понятия в правильном контексте (включение его в связи с другими понятиями, формулирование суждений);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.Характер приводимых суждений с точки зрения их корректности.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00042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081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User\Desktop\img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5208" y="1040543"/>
            <a:ext cx="5062538" cy="512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64830" y="332656"/>
            <a:ext cx="32864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spc="-100" dirty="0" smtClean="0">
                <a:solidFill>
                  <a:prstClr val="black"/>
                </a:solidFill>
                <a:latin typeface="Monotype Corsiva" pitchFamily="66" charset="0"/>
                <a:ea typeface="+mj-ea"/>
                <a:cs typeface="Times New Roman" pitchFamily="18" charset="0"/>
              </a:rPr>
              <a:t>Критерии  оценивания  выполнения </a:t>
            </a:r>
          </a:p>
          <a:p>
            <a:pPr algn="ctr"/>
            <a:r>
              <a:rPr lang="ru-RU" sz="2000" b="1" spc="-100" dirty="0" smtClean="0">
                <a:solidFill>
                  <a:prstClr val="black"/>
                </a:solidFill>
                <a:latin typeface="Monotype Corsiva" pitchFamily="66" charset="0"/>
                <a:ea typeface="+mj-ea"/>
                <a:cs typeface="Times New Roman" pitchFamily="18" charset="0"/>
              </a:rPr>
              <a:t>заданий с развернутым ответом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50811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000" b="1" dirty="0" smtClean="0">
                <a:latin typeface="Monotype Corsiva" pitchFamily="66" charset="0"/>
              </a:rPr>
              <a:t/>
            </a:r>
            <a:br>
              <a:rPr lang="ru-RU" sz="2000" b="1" dirty="0" smtClean="0">
                <a:latin typeface="Monotype Corsiva" pitchFamily="66" charset="0"/>
              </a:rPr>
            </a:br>
            <a:r>
              <a:rPr lang="ru-RU" sz="2000" b="1" dirty="0" smtClean="0">
                <a:latin typeface="Monotype Corsiva" pitchFamily="66" charset="0"/>
              </a:rPr>
              <a:t>                     </a:t>
            </a:r>
            <a:r>
              <a:rPr lang="ru-RU" sz="1800" b="1" spc="0" dirty="0" smtClean="0">
                <a:solidFill>
                  <a:schemeClr val="tx1"/>
                </a:solidFill>
                <a:latin typeface="Monotype Corsiva" pitchFamily="66" charset="0"/>
                <a:ea typeface="+mn-ea"/>
                <a:cs typeface="+mn-cs"/>
              </a:rPr>
              <a:t>Задание </a:t>
            </a:r>
            <a:r>
              <a:rPr lang="ru-RU" sz="1800" b="1" spc="0" dirty="0">
                <a:solidFill>
                  <a:schemeClr val="tx1"/>
                </a:solidFill>
                <a:latin typeface="Monotype Corsiva" pitchFamily="66" charset="0"/>
                <a:ea typeface="+mn-ea"/>
                <a:cs typeface="+mn-cs"/>
              </a:rPr>
              <a:t>1 Раскрытие смысла ключевых обществоведческих понятий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7225" y="1095195"/>
            <a:ext cx="7094634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38125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1.Какие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два из перечисленных понятий используются в первую очередь при описании экономической сферы общества?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Государство; стратификация; прибыль; власть; издержки производства</a:t>
            </a: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Выпишите соответствующие понятия и раскройте смысл любого одного из них. Ответ запишите на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бланке ответов №2,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указав номер задания.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Verdana"/>
                <a:ea typeface="Times New Roman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7" name="Picture 3" descr="C:\Users\User\Desktop\img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3126520"/>
            <a:ext cx="7286676" cy="332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040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90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800" b="1" spc="0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  <a:ea typeface="+mn-ea"/>
                <a:cs typeface="+mn-cs"/>
              </a:rPr>
              <a:t>           Задание </a:t>
            </a:r>
            <a:r>
              <a:rPr lang="ru-RU" sz="1800" b="1" spc="0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  <a:ea typeface="+mn-ea"/>
                <a:cs typeface="+mn-cs"/>
              </a:rPr>
              <a:t>1 Раскрытие смысла ключевых обществоведческих понятий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160314"/>
            <a:ext cx="7315175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38125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1.Какие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два из перечисленных понятий используются в первую очередь при описании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биологической природы человека?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Характер; инстинкт; профессия; рефлекс; образование.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Выпишите соответствующие понятия и раскройте смысл любого одного из них. Ответ запишите на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бланке ответов №2,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указав номер задания.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Verdana"/>
                <a:ea typeface="Times New Roman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 descr="C:\Users\User\Desktop\img0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3286124"/>
            <a:ext cx="7351178" cy="295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57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800" b="1" spc="0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  <a:ea typeface="+mn-ea"/>
                <a:cs typeface="+mn-cs"/>
              </a:rPr>
              <a:t>                    Задание </a:t>
            </a:r>
            <a:r>
              <a:rPr lang="ru-RU" sz="1800" b="1" spc="0" dirty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  <a:ea typeface="+mn-ea"/>
                <a:cs typeface="+mn-cs"/>
              </a:rPr>
              <a:t>1 Раскрытие смысла ключевых обществоведческих понятий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160314"/>
            <a:ext cx="7386613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38125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1.Какие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два из перечисленных понятий используются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обозначения   видов искусства?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Живопись; библиотека; литература; музей; консерватория.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Выпишите соответствующие понятия и раскройте смысл любого одного из них. Ответ запишите на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бланке ответов №2,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указав номер задания.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23812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Verdana"/>
                <a:ea typeface="Times New Roman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C:\Users\User\Desktop\img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3143248"/>
            <a:ext cx="7333206" cy="267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5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2085</TotalTime>
  <Words>1259</Words>
  <Application>Microsoft Office PowerPoint</Application>
  <PresentationFormat>Экран (4:3)</PresentationFormat>
  <Paragraphs>188</Paragraphs>
  <Slides>20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Ясность</vt:lpstr>
      <vt:lpstr>Слайд 1</vt:lpstr>
      <vt:lpstr>Слайд 2</vt:lpstr>
      <vt:lpstr>Слайд 3</vt:lpstr>
      <vt:lpstr> Советы и рекомендации</vt:lpstr>
      <vt:lpstr>Слайд 5</vt:lpstr>
      <vt:lpstr>Слайд 6</vt:lpstr>
      <vt:lpstr>                      Задание 1 Раскрытие смысла ключевых обществоведческих понятий</vt:lpstr>
      <vt:lpstr>           Задание 1 Раскрытие смысла ключевых обществоведческих понятий</vt:lpstr>
      <vt:lpstr>                    Задание 1 Раскрытие смысла ключевых обществоведческих понятий</vt:lpstr>
      <vt:lpstr>                Задание 1 Раскрытие смысла ключевых обществоведческих понятий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МАРИНА1</cp:lastModifiedBy>
  <cp:revision>61</cp:revision>
  <dcterms:created xsi:type="dcterms:W3CDTF">2017-02-05T09:51:15Z</dcterms:created>
  <dcterms:modified xsi:type="dcterms:W3CDTF">2020-10-16T10:10:33Z</dcterms:modified>
</cp:coreProperties>
</file>