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7"/>
  </p:notesMasterIdLst>
  <p:sldIdLst>
    <p:sldId id="256" r:id="rId2"/>
    <p:sldId id="265" r:id="rId3"/>
    <p:sldId id="267" r:id="rId4"/>
    <p:sldId id="268" r:id="rId5"/>
    <p:sldId id="269" r:id="rId6"/>
    <p:sldId id="270" r:id="rId7"/>
    <p:sldId id="271" r:id="rId8"/>
    <p:sldId id="273" r:id="rId9"/>
    <p:sldId id="272" r:id="rId10"/>
    <p:sldId id="274" r:id="rId11"/>
    <p:sldId id="285" r:id="rId12"/>
    <p:sldId id="264" r:id="rId13"/>
    <p:sldId id="276" r:id="rId14"/>
    <p:sldId id="279" r:id="rId15"/>
    <p:sldId id="283" r:id="rId16"/>
    <p:sldId id="286" r:id="rId17"/>
    <p:sldId id="287" r:id="rId18"/>
    <p:sldId id="278" r:id="rId19"/>
    <p:sldId id="282" r:id="rId20"/>
    <p:sldId id="288" r:id="rId21"/>
    <p:sldId id="289" r:id="rId22"/>
    <p:sldId id="290" r:id="rId23"/>
    <p:sldId id="291" r:id="rId24"/>
    <p:sldId id="292" r:id="rId25"/>
    <p:sldId id="293" r:id="rId26"/>
    <p:sldId id="280" r:id="rId27"/>
    <p:sldId id="281" r:id="rId28"/>
    <p:sldId id="294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295" r:id="rId42"/>
    <p:sldId id="309" r:id="rId43"/>
    <p:sldId id="308" r:id="rId44"/>
    <p:sldId id="277" r:id="rId45"/>
    <p:sldId id="28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35" autoAdjust="0"/>
  </p:normalViewPr>
  <p:slideViewPr>
    <p:cSldViewPr>
      <p:cViewPr>
        <p:scale>
          <a:sx n="123" d="100"/>
          <a:sy n="123" d="100"/>
        </p:scale>
        <p:origin x="-12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5F914-94B6-4AE0-B3E0-7FE257EB7F6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FC223-0A1A-432E-B454-566B3A6C2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552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FC223-0A1A-432E-B454-566B3A6C25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96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80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81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29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02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60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4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8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5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5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0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32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D297-7436-4F8D-A70D-7D2264267690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ABCB3-A339-4029-B0B2-9848A01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32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287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обеспечивать…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7032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60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3" y="1556792"/>
            <a:ext cx="6768752" cy="4853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0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Перечислите </a:t>
            </a:r>
            <a:r>
              <a:rPr lang="ru-RU" sz="3600" b="1" dirty="0">
                <a:solidFill>
                  <a:srgbClr val="7030A0"/>
                </a:solidFill>
                <a:latin typeface="Times New Roman"/>
                <a:ea typeface="Times New Roman"/>
              </a:rPr>
              <a:t>основные 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принципы </a:t>
            </a:r>
            <a:endParaRPr lang="ru-RU" sz="3600" b="1" dirty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к </a:t>
            </a:r>
            <a:r>
              <a:rPr lang="ru-RU" sz="3600" b="1" dirty="0">
                <a:solidFill>
                  <a:srgbClr val="7030A0"/>
                </a:solidFill>
                <a:latin typeface="Times New Roman"/>
                <a:ea typeface="Times New Roman"/>
              </a:rPr>
              <a:t>организации  </a:t>
            </a:r>
            <a:r>
              <a:rPr lang="ru-RU" sz="36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РППС</a:t>
            </a:r>
            <a:r>
              <a:rPr lang="ru-RU" sz="3600" b="1" dirty="0">
                <a:solidFill>
                  <a:srgbClr val="7030A0"/>
                </a:solidFill>
                <a:latin typeface="Times New Roman"/>
                <a:ea typeface="Times New Roman"/>
              </a:rPr>
              <a:t>?</a:t>
            </a:r>
            <a:endParaRPr lang="ru-RU" sz="3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270119" cy="20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30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39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i="0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</a:t>
            </a:r>
          </a:p>
          <a:p>
            <a:pPr marL="0" indent="0" algn="ctr">
              <a:buNone/>
            </a:pPr>
            <a:r>
              <a:rPr lang="ru-RU" sz="36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трансформируемость РППС?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08310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872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33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РППС?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2505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769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 предполагает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пространств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игры, конструирования,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уединения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пр.), а также разнообразных материалов, игр, игрушек и оборудования, обеспечивающих свободный выбор детей;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сменяемость игрового материала, появление новых предметов, стимулирующих игровую, двигательную, познавательную и  исследовательскую активность детей.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181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b="1" i="0" dirty="0" smtClean="0">
              <a:solidFill>
                <a:srgbClr val="505050"/>
              </a:solidFill>
              <a:effectLst/>
              <a:latin typeface="Arial"/>
            </a:endParaRPr>
          </a:p>
          <a:p>
            <a:pPr marL="0" indent="0" algn="ctr">
              <a:buNone/>
            </a:pPr>
            <a:r>
              <a:rPr lang="ru-RU" sz="3600" b="1" i="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предполагается под понятием «полифункциональность»? 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3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предполагает: возможность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разнообразного использования различных составляющих предметной среды, например детской мебели, матов, мягких модулей, ширм и т.д.;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полифункциональных (не обладающих жестко закрепленным способом употребления) предметов, в том числе природных материалов, пригодных для использования в разных видах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активности.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63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274638"/>
            <a:ext cx="8784976" cy="1143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ru-RU" sz="22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2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Деловая 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игра для педагогов дошкольного образования</a:t>
            </a:r>
            <a:r>
              <a:rPr lang="ru-RU" sz="27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«Знатоки предметно-пространственной среды в ДОО»</a:t>
            </a:r>
            <a:r>
              <a:rPr lang="ru-RU" sz="27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7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24736" cy="4968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37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79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 под понятием 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насыщенность РППС»?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416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Насыщенность среды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соответствовать возрастным возможностям детей и содержанию Программы. Образовательное пространство должно быть оснащено средствами обучения и воспитания (в том числе техническими), соответствующими материалами, в том числе расходным игровым, спортивным, оздоровительным оборудованием, инвентарем (в соответствии со спецификой Программы). Организация образовательного пространства и разнообразие материалов, оборудования и инвентаря (в здании и на участке) должны обеспечивать: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игровую, познавательную, исследовательскую и творческую активность всех воспитанников, экспериментирование с доступными детям материалами (в том числе с песком и водой);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двигательную активность, в том числе развитие крупной и мелкой моторики, участие в подвижных играх и соревнованиях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эмоциональное благополучие детей во  взаимодействии с  предметно-пространственным окружением;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самовыражения детей.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90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760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 под понятием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РППС?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30587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168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воспитанников, в том числе детей с ограниченными возможностями здоровья и детей-инвалидов, всех помещений, где осуществляется образовательная деятельность;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детей, в том числе детей с ограниченными возможностями здоровья, к играм, игрушкам, материалам, пособиям, обеспечивающим все основные виды детской активности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исправность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сохранность материалов и оборудования.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946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 под понятием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РППС?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119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среды предполагает соответствие всех ее элементов требованиям по обеспечению надежности и безопасности их использования.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801" y="3789040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627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800" b="1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Почему возраст детей является одним из важнейших факторов, который должен быть обязательно учтен  при организации РППС?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61048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81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дошкольном возрасте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доминирующей является игровая деятельность, потому особое внимание уделяют организации свободного пространства для игр и самостоятельной деятельности. Дети должны находить занятия по способностям и интересам, ощущать себя комфортно в группе, эффективно взаимодействовать со сверстниками и педагогами.  </a:t>
            </a:r>
          </a:p>
          <a:p>
            <a:pPr algn="just"/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среднем возрасте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дошкольники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 активно познавать и взаимодействовать с окружающим миром, общаться, участвовать в групповых играх и занятиях. В связи с этим, важно наполнить среду как предметами для коллективной деятельности, так и предоставить возможность побыть наедине с собой.</a:t>
            </a:r>
          </a:p>
          <a:p>
            <a:pPr algn="just"/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возраст.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данной этапе интенсивно развивается эмоциональная, коммуникативная, интеллектуальная и нравственно-волевая сферы. Дошкольники более серьезно подходят к выбору занятий, среда становится источником знаний и социального опыта. С этой целью пространство групповой комнаты наполняют оборудованием и материалами для экспериментирования, лепки, прикладного искусства, рисования.  Обязательными являются материалы, активизирующие познавательную деятельность.  Широко используются материалы, побуждающие детей к освоению грамот.</a:t>
            </a: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82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все области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по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326707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313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840760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18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endParaRPr lang="ru-RU" sz="1600" b="1" dirty="0" smtClean="0">
              <a:solidFill>
                <a:srgbClr val="7030A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 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Повышение профессиональной компетентности педагогических работников дошкольного образования в освоении и реализации требований ФГОС к развивающей предметно-пространственной среде в ДОО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Задачи: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Расширять представления педагогов ДОО о развивающей предметно-пространственной среде, особенностях её организации в соответствии с требованиями ФГОС ДО.</a:t>
            </a:r>
            <a:b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600" dirty="0" smtClean="0">
              <a:solidFill>
                <a:srgbClr val="7030A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Развивать творческую активность педагогов в решении разнообразных задач и ситуаций, аналитические способности.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Активизировать деятельность педагогов ДОО по проектированию развивающей предметно-пространственной среды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0648"/>
            <a:ext cx="2589192" cy="11521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83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включает развивающая предметно - пространственная среда в соответствии с образовательной областью </a:t>
            </a:r>
          </a:p>
          <a:p>
            <a:pPr marL="0" lvl="0" indent="0"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развитие»?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90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326707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3169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социально-коммуникативную область       развития входят:</a:t>
            </a: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безопасности;</a:t>
            </a: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Уголок патриотического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воспитания.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Уголок трудового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воспитания.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сюжетно-ролевых игр.</a:t>
            </a: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Уголок настроения.</a:t>
            </a:r>
          </a:p>
          <a:p>
            <a:pPr lvl="0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безопасности.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73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>
              <a:buNone/>
            </a:pPr>
            <a:r>
              <a:rPr lang="ru-RU" dirty="0" smtClean="0"/>
              <a:t>  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 включает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азвивающая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предметно - пространственная среда в соответствии с образовательной областью 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развитие»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221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794"/>
            <a:ext cx="326707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879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познавательную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      развития входят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сенсорного развития.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математического развития.  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природы и экспериментирования.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конструктивной деятельности.</a:t>
            </a:r>
          </a:p>
          <a:p>
            <a:pPr algn="just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познавательно исследовательской деятельности</a:t>
            </a:r>
          </a:p>
          <a:p>
            <a:pPr marL="0" lvl="0" indent="0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650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>
              <a:buNone/>
            </a:pPr>
            <a:r>
              <a:rPr lang="ru-RU" dirty="0" smtClean="0"/>
              <a:t>  </a:t>
            </a:r>
          </a:p>
          <a:p>
            <a:pPr marL="0" lvl="0" indent="0" algn="ctr">
              <a:buNone/>
            </a:pPr>
            <a:r>
              <a:rPr lang="ru-RU" dirty="0" smtClean="0"/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включает развивающая предметно - пространственная среда в соответствии с образовательной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областью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«Речевое развитие»?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endParaRPr lang="ru-RU" sz="2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326707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968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lvl="0" indent="0">
              <a:buNone/>
            </a:pP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 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входят:</a:t>
            </a:r>
          </a:p>
          <a:p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речи».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книги».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</a:t>
            </a:r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грамоты</a:t>
            </a:r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84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развивающая предметно - пространственная среда в соответствии с образовательной областью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</a:t>
            </a: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развития?</a:t>
            </a:r>
          </a:p>
          <a:p>
            <a:pPr marL="0" lvl="0" indent="0"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326707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796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lvl="0" indent="0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художественно-эстетическую область 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входят: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изобразительной деятельности.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музыкально – театрализованной деятельности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книги.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Уголок изобразительной деятельности.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731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>
              <a:buNone/>
            </a:pPr>
            <a:endPara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развивающая предметно - пространственная среда в соответствии с образовательной областью </a:t>
            </a:r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326707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4389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физическую область развития входят: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-Уголок физической культуры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865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5"/>
            <a:ext cx="8229600" cy="45259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Нет такой стороны воспитания, на которую обстановка не 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оказывала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бы влияния, нет способности, которая не находилась бы в прямой зависимости от непосредственно окружающего ребенка конкретного мира»</a:t>
            </a:r>
          </a:p>
          <a:p>
            <a:pPr indent="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Данное высказывание принадлежит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Елене Ивановне Тихеевой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педагогу, ученому профессору Российского государственного педагогического университета имени 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А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И. Герцена.</a:t>
            </a:r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Как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думаете , о чем речь? </a:t>
            </a:r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2232248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дмин\Desktop\cywyti7s-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12976"/>
            <a:ext cx="1849587" cy="2481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474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обеспечения детям психологического комфорта в группах ДОУ создаются специальные уголки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уединения. Расскажите о них?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975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быть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большой группы сверстников  — большая нагрузка для дошкольника. Поэтому в  помещении группы необходимо предусмотреть так называемые уголки уединения, которые помогут ребенку избежать стресса. У  ребенка должна быть возможность побыть одному, если он в этом нуждается. Уголок уединения может стать и местом для игры одного или двух детей. В нем может находиться стол с одним или двумя стульями. Соответственно, любой центр, предоставляющий место лишь для одного или двух детей, можно рассматривать в  качестве уголка уединения. Необходимо только следить, чтобы другие дети не беспокоили находящихся в нем одногруппников. Важно научить детей понимать, что в  уголках уединения не  может быть много людей, а также уважать потребность в уединении, возникающую у других. Нарушителей следует мягко переместить в другие, более подходящие для активных игр места.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5360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требования к созданию уголка уединения?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90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40968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689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уголку уединения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-Уголок уединения должен быть небольшого размера.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-Цвета, используемые в уголке, должны быть пастельных оттенков, спокойными, не кричащими. Ребенок в нем должен отдыхать, а не дополнительно раздражаться агрессивными яркими тонами.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-Лучше всего, если он будет мобильным, а не стационарным.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малыш сам сможет обозначить границы именно "своего" уголка, передвинув ширму или задернув шторки, что создаст еще большее ощущение комфорта. При этом ребенок может самостоятельно проявить желание отправиться в уголок уединения, а может пойти туда по подсказке воспитателя: если педагог видит, что малыш чувствует себя дискомфортно, зажато или, напротив, ведет себя вызывающе, агрессивно.</a:t>
            </a:r>
          </a:p>
          <a:p>
            <a:pPr marL="0" indent="0">
              <a:buNone/>
            </a:pP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9733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 тур </a:t>
            </a:r>
            <a:endParaRPr lang="ru-RU" sz="30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3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Игровое </a:t>
            </a: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задание «Модераторы РППС в ДОО»</a:t>
            </a:r>
            <a:endParaRPr lang="ru-RU" sz="30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35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Командам предлагается смоделировать развивающую предметно-пространственную среду в группах ДОО по центрам активности.  Оценивается разнообразие названий и количества развивающих центров, оригинальность подходов и идей.</a:t>
            </a:r>
            <a:endParaRPr lang="ru-RU" sz="35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331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98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с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86" y="4221088"/>
            <a:ext cx="2882784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54" y="1268760"/>
            <a:ext cx="2878697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884814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08920"/>
            <a:ext cx="2887719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289014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862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09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Верно!</a:t>
            </a:r>
          </a:p>
          <a:p>
            <a:pPr marL="0" indent="0" algn="ctr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Развивающая предметно-пространственная среда!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3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 тур  «Блиц-опрос»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Закончите следующее утверждение, дав быстрый и правильный ответ: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-Дайте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определение понятию развивающая предметно- пространственная  среда в детском саду в соответствии с ФГОС ДО.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03" y="332656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4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Развивающая предметно-пространственная среда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часть образовательной среды, представленная специально организованным пространством (помещениями, участком и т.п.),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развития.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254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81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dirty="0" smtClean="0">
              <a:solidFill>
                <a:srgbClr val="111115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Какие 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Times New Roman"/>
              </a:rPr>
              <a:t>функции выполняет развивающая </a:t>
            </a:r>
            <a:r>
              <a:rPr lang="ru-RU" sz="40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РППС?</a:t>
            </a:r>
            <a:r>
              <a:rPr lang="ru-RU" sz="4000" b="1" dirty="0">
                <a:solidFill>
                  <a:srgbClr val="7030A0"/>
                </a:solidFill>
                <a:latin typeface="Times New Roman"/>
                <a:ea typeface="Times New Roman"/>
              </a:rPr>
              <a:t> 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508" y="260648"/>
            <a:ext cx="2584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267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2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58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666</Words>
  <Application>Microsoft Office PowerPoint</Application>
  <PresentationFormat>Экран (4:3)</PresentationFormat>
  <Paragraphs>161</Paragraphs>
  <Slides>45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Презентация PowerPoint</vt:lpstr>
      <vt:lpstr> Деловая игра для педагогов дошкольного образования «Знатоки предметно-пространственной среды в ДОО» </vt:lpstr>
      <vt:lpstr>Презентация PowerPoint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Презентация PowerPoint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  <vt:lpstr>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Gruzd</dc:creator>
  <cp:lastModifiedBy>Админ</cp:lastModifiedBy>
  <cp:revision>47</cp:revision>
  <dcterms:created xsi:type="dcterms:W3CDTF">2021-10-07T10:53:06Z</dcterms:created>
  <dcterms:modified xsi:type="dcterms:W3CDTF">2021-10-28T05:25:42Z</dcterms:modified>
</cp:coreProperties>
</file>