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27" r:id="rId2"/>
    <p:sldId id="261" r:id="rId3"/>
    <p:sldId id="275" r:id="rId4"/>
    <p:sldId id="265" r:id="rId5"/>
    <p:sldId id="266" r:id="rId6"/>
    <p:sldId id="267" r:id="rId7"/>
    <p:sldId id="268" r:id="rId8"/>
    <p:sldId id="269" r:id="rId9"/>
    <p:sldId id="270" r:id="rId10"/>
    <p:sldId id="276" r:id="rId11"/>
    <p:sldId id="272" r:id="rId12"/>
    <p:sldId id="273" r:id="rId13"/>
    <p:sldId id="288" r:id="rId14"/>
    <p:sldId id="289" r:id="rId15"/>
    <p:sldId id="303" r:id="rId16"/>
    <p:sldId id="305" r:id="rId17"/>
    <p:sldId id="294" r:id="rId18"/>
    <p:sldId id="277" r:id="rId19"/>
    <p:sldId id="280" r:id="rId20"/>
    <p:sldId id="279" r:id="rId21"/>
    <p:sldId id="278" r:id="rId22"/>
    <p:sldId id="291" r:id="rId23"/>
    <p:sldId id="307" r:id="rId24"/>
    <p:sldId id="325" r:id="rId25"/>
    <p:sldId id="326" r:id="rId26"/>
    <p:sldId id="292" r:id="rId27"/>
    <p:sldId id="308" r:id="rId28"/>
    <p:sldId id="293" r:id="rId29"/>
    <p:sldId id="309" r:id="rId30"/>
    <p:sldId id="313" r:id="rId31"/>
    <p:sldId id="295" r:id="rId32"/>
    <p:sldId id="281" r:id="rId33"/>
    <p:sldId id="282" r:id="rId34"/>
    <p:sldId id="283" r:id="rId35"/>
    <p:sldId id="284" r:id="rId36"/>
    <p:sldId id="286" r:id="rId37"/>
    <p:sldId id="315" r:id="rId38"/>
    <p:sldId id="316" r:id="rId39"/>
    <p:sldId id="296" r:id="rId40"/>
    <p:sldId id="320" r:id="rId41"/>
    <p:sldId id="300" r:id="rId42"/>
    <p:sldId id="322" r:id="rId43"/>
    <p:sldId id="298" r:id="rId44"/>
    <p:sldId id="299" r:id="rId45"/>
    <p:sldId id="324" r:id="rId46"/>
    <p:sldId id="260" r:id="rId47"/>
    <p:sldId id="329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ДИАГНОСТИКИ ДОШКОЛЬНИКОВ ПО ПДД</a:t>
            </a:r>
          </a:p>
        </c:rich>
      </c:tx>
      <c:layout>
        <c:manualLayout>
          <c:xMode val="edge"/>
          <c:yMode val="edge"/>
          <c:x val="0.19096638961796442"/>
          <c:y val="1.58730158730158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ДИАГНОСТИКИ ДОШКОЛЬНИКОВ ПО ПДД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BE-4615-8481-170728140D2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BE-4615-8481-170728140D26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1BE-4615-8481-170728140D26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1BE-4615-8481-170728140D26}"/>
              </c:ext>
            </c:extLst>
          </c:dPt>
          <c:dLbls>
            <c:dLbl>
              <c:idx val="0"/>
              <c:layout>
                <c:manualLayout>
                  <c:x val="5.6877761287100537E-2"/>
                  <c:y val="-0.3814537725954589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96,3%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1BE-4615-8481-170728140D26}"/>
                </c:ext>
                <c:ext xmlns:c15="http://schemas.microsoft.com/office/drawing/2012/chart" uri="{CE6537A1-D6FC-4f65-9D91-7224C49458BB}">
                  <c15:layout>
                    <c:manualLayout>
                      <c:w val="8.587426704130878E-2"/>
                      <c:h val="0.1213274835358882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3.121054088845391E-2"/>
                  <c:y val="0.146707434454293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3,7%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1BE-4615-8481-170728140D26}"/>
                </c:ext>
                <c:ext xmlns:c15="http://schemas.microsoft.com/office/drawing/2012/chart" uri="{CE6537A1-D6FC-4f65-9D91-7224C49458BB}">
                  <c15:layout>
                    <c:manualLayout>
                      <c:w val="9.9637681159420274E-2"/>
                      <c:h val="0.1619846585119335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ПОКАЗАТЕЛИ СФОРМИРОВАНЫ</c:v>
                </c:pt>
                <c:pt idx="1">
                  <c:v>ЧАСТИЧНО СФОРМИРОВАНЫ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0.96699999999999997</c:v>
                </c:pt>
                <c:pt idx="1">
                  <c:v>3.3000000000000002E-2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1BE-4615-8481-170728140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1C0BF-6CBA-4EDD-B69D-1FECF99EC4E3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77D48-F4CD-4455-B983-6B684EC47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91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686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636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03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284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142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759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94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289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290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1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92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6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367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4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680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37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902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003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832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89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02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785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49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70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62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66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61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60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54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DE08A-B697-4718-B242-09460337925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47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BKJgw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BKJgw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6846"/>
            <a:ext cx="10300855" cy="9470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СИМФЕРОПОЛЬСКОГО РАЙОНА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ОБРАЗОВАТЕЛЬНОЕ УЧРЕЖДЕНИЕ ДОПОЛНИТЕЛЬНОГО ОБРАЗОВАНИЯ «ЦЕНТР ДЕТСКОГО И ЮНОШЕСКОГО ТВОРЧЕСТВА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838201" y="1928554"/>
            <a:ext cx="10716490" cy="249381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«Методические рекомендации</a:t>
            </a: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руководителей и воспитателей дошкольных образовательных организаций по формированию у </a:t>
            </a: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воспитанников 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 безопасного поведения (на природе, на дорогах, на объектах транспортной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инфраструктуры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на транспорте, в быту, социуме, информационном/цифровом </a:t>
            </a: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пространстве)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899564" y="5070764"/>
            <a:ext cx="4788131" cy="99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Эмираметова Инна Владимировна,     методист МБОУ ДО «ЦДЮТ»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850" y="6184080"/>
            <a:ext cx="2475191" cy="5486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73417" y="6307990"/>
            <a:ext cx="104605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60897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F75319-EB3D-4983-995D-83E3C4F0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258" y="375812"/>
            <a:ext cx="8456629" cy="52099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ПЕДАГОГАМИ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FE256E96-3C61-4153-BF7F-640B2D3CB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Autofit/>
          </a:bodyPr>
          <a:lstStyle/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советы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Диспуты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Деловые игры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Семинары-практикумы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Виртуальные консультации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 </a:t>
            </a:r>
          </a:p>
        </p:txBody>
      </p:sp>
    </p:spTree>
    <p:extLst>
      <p:ext uri="{BB962C8B-B14F-4D97-AF65-F5344CB8AC3E}">
        <p14:creationId xmlns:p14="http://schemas.microsoft.com/office/powerpoint/2010/main" val="37961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CD89AC-8A8D-4242-B623-0FACA0AB8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15" y="284735"/>
            <a:ext cx="11307918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РЕКОМЕНДУЕМЫЕ ТИПОВЫЕ СЦЕНАРИИ ЗАНЯТИЙ, НАПРАВЛЕННЫХ,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ФОРМИРОВАНИЕ У ВОСПИТАННИКОВ ОСНОВ БЕЗОПАСНОГО ПОВЕДЕНИЯ НА ПРИРОДЕ, НА ДОРОГАХ, НА ОБЪЕКТАХ ТРАНСПОРТНОЙ ИНФРАСТРУКТУРЫ, ТРАНСПОРТЕ, В БЫТУ, СОЦИУМЕ, ИНФОРМАЦИОННОМ/ЦИФРОВОМ ПРОСТРАНСТВЕ)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5A923C4-EE63-439C-B098-9988AD760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807" t="27863" r="12802" b="11851"/>
          <a:stretch/>
        </p:blipFill>
        <p:spPr>
          <a:xfrm>
            <a:off x="5815233" y="1690688"/>
            <a:ext cx="6096000" cy="39437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7690453-3C3C-4BE2-9649-E209592BD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69" t="24640" r="13461" b="28667"/>
          <a:stretch/>
        </p:blipFill>
        <p:spPr>
          <a:xfrm>
            <a:off x="0" y="1690688"/>
            <a:ext cx="6372665" cy="32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91" y="261429"/>
            <a:ext cx="11331018" cy="186902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практики по формированию основ безопасного поведения на дороге у воспитанников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Симферопольском районе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122C56-60BA-4269-A315-747D3BECD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01" y="2280784"/>
            <a:ext cx="4280828" cy="4086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42F2B95-4190-4BC8-BBA6-146258784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94" y="2328086"/>
            <a:ext cx="5323001" cy="3992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941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37FC8C-25A3-4571-8A68-345C467F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593" y="293277"/>
            <a:ext cx="7692272" cy="75666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CA1EB29-5C58-4711-BF4B-1C5A1CA37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72" y="1328745"/>
            <a:ext cx="11133056" cy="500606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Паспорт дорожной безопасности Муниципального бюджетного дошкольного образовательного учреждения «Детский сад «Флажок»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Гвардейское» Симферопольского района.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Положение о Родительском патруле Муниципального бюджетного дошкольного образовательного учреждения «Детский сад «Флажок»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Гвардейское» Симферопольского района, утвержденное приказом от 27.09.2021 № 235.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План работы Родительского патруля с графиком его рейдов.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План мероприятий по предупреждению детского дорожно-транспортного травматизма в Муниципальном бюджетном дошкольном образовательном учреждении «Детский сад «Флажок»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Гвардейское» Симферопольского района.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97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5" y="294258"/>
            <a:ext cx="9860437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EE6FCBD-C9C1-4AB0-B122-DF707535F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2" y="1093506"/>
            <a:ext cx="5561816" cy="417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1583EA0-C6B1-45DF-AC7D-001F7B00B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78" y="2264787"/>
            <a:ext cx="5561815" cy="417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668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="" xmlns:a16="http://schemas.microsoft.com/office/drawing/2014/main" id="{9952CC8C-CD36-4610-9B68-09C63E4DFA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61" y="951224"/>
            <a:ext cx="3497344" cy="2623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CAE3840E-1CC7-4EA5-8232-28412769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5" y="294258"/>
            <a:ext cx="9860437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маршрутами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605BA8B-55D6-49CB-8717-FDA40AB6A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t="12850" r="13402" b="-2269"/>
          <a:stretch/>
        </p:blipFill>
        <p:spPr>
          <a:xfrm>
            <a:off x="451702" y="1906572"/>
            <a:ext cx="5798038" cy="349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BC698B9-450B-44E1-8190-487D9761E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897" y="3870034"/>
            <a:ext cx="4637987" cy="2608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389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E6B4C1D-D6BD-4F9B-821A-87975AA2B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5" y="294258"/>
            <a:ext cx="9860437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42E789C-D69A-45D5-99B2-6EA11AEAD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42" y="1065229"/>
            <a:ext cx="7208363" cy="5406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864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91" y="261429"/>
            <a:ext cx="11331018" cy="10583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2272E85-1ABC-402A-B8ED-E01135D42B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2" y="1758098"/>
            <a:ext cx="4826524" cy="3619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66757B6-C683-419F-9DDB-6ABE9C9AC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52" y="2300141"/>
            <a:ext cx="5461261" cy="4095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413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998" y="261429"/>
            <a:ext cx="7365476" cy="7189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тренинги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5615A9D-6B50-41EC-94E3-C63BBD7C75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r="4160" b="11648"/>
          <a:stretch/>
        </p:blipFill>
        <p:spPr>
          <a:xfrm>
            <a:off x="371657" y="1181611"/>
            <a:ext cx="5608079" cy="4325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AE343D5-DC9A-42F2-B044-24AB43A5FB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43" y="2073897"/>
            <a:ext cx="5484600" cy="4106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137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998" y="261429"/>
            <a:ext cx="7365476" cy="7189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E157E22-27F6-4410-B9C3-00B5BC4AA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15" y="1941922"/>
            <a:ext cx="5608566" cy="420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7CDDED6-346B-4389-8226-35183205B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4" y="1293539"/>
            <a:ext cx="5505254" cy="4128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68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171532-51B3-45C6-8A42-E15387D9D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4" y="666783"/>
            <a:ext cx="10515600" cy="10017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 </a:t>
            </a:r>
            <a:r>
              <a:rPr lang="ru-RU" sz="2400" b="1" spc="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закон  </a:t>
            </a:r>
            <a:r>
              <a:rPr lang="ru-RU" sz="2400" b="1" spc="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 </a:t>
            </a:r>
            <a:r>
              <a:rPr lang="ru-RU" sz="2400" b="1" spc="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29  </a:t>
            </a:r>
            <a:r>
              <a:rPr lang="ru-RU" sz="2400" b="1" spc="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декабря  </a:t>
            </a:r>
            <a:r>
              <a:rPr lang="ru-RU" sz="2400" b="1" spc="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2012  </a:t>
            </a:r>
            <a:r>
              <a:rPr lang="ru-RU" sz="2400" b="1" spc="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 </a:t>
            </a:r>
            <a:r>
              <a:rPr lang="ru-RU" sz="2400" b="1" spc="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№  </a:t>
            </a:r>
            <a:r>
              <a:rPr lang="ru-RU" sz="2400" b="1" spc="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273-ФЗ «Об    образовании    в    Российской    Федерации»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4F0D5D2-A5BC-40EB-A56D-0D147C60D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9272"/>
            <a:ext cx="10515600" cy="4351338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дошкольное    образование  направлено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формирование общей культуры, развитие физических, интеллектуальных, нравственных,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эстетических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личностных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качеств,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предпосылок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учебной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деятельности,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сохранение и укрепление здоровья детей дошкольного возраста.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7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998" y="261429"/>
            <a:ext cx="7365476" cy="7189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541E159-2D63-4F79-8469-2DDBEECF6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63" y="2139882"/>
            <a:ext cx="5398418" cy="4048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B34F0AB-3AD0-4430-88D5-F9EEECE4E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9" y="1270261"/>
            <a:ext cx="5398418" cy="4048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217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185" y="317990"/>
            <a:ext cx="9137715" cy="7189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ситуации и дидактические игры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D14580D-FE89-4850-8928-62D51438C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" y="1246855"/>
            <a:ext cx="5369923" cy="4027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1802596-8E7F-4CB7-945D-3A590B1D8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042" y="2279089"/>
            <a:ext cx="5379808" cy="4027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961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22" y="468190"/>
            <a:ext cx="5974236" cy="58007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инспекторами ГИБДД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DA72A9C-4DC7-4F97-B2F6-E6E10CB88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05" y="281033"/>
            <a:ext cx="4049599" cy="303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89A9EFF-8B10-4733-A76F-7B9FEEAD2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67" y="1449073"/>
            <a:ext cx="5279804" cy="3959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0B2C960-CA61-4912-A6AB-7E9843DCCC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30" y="3539768"/>
            <a:ext cx="4049600" cy="3037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164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6EFEFA9-2FAC-4B93-A723-6E62C5CB8AD0}"/>
              </a:ext>
            </a:extLst>
          </p:cNvPr>
          <p:cNvSpPr txBox="1">
            <a:spLocks/>
          </p:cNvSpPr>
          <p:nvPr/>
        </p:nvSpPr>
        <p:spPr>
          <a:xfrm>
            <a:off x="1244338" y="115148"/>
            <a:ext cx="9860437" cy="586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Виртуальные экскурсии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0783889-7F46-45B2-8FA7-A4E61116E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4" y="1018141"/>
            <a:ext cx="3949829" cy="5266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975E07E-F851-447F-B05D-C03466846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6" y="1479267"/>
            <a:ext cx="5970308" cy="447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664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6EFEFA9-2FAC-4B93-A723-6E62C5CB8AD0}"/>
              </a:ext>
            </a:extLst>
          </p:cNvPr>
          <p:cNvSpPr txBox="1">
            <a:spLocks/>
          </p:cNvSpPr>
          <p:nvPr/>
        </p:nvSpPr>
        <p:spPr>
          <a:xfrm>
            <a:off x="1244338" y="115148"/>
            <a:ext cx="9860437" cy="586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42FA167-9055-4E42-BBDE-B24568C84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6" y="1032234"/>
            <a:ext cx="3991073" cy="5321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100032C-8816-44E8-B336-08839BDCB4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01" y="1451726"/>
            <a:ext cx="5976593" cy="4482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071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6EFEFA9-2FAC-4B93-A723-6E62C5CB8AD0}"/>
              </a:ext>
            </a:extLst>
          </p:cNvPr>
          <p:cNvSpPr txBox="1">
            <a:spLocks/>
          </p:cNvSpPr>
          <p:nvPr/>
        </p:nvSpPr>
        <p:spPr>
          <a:xfrm>
            <a:off x="1244338" y="115148"/>
            <a:ext cx="9860437" cy="586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игры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C633DF5-7423-4D6C-BFA7-97F8A3DF2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25" y="1163981"/>
            <a:ext cx="5240125" cy="3926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19641E0-5CE5-4DE5-A020-BB51E7A33E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9622" r="6666" b="15876"/>
          <a:stretch/>
        </p:blipFill>
        <p:spPr>
          <a:xfrm>
            <a:off x="468413" y="1732110"/>
            <a:ext cx="5904879" cy="3791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64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62" y="204868"/>
            <a:ext cx="4574908" cy="46443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находилки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C1550BE-C2CC-48C6-86FD-3C7F8CCD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16" y="848412"/>
            <a:ext cx="7382184" cy="553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0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117724B1-E3BD-44AC-80A0-96B724CE9A1D}"/>
              </a:ext>
            </a:extLst>
          </p:cNvPr>
          <p:cNvSpPr txBox="1">
            <a:spLocks/>
          </p:cNvSpPr>
          <p:nvPr/>
        </p:nvSpPr>
        <p:spPr>
          <a:xfrm>
            <a:off x="2582945" y="209416"/>
            <a:ext cx="7202078" cy="586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фонариком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448A9B9-963F-495B-8F7E-E1ABB20FF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7" y="1109417"/>
            <a:ext cx="7026796" cy="3957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272346F-DD3E-48A3-8D35-E991A62B1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455" y="1282046"/>
            <a:ext cx="3833159" cy="5038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966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79" y="242575"/>
            <a:ext cx="3365582" cy="7189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Кубик Блума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BB3B7AF-5962-406B-85C1-5F1CDBFFBF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89" y="0"/>
            <a:ext cx="9046590" cy="678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E8667DC5-04FA-45E7-B3D7-052084E4D0D4}"/>
              </a:ext>
            </a:extLst>
          </p:cNvPr>
          <p:cNvSpPr txBox="1">
            <a:spLocks/>
          </p:cNvSpPr>
          <p:nvPr/>
        </p:nvSpPr>
        <p:spPr>
          <a:xfrm>
            <a:off x="1165781" y="265977"/>
            <a:ext cx="9860437" cy="586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плакаты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72FE87D-AB84-44BC-B938-55B0DCAD9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17" y="978030"/>
            <a:ext cx="7349765" cy="5512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716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171532-51B3-45C6-8A42-E15387D9D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0344"/>
            <a:ext cx="10515600" cy="100176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государственный образовательный стандарт дошкольного образования (приказ от 17 октября 2013 г. N 1155)</a:t>
            </a:r>
            <a:endParaRPr lang="ru-RU" sz="3600" b="1" dirty="0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1A96D07-0F73-4A1A-B0FC-A123B14D90FD}"/>
              </a:ext>
            </a:extLst>
          </p:cNvPr>
          <p:cNvSpPr txBox="1">
            <a:spLocks/>
          </p:cNvSpPr>
          <p:nvPr/>
        </p:nvSpPr>
        <p:spPr>
          <a:xfrm>
            <a:off x="838200" y="4246775"/>
            <a:ext cx="10515600" cy="10017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Федеральная образовательная программа дошкольного образования (приказ Министерства просвещения РФ от 25.11.2022 г. № 1028) </a:t>
            </a:r>
            <a:endParaRPr lang="ru-RU" sz="3600" b="1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AA2DE0E5-17F5-466F-9BB4-C5C494BBEAF7}"/>
              </a:ext>
            </a:extLst>
          </p:cNvPr>
          <p:cNvSpPr txBox="1">
            <a:spLocks/>
          </p:cNvSpPr>
          <p:nvPr/>
        </p:nvSpPr>
        <p:spPr>
          <a:xfrm>
            <a:off x="2148525" y="392694"/>
            <a:ext cx="7617643" cy="10017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Нормативные документы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7228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C403DDB-E4AD-4262-9F28-C05EB35959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4" y="949255"/>
            <a:ext cx="4040761" cy="5387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B852DBA-9AAB-4B6D-BCF8-58607D071F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94" y="1090658"/>
            <a:ext cx="4310860" cy="3233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94177CF7-8AE7-4329-A026-C11E7D063822}"/>
              </a:ext>
            </a:extLst>
          </p:cNvPr>
          <p:cNvSpPr txBox="1">
            <a:spLocks/>
          </p:cNvSpPr>
          <p:nvPr/>
        </p:nvSpPr>
        <p:spPr>
          <a:xfrm>
            <a:off x="1165781" y="199990"/>
            <a:ext cx="9860437" cy="586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проектов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508F9C8-DC63-45AB-BB64-B349987E2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60" y="3429000"/>
            <a:ext cx="4208159" cy="3156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011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91" y="261429"/>
            <a:ext cx="11331018" cy="10583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E897E05-31E1-4B2A-802D-0A0E31DCA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03" y="1762811"/>
            <a:ext cx="4491873" cy="44918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53788F3-495E-4E81-9E00-04A37DD092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395" y="2281287"/>
            <a:ext cx="5586951" cy="4190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26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80" y="285391"/>
            <a:ext cx="10558020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работа в родительских чатах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FC64F95-CAFA-4200-9917-186F62448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8" y="1077152"/>
            <a:ext cx="2697003" cy="26970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8D1FF4C-C0DA-4C6F-823A-CB60BB52D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8" y="3875606"/>
            <a:ext cx="2697003" cy="26970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5CE1B0A-A743-43B1-8144-A5A7DBF417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60" y="1284542"/>
            <a:ext cx="3759735" cy="37597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DD3C273-7BC6-47A7-9B60-A368A78CCA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24" y="2800823"/>
            <a:ext cx="3829409" cy="382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4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90" y="393405"/>
            <a:ext cx="10558020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и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Госпаблик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DA6FF13-8D2E-4D4C-9CE3-39EE63BB8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-198" r="32882"/>
          <a:stretch/>
        </p:blipFill>
        <p:spPr>
          <a:xfrm>
            <a:off x="1231770" y="1564767"/>
            <a:ext cx="4553146" cy="47559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E5A5B93-5E7B-48AA-9D46-CB6593F8C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r="34974"/>
          <a:stretch/>
        </p:blipFill>
        <p:spPr>
          <a:xfrm>
            <a:off x="6614476" y="1105458"/>
            <a:ext cx="4081048" cy="535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592" y="283735"/>
            <a:ext cx="3990680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9223FB1-114E-48EE-AD90-715EA7A5799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3944" r="4371" b="6288"/>
          <a:stretch/>
        </p:blipFill>
        <p:spPr>
          <a:xfrm>
            <a:off x="4190829" y="1828800"/>
            <a:ext cx="3902448" cy="2915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B12461E-5C8D-4409-9994-067BBE8BEB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5" y="3960353"/>
            <a:ext cx="3359526" cy="251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B8BBA19-1724-4779-BBDB-27457A4A91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9102" r="1880" b="4118"/>
          <a:stretch/>
        </p:blipFill>
        <p:spPr>
          <a:xfrm rot="5400000">
            <a:off x="7686098" y="2045473"/>
            <a:ext cx="4769251" cy="3248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2146B1-66BE-4B79-9960-17C5D8FB3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937" y="585676"/>
            <a:ext cx="3524693" cy="2643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595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175" y="283735"/>
            <a:ext cx="6441649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AD8CC9F-DC10-457D-A618-D9BB5054C1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8" t="-178" r="20573"/>
          <a:stretch/>
        </p:blipFill>
        <p:spPr>
          <a:xfrm>
            <a:off x="6095999" y="996420"/>
            <a:ext cx="5674936" cy="53383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C89C0C2-D45B-4F54-81CC-2609598505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963" r="20902"/>
          <a:stretch/>
        </p:blipFill>
        <p:spPr>
          <a:xfrm>
            <a:off x="397701" y="996420"/>
            <a:ext cx="5492704" cy="541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552" y="331965"/>
            <a:ext cx="7418895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маршрут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18C363A-D136-41B0-A239-97CFDEB30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23" y="2168327"/>
            <a:ext cx="5605805" cy="4204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FCE0B93-449B-4B91-9DEB-01DFEEE73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2" y="1100415"/>
            <a:ext cx="5445768" cy="4084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828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5" y="294258"/>
            <a:ext cx="9860437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6ADD46A-8925-40B4-BE9F-CA8439B0B6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79" y="2064720"/>
            <a:ext cx="5707926" cy="4280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C7C68AD-34ED-4F97-BECA-8E5056AF9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5" y="1150064"/>
            <a:ext cx="5443984" cy="408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79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BA0C6BF8-F39D-4606-8AA3-C47B819B735C}"/>
              </a:ext>
            </a:extLst>
          </p:cNvPr>
          <p:cNvSpPr txBox="1">
            <a:spLocks/>
          </p:cNvSpPr>
          <p:nvPr/>
        </p:nvSpPr>
        <p:spPr>
          <a:xfrm>
            <a:off x="1740816" y="256551"/>
            <a:ext cx="8261023" cy="469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21E3A267-879D-4097-9D6A-57117BCBD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550" y="1024759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E2434480-4B29-46C0-A0FA-91210F168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408" y="3896036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E9EC3100-7A88-41F2-A423-6FA42C5E8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15" y="985306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82C8618B-1391-4AD7-B031-1B2DC7BB58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62" y="937661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EFF94C28-26A1-46EC-AF0C-6DB1D91D01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687" y="3935489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E98E61A2-9529-483E-AF85-3E5CA7B1E4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1" y="947321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0C91A474-93D9-4EF5-9BC1-1E23B9ADBD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693" y="947321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5A43EB91-B514-46BD-B8DA-082EB24780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46" y="3913436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DBF8650C-4BE5-4FD6-AC1A-AB8C6B5BDA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7" y="3923096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4F6593AD-DF64-4A00-BF9F-8AFFE2EF88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77" y="3913435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E1202E6-939A-4F33-B60E-7EAA72A95B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326" y="4308150"/>
            <a:ext cx="2540258" cy="1905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05E49524-FE5D-48E8-9DE4-8FC388C84B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652" y="940489"/>
            <a:ext cx="2059932" cy="2746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014BD93E-6DB1-421B-A1FB-16A7AA2DA3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33" y="985030"/>
            <a:ext cx="1988466" cy="265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28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91" y="421685"/>
            <a:ext cx="11331018" cy="10583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ГИБДД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F975EC2-1798-4C1C-8EB5-7C609D6671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64" y="1701868"/>
            <a:ext cx="6473072" cy="4854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490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0D3809-E67A-4D19-8060-EC06ECD7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45084DC-E5F6-48EE-9196-A7F5097F5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82" t="21087" r="4437" b="10698"/>
          <a:stretch/>
        </p:blipFill>
        <p:spPr>
          <a:xfrm>
            <a:off x="520504" y="172046"/>
            <a:ext cx="11352627" cy="64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589" y="237697"/>
            <a:ext cx="8388285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«Пешеход! На пешеходный переход!»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B3982B6-B6A9-435A-9164-89D3E1E63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9" y="1159496"/>
            <a:ext cx="5660796" cy="4245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F81D1A6-DF8C-4C3A-802D-16BF59024F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93" y="2270683"/>
            <a:ext cx="5373278" cy="4029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730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185" y="317990"/>
            <a:ext cx="9137715" cy="7189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«Родительского патруля»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F0F8D22-7B6D-44DB-99AD-6C8A99EF0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4" y="1452736"/>
            <a:ext cx="5480330" cy="4110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576D4BC-0A67-4D6B-AD21-9E11CABC4C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89" y="1452737"/>
            <a:ext cx="5480330" cy="4110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76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5" y="294258"/>
            <a:ext cx="9860437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E2E1318-C2C3-424D-A8C5-D48D8EAED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192" y="1023824"/>
            <a:ext cx="7127365" cy="5345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87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91" y="261429"/>
            <a:ext cx="11331018" cy="10583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ПЕДАГОГАМИ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1B4D111-A21F-410D-B996-F7B5EEF46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493" y="1527141"/>
            <a:ext cx="6567340" cy="4925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349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185" y="317990"/>
            <a:ext cx="9137715" cy="7189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советы и мастер-классы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39448CD-784A-4EB2-B220-C0CCA7246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44" y="2394408"/>
            <a:ext cx="5527470" cy="4145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F4EE857-3A1C-4F2B-8EA7-145A3A4E1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6" y="1313860"/>
            <a:ext cx="5640372" cy="4230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74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BB7BF14F-A09F-4512-9461-EE6A0ACA0866}"/>
              </a:ext>
            </a:extLst>
          </p:cNvPr>
          <p:cNvSpPr txBox="1">
            <a:spLocks/>
          </p:cNvSpPr>
          <p:nvPr/>
        </p:nvSpPr>
        <p:spPr>
          <a:xfrm>
            <a:off x="1165781" y="228270"/>
            <a:ext cx="9860437" cy="586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Диспут и деловые игры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F653747-9E16-4EEA-9937-4B9308FBA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81" y="1067915"/>
            <a:ext cx="9401665" cy="5288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820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1156093"/>
              </p:ext>
            </p:extLst>
          </p:nvPr>
        </p:nvGraphicFramePr>
        <p:xfrm>
          <a:off x="402210" y="816957"/>
          <a:ext cx="11387579" cy="4867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7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24F2D3EA-249E-4977-83C8-424AB65CF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166" t="42475" r="14655" b="16872"/>
          <a:stretch/>
        </p:blipFill>
        <p:spPr>
          <a:xfrm>
            <a:off x="320510" y="280284"/>
            <a:ext cx="11283885" cy="47038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517A4E9-FAD9-481E-88AA-6B6C753CD779}"/>
              </a:ext>
            </a:extLst>
          </p:cNvPr>
          <p:cNvSpPr/>
          <p:nvPr/>
        </p:nvSpPr>
        <p:spPr>
          <a:xfrm>
            <a:off x="838200" y="4907410"/>
            <a:ext cx="9206132" cy="73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разделе «Дошкольное образование» на официальном сайте ФГБНУ «Институт развития, здоровья и адаптации ребенка», ссылка: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https://clck.ru/3BKJgw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.</a:t>
            </a:r>
            <a:endParaRPr lang="ru-RU" sz="2000" dirty="0">
              <a:solidFill>
                <a:srgbClr val="00B0F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6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24F2D3EA-249E-4977-83C8-424AB65CF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166" t="42475" r="14655" b="16872"/>
          <a:stretch/>
        </p:blipFill>
        <p:spPr>
          <a:xfrm>
            <a:off x="320510" y="280284"/>
            <a:ext cx="11283885" cy="47038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517A4E9-FAD9-481E-88AA-6B6C753CD779}"/>
              </a:ext>
            </a:extLst>
          </p:cNvPr>
          <p:cNvSpPr/>
          <p:nvPr/>
        </p:nvSpPr>
        <p:spPr>
          <a:xfrm>
            <a:off x="838200" y="4907410"/>
            <a:ext cx="9206132" cy="73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разделе «Дошкольное образование» на официальном сайте ФГБНУ «Институт развития, здоровья и адаптации ребенка», ссылка: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https://clck.ru/3BKJgw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.</a:t>
            </a:r>
            <a:endParaRPr lang="ru-RU" sz="20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17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EDFF7-3618-40B2-8DEC-62ADB42B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85" y="367646"/>
            <a:ext cx="11259230" cy="5026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ФОРМИРОВАНИЯ ОСНОВ БЕЗОПАСНОГО ПОВЕДЕНИЯ У ДОШКОЛЬНИКОВ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4262BA6-08A0-44B7-83E3-F107207E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18" y="956604"/>
            <a:ext cx="11676185" cy="5901396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формирования основ безопасного поведения дошкольников: </a:t>
            </a:r>
          </a:p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охраны психического и физического здоровья детей дошкольного возраста, формирование готовности к безопасной жизни в окружающем мире (на природе, на дорогах, на объектах транспортной инфраструктуры, на транспорте, в быту, социуме, информационном/цифровом пространстве), воспитание культуры безопасного поведения.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Tx/>
              <a:buChar char="-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детьми: 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 возможных неблагоприятных факторах окружающей среды и их факторах, угрозах, рисках;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мотивов осознанного стремления к усвоению и соблюдению правил и норм безопасного поведения;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умений, навыков, овладения способами и алгоритмами действий</a:t>
            </a:r>
          </a:p>
          <a:p>
            <a:pPr>
              <a:buFontTx/>
              <a:buChar char="-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педагогами: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профессиональной компетентности и мастерства по вопросам воспитания культуры безопасного поведения дошкольников;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содержания, средств, способов и условий обучения в разных видах деятельности;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мотивации на целенаправленное обеспечение процесса безопасности жизнедеятельности детей.</a:t>
            </a:r>
          </a:p>
          <a:p>
            <a:pPr>
              <a:buFontTx/>
              <a:buChar char="-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родителями (законными представителями):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компетентности родителей;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способами родительского контроля </a:t>
            </a:r>
          </a:p>
        </p:txBody>
      </p:sp>
    </p:spTree>
    <p:extLst>
      <p:ext uri="{BB962C8B-B14F-4D97-AF65-F5344CB8AC3E}">
        <p14:creationId xmlns:p14="http://schemas.microsoft.com/office/powerpoint/2010/main" val="39418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F4F2AB-3A2A-40EA-8EBF-083112A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710" y="336844"/>
            <a:ext cx="11158580" cy="69067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ПРИЧИНЫ ВОЗНИКНОВЕНИЯ СИТУАЦИЙ, ВЛЕКУЩИХ ЗА СОБОЙ ПРИЧИНЕНИЕ ВРЕДА ДЕТСКОМУ ЗДОРОВЬЮ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8E32110-F1ED-43A3-B4F5-5992AC4D4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7" t="20082"/>
          <a:stretch/>
        </p:blipFill>
        <p:spPr>
          <a:xfrm>
            <a:off x="565942" y="1391976"/>
            <a:ext cx="11236804" cy="49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F75319-EB3D-4983-995D-83E3C4F0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151"/>
            <a:ext cx="10515600" cy="86036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МЕТОДЫ И ТЕХНОЛОГИИ РАБОТЫ С ВОСПИТАННИКАМИ НА ЗАНЯТИЯХ И ВНЕ ИХ В КОНТЕКСТЕ ФОРМИРОВАНИЯ ОСНОВ БЕЗОПАСНОГО ПОВЕДЕНИЯ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 учетом разных возрастных групп детей дошкольного возраста)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B3A142D-4292-48BF-BAC6-E38625A1F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37" t="24162" r="2571" b="5524"/>
          <a:stretch/>
        </p:blipFill>
        <p:spPr>
          <a:xfrm>
            <a:off x="405354" y="1216060"/>
            <a:ext cx="10948446" cy="523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9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3E41B6-2209-4623-A2CA-B5A56838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61" y="440541"/>
            <a:ext cx="10935878" cy="68125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условия эффективности образовательного процесса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16EE3FA-7E09-4CE3-8C8B-5E5FFEA40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51" y="1740783"/>
            <a:ext cx="11114988" cy="4351338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buSzPts val="1200"/>
              <a:buFont typeface="Wingdings" panose="05000000000000000000" pitchFamily="2" charset="2"/>
              <a:buChar char="ü"/>
              <a:tabLst>
                <a:tab pos="630555" algn="l"/>
              </a:tabLs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sz="3200" spc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безопасной</a:t>
            </a:r>
            <a:r>
              <a:rPr lang="ru-RU" sz="3200" spc="3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РППС;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SzPts val="1200"/>
              <a:buFont typeface="Wingdings" panose="05000000000000000000" pitchFamily="2" charset="2"/>
              <a:buChar char="ü"/>
              <a:tabLst>
                <a:tab pos="630555" algn="l"/>
              </a:tabLs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разнообразных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видов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детской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</a:p>
          <a:p>
            <a:pPr algn="just">
              <a:lnSpc>
                <a:spcPct val="107000"/>
              </a:lnSpc>
              <a:buSzPts val="1200"/>
              <a:buFont typeface="Wingdings" panose="05000000000000000000" pitchFamily="2" charset="2"/>
              <a:buChar char="ü"/>
              <a:tabLst>
                <a:tab pos="630555" algn="l"/>
              </a:tabLs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эффективных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способов;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SzPts val="1200"/>
              <a:buFont typeface="Wingdings" panose="05000000000000000000" pitchFamily="2" charset="2"/>
              <a:buChar char="ü"/>
              <a:tabLst>
                <a:tab pos="630555" algn="l"/>
              </a:tabLs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единство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подходов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дошкольной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семьи,</a:t>
            </a:r>
            <a:r>
              <a:rPr lang="ru-RU" sz="3200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3200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lang="ru-RU" sz="3200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личного</a:t>
            </a:r>
            <a:r>
              <a:rPr lang="ru-RU" sz="3200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примера</a:t>
            </a:r>
            <a:r>
              <a:rPr lang="ru-RU" sz="3200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взрослых  - родителей</a:t>
            </a:r>
            <a:r>
              <a:rPr lang="ru-RU" sz="32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педагогов.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66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2574</TotalTime>
  <Words>698</Words>
  <Application>Microsoft Office PowerPoint</Application>
  <PresentationFormat>Широкоэкранный</PresentationFormat>
  <Paragraphs>104</Paragraphs>
  <Slides>47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Wingdings</vt:lpstr>
      <vt:lpstr>Тема Office</vt:lpstr>
      <vt:lpstr>УПРАВЛЕНИЕ ОБРАЗОВАНИЯ АДМИНИСТРАЦИИ СИМФЕРОПОЛЬСКОГО РАЙОНА МУНИЦИПАЛЬНОЕ БЮДЖЕТНОЕ ОБРАЗОВАТЕЛЬНОЕ УЧРЕЖДЕНИЕ ДОПОЛНИТЕЛЬНОГО ОБРАЗОВАНИЯ «ЦЕНТР ДЕТСКОГО И ЮНОШЕСКОГО ТВОРЧЕСТВА</vt:lpstr>
      <vt:lpstr>Федеральный   закон   от   29   декабря   2012   г.   №   273-ФЗ «Об    образовании    в    Российской    Федерации»</vt:lpstr>
      <vt:lpstr>Федеральный государственный образовательный стандарт дошкольного образования (приказ от 17 октября 2013 г. N 1155)</vt:lpstr>
      <vt:lpstr>Презентация PowerPoint</vt:lpstr>
      <vt:lpstr>Презентация PowerPoint</vt:lpstr>
      <vt:lpstr>1. ЦЕЛИ И ЗАДАЧИ ФОРМИРОВАНИЯ ОСНОВ БЕЗОПАСНОГО ПОВЕДЕНИЯ У ДОШКОЛЬНИКОВ</vt:lpstr>
      <vt:lpstr>2. ПРИЧИНЫ ВОЗНИКНОВЕНИЯ СИТУАЦИЙ, ВЛЕКУЩИХ ЗА СОБОЙ ПРИЧИНЕНИЕ ВРЕДА ДЕТСКОМУ ЗДОРОВЬЮ</vt:lpstr>
      <vt:lpstr>3. МЕТОДЫ И ТЕХНОЛОГИИ РАБОТЫ С ВОСПИТАННИКАМИ НА ЗАНЯТИЯХ И ВНЕ ИХ В КОНТЕКСТЕ ФОРМИРОВАНИЯ ОСНОВ БЕЗОПАСНОГО ПОВЕДЕНИЯ (с учетом разных возрастных групп детей дошкольного возраста)</vt:lpstr>
      <vt:lpstr>Главные условия эффективности образовательного процесса</vt:lpstr>
      <vt:lpstr>ФОРМЫ РАБОТЫ С ПЕДАГОГАМИ</vt:lpstr>
      <vt:lpstr>4. РЕКОМЕНДУЕМЫЕ ТИПОВЫЕ СЦЕНАРИИ ЗАНЯТИЙ, НАПРАВЛЕННЫХ,  НА ФОРМИРОВАНИЕ У ВОСПИТАННИКОВ ОСНОВ БЕЗОПАСНОГО ПОВЕДЕНИЯ НА ПРИРОДЕ, НА ДОРОГАХ, НА ОБЪЕКТАХ ТРАНСПОРТНОЙ ИНФРАСТРУКТУРЫ, ТРАНСПОРТЕ, В БЫТУ, СОЦИУМЕ, ИНФОРМАЦИОННОМ/ЦИФРОВОМ ПРОСТРАНСТВЕ)</vt:lpstr>
      <vt:lpstr>Лучшие практики по формированию основ безопасного поведения на дороге у воспитанников  в Симферопольском районе</vt:lpstr>
      <vt:lpstr>НОРМАТИВНЫЕ ДОКУМЕНТЫ</vt:lpstr>
      <vt:lpstr>Развивающая среда</vt:lpstr>
      <vt:lpstr>Работа с маршрутами</vt:lpstr>
      <vt:lpstr>Автогородок</vt:lpstr>
      <vt:lpstr>РАБОТА С ДЕТЬМИ</vt:lpstr>
      <vt:lpstr>Игровые тренинги</vt:lpstr>
      <vt:lpstr>Экскурсии</vt:lpstr>
      <vt:lpstr>Макеты</vt:lpstr>
      <vt:lpstr>Игровые ситуации и дидактические игры</vt:lpstr>
      <vt:lpstr>Занятия с инспекторами ГИБДД</vt:lpstr>
      <vt:lpstr>Презентация PowerPoint</vt:lpstr>
      <vt:lpstr>Презентация PowerPoint</vt:lpstr>
      <vt:lpstr>Презентация PowerPoint</vt:lpstr>
      <vt:lpstr>Игра «находилки»</vt:lpstr>
      <vt:lpstr>Презентация PowerPoint</vt:lpstr>
      <vt:lpstr>Кубик Блума</vt:lpstr>
      <vt:lpstr>Презентация PowerPoint</vt:lpstr>
      <vt:lpstr>Презентация PowerPoint</vt:lpstr>
      <vt:lpstr>ВЗАИМОДЕЙСТВИЕ С РОДИТЕЛЯМИ</vt:lpstr>
      <vt:lpstr>Информационная работа в родительских чатах</vt:lpstr>
      <vt:lpstr>Официальный сайт и Госпаблик</vt:lpstr>
      <vt:lpstr>Конкурсы</vt:lpstr>
      <vt:lpstr>Анкетирование</vt:lpstr>
      <vt:lpstr>Безопасный маршрут</vt:lpstr>
      <vt:lpstr>Родительские собрания</vt:lpstr>
      <vt:lpstr>Презентация PowerPoint</vt:lpstr>
      <vt:lpstr>ВЗАИМОДЕЙСТВИЕ С ГИБДД</vt:lpstr>
      <vt:lpstr>«Пешеход! На пешеходный переход!»</vt:lpstr>
      <vt:lpstr>Участие в работе «Родительского патруля»</vt:lpstr>
      <vt:lpstr>Родительские собрания</vt:lpstr>
      <vt:lpstr>РАБОТА С ПЕДАГОГАМИ</vt:lpstr>
      <vt:lpstr>Педагогические советы и мастер-классы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Эмираметова Инна</cp:lastModifiedBy>
  <cp:revision>55</cp:revision>
  <dcterms:created xsi:type="dcterms:W3CDTF">2024-11-03T10:02:35Z</dcterms:created>
  <dcterms:modified xsi:type="dcterms:W3CDTF">2024-11-06T12:40:02Z</dcterms:modified>
</cp:coreProperties>
</file>