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69" r:id="rId5"/>
    <p:sldId id="260" r:id="rId6"/>
    <p:sldId id="261" r:id="rId7"/>
    <p:sldId id="282" r:id="rId8"/>
    <p:sldId id="264" r:id="rId9"/>
    <p:sldId id="265" r:id="rId10"/>
    <p:sldId id="266" r:id="rId11"/>
    <p:sldId id="267" r:id="rId12"/>
    <p:sldId id="270" r:id="rId13"/>
    <p:sldId id="268" r:id="rId14"/>
    <p:sldId id="272" r:id="rId15"/>
    <p:sldId id="273" r:id="rId16"/>
    <p:sldId id="271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62" r:id="rId25"/>
    <p:sldId id="28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A7DE"/>
    <a:srgbClr val="B77849"/>
    <a:srgbClr val="543480"/>
    <a:srgbClr val="FCA84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-108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8A2BF95-0A54-4719-A5C4-23AB1E85A9BB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0"/>
      <dgm:spPr/>
    </dgm:pt>
    <dgm:pt modelId="{081112A7-9CE7-4946-B15E-2AA7A2F6818B}" type="pres">
      <dgm:prSet presAssocID="{38A2BF95-0A54-4719-A5C4-23AB1E85A9BB}" presName="compositeShape" presStyleCnt="0">
        <dgm:presLayoutVars>
          <dgm:chMax val="7"/>
          <dgm:dir/>
          <dgm:resizeHandles val="exact"/>
        </dgm:presLayoutVars>
      </dgm:prSet>
      <dgm:spPr/>
    </dgm:pt>
  </dgm:ptLst>
  <dgm:cxnLst>
    <dgm:cxn modelId="{ACC18763-2F63-4B67-A894-7149A720C645}" type="presOf" srcId="{38A2BF95-0A54-4719-A5C4-23AB1E85A9BB}" destId="{081112A7-9CE7-4946-B15E-2AA7A2F6818B}" srcOrd="0" destOrd="0" presId="urn:microsoft.com/office/officeart/2005/8/layout/venn1"/>
  </dgm:cxnLst>
  <dgm:bg>
    <a:effectLst>
      <a:glow rad="228600">
        <a:schemeClr val="accent4">
          <a:satMod val="175000"/>
          <a:alpha val="40000"/>
        </a:schemeClr>
      </a:glow>
      <a:innerShdw blurRad="114300">
        <a:prstClr val="black"/>
      </a:innerShdw>
    </a:effectLst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7178CC7-049C-4C87-B1A4-D698BD40D387}" type="doc">
      <dgm:prSet loTypeId="urn:microsoft.com/office/officeart/2005/8/layout/lProcess1" loCatId="process" qsTypeId="urn:microsoft.com/office/officeart/2005/8/quickstyle/simple5" qsCatId="simple" csTypeId="urn:microsoft.com/office/officeart/2005/8/colors/accent3_5" csCatId="accent3" phldr="1"/>
      <dgm:spPr/>
      <dgm:t>
        <a:bodyPr/>
        <a:lstStyle/>
        <a:p>
          <a:endParaRPr lang="ru-RU"/>
        </a:p>
      </dgm:t>
    </dgm:pt>
    <dgm:pt modelId="{3F2AFA29-29CC-4BF8-9CA9-C7D559965B84}">
      <dgm:prSet phldrT="[Текст]" custT="1"/>
      <dgm:spPr/>
      <dgm:t>
        <a:bodyPr/>
        <a:lstStyle/>
        <a:p>
          <a:r>
            <a:rPr lang="ru-RU" sz="3200" i="1" dirty="0" smtClean="0"/>
            <a:t>хозяйственное новаторство,</a:t>
          </a:r>
          <a:endParaRPr lang="ru-RU" sz="3200" dirty="0"/>
        </a:p>
      </dgm:t>
    </dgm:pt>
    <dgm:pt modelId="{049F5575-7B70-4F88-84CE-859AE4380C4B}" type="parTrans" cxnId="{50EA3897-F664-4EB7-A0A2-93272791EF40}">
      <dgm:prSet/>
      <dgm:spPr/>
      <dgm:t>
        <a:bodyPr/>
        <a:lstStyle/>
        <a:p>
          <a:endParaRPr lang="ru-RU"/>
        </a:p>
      </dgm:t>
    </dgm:pt>
    <dgm:pt modelId="{21C4DA2F-F9C0-45E7-A65E-A7C176CEE759}" type="sibTrans" cxnId="{50EA3897-F664-4EB7-A0A2-93272791EF40}">
      <dgm:prSet/>
      <dgm:spPr/>
      <dgm:t>
        <a:bodyPr/>
        <a:lstStyle/>
        <a:p>
          <a:endParaRPr lang="ru-RU"/>
        </a:p>
      </dgm:t>
    </dgm:pt>
    <dgm:pt modelId="{366BB593-DDF7-472F-99A1-EEC69757A02E}">
      <dgm:prSet phldrT="[Текст]" custT="1"/>
      <dgm:spPr/>
      <dgm:t>
        <a:bodyPr/>
        <a:lstStyle/>
        <a:p>
          <a:r>
            <a:rPr lang="ru-RU" sz="3200" i="1" dirty="0" smtClean="0"/>
            <a:t>экономическая свобода участников</a:t>
          </a:r>
          <a:r>
            <a:rPr lang="ru-RU" sz="3600" i="1" dirty="0" smtClean="0"/>
            <a:t>,</a:t>
          </a:r>
          <a:endParaRPr lang="ru-RU" sz="3600" dirty="0"/>
        </a:p>
      </dgm:t>
    </dgm:pt>
    <dgm:pt modelId="{0D20AA74-2908-467A-AA8A-1B1CAEF6ECC8}" type="parTrans" cxnId="{16164CA5-5993-44E3-90F1-8D5F93D91BAD}">
      <dgm:prSet/>
      <dgm:spPr/>
      <dgm:t>
        <a:bodyPr/>
        <a:lstStyle/>
        <a:p>
          <a:endParaRPr lang="ru-RU"/>
        </a:p>
      </dgm:t>
    </dgm:pt>
    <dgm:pt modelId="{8212CCEB-CC7C-4DEB-A114-EEA810EBA969}" type="sibTrans" cxnId="{16164CA5-5993-44E3-90F1-8D5F93D91BAD}">
      <dgm:prSet/>
      <dgm:spPr/>
      <dgm:t>
        <a:bodyPr/>
        <a:lstStyle/>
        <a:p>
          <a:endParaRPr lang="ru-RU"/>
        </a:p>
      </dgm:t>
    </dgm:pt>
    <dgm:pt modelId="{7887A847-F10C-42AC-BA4F-A7B23ADE25E9}">
      <dgm:prSet phldrT="[Текст]" custT="1"/>
      <dgm:spPr/>
      <dgm:t>
        <a:bodyPr/>
        <a:lstStyle/>
        <a:p>
          <a:r>
            <a:rPr lang="ru-RU" sz="4000" i="1" smtClean="0"/>
            <a:t>инициатива</a:t>
          </a:r>
          <a:endParaRPr lang="ru-RU" sz="4000" dirty="0"/>
        </a:p>
      </dgm:t>
    </dgm:pt>
    <dgm:pt modelId="{815D06F3-BE5D-440C-ABD7-CB38DA5A4F18}" type="parTrans" cxnId="{6C1585CE-36A7-4A36-8641-3864F18118B3}">
      <dgm:prSet/>
      <dgm:spPr/>
      <dgm:t>
        <a:bodyPr/>
        <a:lstStyle/>
        <a:p>
          <a:endParaRPr lang="ru-RU"/>
        </a:p>
      </dgm:t>
    </dgm:pt>
    <dgm:pt modelId="{EFE9AA0A-7592-43E9-8A07-4FD1153EEAFD}" type="sibTrans" cxnId="{6C1585CE-36A7-4A36-8641-3864F18118B3}">
      <dgm:prSet/>
      <dgm:spPr/>
      <dgm:t>
        <a:bodyPr/>
        <a:lstStyle/>
        <a:p>
          <a:endParaRPr lang="ru-RU"/>
        </a:p>
      </dgm:t>
    </dgm:pt>
    <dgm:pt modelId="{C16FC637-980B-4EAF-ADAD-C30C332ED89C}">
      <dgm:prSet phldrT="[Текст]" custT="1"/>
      <dgm:spPr/>
      <dgm:t>
        <a:bodyPr/>
        <a:lstStyle/>
        <a:p>
          <a:r>
            <a:rPr lang="ru-RU" sz="4000" i="1" dirty="0" smtClean="0"/>
            <a:t>поиск</a:t>
          </a:r>
          <a:endParaRPr lang="ru-RU" sz="4000" i="1" dirty="0"/>
        </a:p>
      </dgm:t>
    </dgm:pt>
    <dgm:pt modelId="{B3DEE157-9CDC-4226-A111-9EC69C937361}" type="parTrans" cxnId="{9B56CE9D-2EB6-47CA-BBEB-EEAC3F17E14D}">
      <dgm:prSet/>
      <dgm:spPr/>
      <dgm:t>
        <a:bodyPr/>
        <a:lstStyle/>
        <a:p>
          <a:endParaRPr lang="ru-RU"/>
        </a:p>
      </dgm:t>
    </dgm:pt>
    <dgm:pt modelId="{72392138-C414-4253-A5F6-A76CFF28D4CE}" type="sibTrans" cxnId="{9B56CE9D-2EB6-47CA-BBEB-EEAC3F17E14D}">
      <dgm:prSet/>
      <dgm:spPr/>
      <dgm:t>
        <a:bodyPr/>
        <a:lstStyle/>
        <a:p>
          <a:endParaRPr lang="ru-RU"/>
        </a:p>
      </dgm:t>
    </dgm:pt>
    <dgm:pt modelId="{6414896C-79FA-485B-B2E9-21A263D0B943}">
      <dgm:prSet phldrT="[Текст]" custT="1"/>
      <dgm:spPr/>
      <dgm:t>
        <a:bodyPr/>
        <a:lstStyle/>
        <a:p>
          <a:r>
            <a:rPr lang="ru-RU" sz="4000" i="1" smtClean="0"/>
            <a:t>риск</a:t>
          </a:r>
          <a:endParaRPr lang="ru-RU" sz="4000" i="1" dirty="0"/>
        </a:p>
      </dgm:t>
    </dgm:pt>
    <dgm:pt modelId="{60F4C306-746B-44EF-85AA-929F88A2A581}" type="parTrans" cxnId="{95FB4E53-881E-4CD9-95F3-47C4261557D0}">
      <dgm:prSet/>
      <dgm:spPr/>
      <dgm:t>
        <a:bodyPr/>
        <a:lstStyle/>
        <a:p>
          <a:endParaRPr lang="ru-RU"/>
        </a:p>
      </dgm:t>
    </dgm:pt>
    <dgm:pt modelId="{412A9BD5-25C3-4F24-A65A-2FF5322FDDA4}" type="sibTrans" cxnId="{95FB4E53-881E-4CD9-95F3-47C4261557D0}">
      <dgm:prSet/>
      <dgm:spPr/>
      <dgm:t>
        <a:bodyPr/>
        <a:lstStyle/>
        <a:p>
          <a:endParaRPr lang="ru-RU"/>
        </a:p>
      </dgm:t>
    </dgm:pt>
    <dgm:pt modelId="{8D6405F2-A9B0-46EF-8F5E-FDBBAFA3C6CF}">
      <dgm:prSet phldrT="[Текст]"/>
      <dgm:spPr/>
      <dgm:t>
        <a:bodyPr/>
        <a:lstStyle/>
        <a:p>
          <a:r>
            <a:rPr lang="ru-RU" i="1" dirty="0" smtClean="0"/>
            <a:t>угроза потерь</a:t>
          </a:r>
          <a:endParaRPr lang="ru-RU" i="1" dirty="0"/>
        </a:p>
      </dgm:t>
    </dgm:pt>
    <dgm:pt modelId="{C1087327-C7FF-4353-8BDB-4E3783962D96}" type="parTrans" cxnId="{158249F4-43C9-4B7E-B47D-DFC62CA49826}">
      <dgm:prSet/>
      <dgm:spPr/>
      <dgm:t>
        <a:bodyPr/>
        <a:lstStyle/>
        <a:p>
          <a:endParaRPr lang="ru-RU"/>
        </a:p>
      </dgm:t>
    </dgm:pt>
    <dgm:pt modelId="{59088F7C-F79D-4E6E-BE01-079790D835E1}" type="sibTrans" cxnId="{158249F4-43C9-4B7E-B47D-DFC62CA49826}">
      <dgm:prSet/>
      <dgm:spPr/>
      <dgm:t>
        <a:bodyPr/>
        <a:lstStyle/>
        <a:p>
          <a:endParaRPr lang="ru-RU"/>
        </a:p>
      </dgm:t>
    </dgm:pt>
    <dgm:pt modelId="{2E1838FF-A3F6-4129-AF5E-D2548D80F2E4}" type="pres">
      <dgm:prSet presAssocID="{07178CC7-049C-4C87-B1A4-D698BD40D38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9D21AA-CECE-4AC0-8551-46DB319A5889}" type="pres">
      <dgm:prSet presAssocID="{3F2AFA29-29CC-4BF8-9CA9-C7D559965B84}" presName="vertFlow" presStyleCnt="0"/>
      <dgm:spPr/>
    </dgm:pt>
    <dgm:pt modelId="{58430A76-669C-4626-A067-DD839D9E0131}" type="pres">
      <dgm:prSet presAssocID="{3F2AFA29-29CC-4BF8-9CA9-C7D559965B84}" presName="header" presStyleLbl="node1" presStyleIdx="0" presStyleCnt="2" custScaleX="110575" custScaleY="104609" custLinFactY="-45985" custLinFactNeighborX="1141" custLinFactNeighborY="-100000"/>
      <dgm:spPr/>
      <dgm:t>
        <a:bodyPr/>
        <a:lstStyle/>
        <a:p>
          <a:endParaRPr lang="ru-RU"/>
        </a:p>
      </dgm:t>
    </dgm:pt>
    <dgm:pt modelId="{14099D4E-E280-4584-9ACE-BC7C59EC255C}" type="pres">
      <dgm:prSet presAssocID="{0D20AA74-2908-467A-AA8A-1B1CAEF6ECC8}" presName="parTrans" presStyleLbl="sibTrans2D1" presStyleIdx="0" presStyleCnt="4" custAng="5197633" custFlipVert="1" custFlipHor="0" custScaleX="151100" custScaleY="187582" custLinFactNeighborX="34691" custLinFactNeighborY="32590"/>
      <dgm:spPr>
        <a:prstGeom prst="downArrow">
          <a:avLst/>
        </a:prstGeom>
      </dgm:spPr>
      <dgm:t>
        <a:bodyPr/>
        <a:lstStyle/>
        <a:p>
          <a:endParaRPr lang="ru-RU"/>
        </a:p>
      </dgm:t>
    </dgm:pt>
    <dgm:pt modelId="{1A071E5B-FE6B-4481-A928-62EC14AADF48}" type="pres">
      <dgm:prSet presAssocID="{366BB593-DDF7-472F-99A1-EEC69757A02E}" presName="child" presStyleLbl="alignAccFollowNode1" presStyleIdx="0" presStyleCnt="4" custScaleX="110578" custScaleY="236064" custLinFactNeighborX="3137" custLinFactNeighborY="-6843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83FD33-FA4E-445F-88BF-F080E7E4A978}" type="pres">
      <dgm:prSet presAssocID="{8212CCEB-CC7C-4DEB-A114-EEA810EBA969}" presName="sibTrans" presStyleLbl="sibTrans2D1" presStyleIdx="1" presStyleCnt="4"/>
      <dgm:spPr/>
      <dgm:t>
        <a:bodyPr/>
        <a:lstStyle/>
        <a:p>
          <a:endParaRPr lang="ru-RU"/>
        </a:p>
      </dgm:t>
    </dgm:pt>
    <dgm:pt modelId="{B3CFB4AA-6B62-4F89-9762-7A3635F0EDBD}" type="pres">
      <dgm:prSet presAssocID="{7887A847-F10C-42AC-BA4F-A7B23ADE25E9}" presName="child" presStyleLbl="alignAccFollow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6D75CA3-1D85-440A-88E1-127008483C8E}" type="pres">
      <dgm:prSet presAssocID="{3F2AFA29-29CC-4BF8-9CA9-C7D559965B84}" presName="hSp" presStyleCnt="0"/>
      <dgm:spPr/>
    </dgm:pt>
    <dgm:pt modelId="{6EF438F0-5F08-4DE1-A3F9-89D3B1FD8641}" type="pres">
      <dgm:prSet presAssocID="{C16FC637-980B-4EAF-ADAD-C30C332ED89C}" presName="vertFlow" presStyleCnt="0"/>
      <dgm:spPr/>
    </dgm:pt>
    <dgm:pt modelId="{3239B161-B773-4D6B-A077-58B9946A7D55}" type="pres">
      <dgm:prSet presAssocID="{C16FC637-980B-4EAF-ADAD-C30C332ED89C}" presName="header" presStyleLbl="node1" presStyleIdx="1" presStyleCnt="2" custScaleY="149470"/>
      <dgm:spPr/>
      <dgm:t>
        <a:bodyPr/>
        <a:lstStyle/>
        <a:p>
          <a:endParaRPr lang="ru-RU"/>
        </a:p>
      </dgm:t>
    </dgm:pt>
    <dgm:pt modelId="{EEAA00BC-BD7F-4953-9D89-DABCD213D4AF}" type="pres">
      <dgm:prSet presAssocID="{60F4C306-746B-44EF-85AA-929F88A2A581}" presName="parTrans" presStyleLbl="sibTrans2D1" presStyleIdx="2" presStyleCnt="4"/>
      <dgm:spPr/>
      <dgm:t>
        <a:bodyPr/>
        <a:lstStyle/>
        <a:p>
          <a:endParaRPr lang="ru-RU"/>
        </a:p>
      </dgm:t>
    </dgm:pt>
    <dgm:pt modelId="{5F4835B4-2A3F-4759-979E-D32147D1992F}" type="pres">
      <dgm:prSet presAssocID="{6414896C-79FA-485B-B2E9-21A263D0B943}" presName="child" presStyleLbl="alignAccFollowNode1" presStyleIdx="2" presStyleCnt="4" custLinFactY="16328" custLinFactNeighborX="91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E60A1E-A3F7-448A-AF26-F468C271E831}" type="pres">
      <dgm:prSet presAssocID="{412A9BD5-25C3-4F24-A65A-2FF5322FDDA4}" presName="sibTrans" presStyleLbl="sibTrans2D1" presStyleIdx="3" presStyleCnt="4"/>
      <dgm:spPr/>
      <dgm:t>
        <a:bodyPr/>
        <a:lstStyle/>
        <a:p>
          <a:endParaRPr lang="ru-RU"/>
        </a:p>
      </dgm:t>
    </dgm:pt>
    <dgm:pt modelId="{04E6BE51-96F2-4BF7-A170-39F47AFF3D8B}" type="pres">
      <dgm:prSet presAssocID="{8D6405F2-A9B0-46EF-8F5E-FDBBAFA3C6CF}" presName="child" presStyleLbl="alignAccFollowNode1" presStyleIdx="3" presStyleCnt="4" custLinFactY="26594" custLinFactNeighborX="-57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8249F4-43C9-4B7E-B47D-DFC62CA49826}" srcId="{C16FC637-980B-4EAF-ADAD-C30C332ED89C}" destId="{8D6405F2-A9B0-46EF-8F5E-FDBBAFA3C6CF}" srcOrd="1" destOrd="0" parTransId="{C1087327-C7FF-4353-8BDB-4E3783962D96}" sibTransId="{59088F7C-F79D-4E6E-BE01-079790D835E1}"/>
    <dgm:cxn modelId="{9842C214-CCD5-43B8-843F-2E56A4EE097F}" type="presOf" srcId="{3F2AFA29-29CC-4BF8-9CA9-C7D559965B84}" destId="{58430A76-669C-4626-A067-DD839D9E0131}" srcOrd="0" destOrd="0" presId="urn:microsoft.com/office/officeart/2005/8/layout/lProcess1"/>
    <dgm:cxn modelId="{722A9647-C85D-4C8A-9E76-F21C97C30367}" type="presOf" srcId="{C16FC637-980B-4EAF-ADAD-C30C332ED89C}" destId="{3239B161-B773-4D6B-A077-58B9946A7D55}" srcOrd="0" destOrd="0" presId="urn:microsoft.com/office/officeart/2005/8/layout/lProcess1"/>
    <dgm:cxn modelId="{50EA3897-F664-4EB7-A0A2-93272791EF40}" srcId="{07178CC7-049C-4C87-B1A4-D698BD40D387}" destId="{3F2AFA29-29CC-4BF8-9CA9-C7D559965B84}" srcOrd="0" destOrd="0" parTransId="{049F5575-7B70-4F88-84CE-859AE4380C4B}" sibTransId="{21C4DA2F-F9C0-45E7-A65E-A7C176CEE759}"/>
    <dgm:cxn modelId="{9B56CE9D-2EB6-47CA-BBEB-EEAC3F17E14D}" srcId="{07178CC7-049C-4C87-B1A4-D698BD40D387}" destId="{C16FC637-980B-4EAF-ADAD-C30C332ED89C}" srcOrd="1" destOrd="0" parTransId="{B3DEE157-9CDC-4226-A111-9EC69C937361}" sibTransId="{72392138-C414-4253-A5F6-A76CFF28D4CE}"/>
    <dgm:cxn modelId="{D367688E-F7F3-4AAA-8DAD-638624DE3416}" type="presOf" srcId="{7887A847-F10C-42AC-BA4F-A7B23ADE25E9}" destId="{B3CFB4AA-6B62-4F89-9762-7A3635F0EDBD}" srcOrd="0" destOrd="0" presId="urn:microsoft.com/office/officeart/2005/8/layout/lProcess1"/>
    <dgm:cxn modelId="{95FB4E53-881E-4CD9-95F3-47C4261557D0}" srcId="{C16FC637-980B-4EAF-ADAD-C30C332ED89C}" destId="{6414896C-79FA-485B-B2E9-21A263D0B943}" srcOrd="0" destOrd="0" parTransId="{60F4C306-746B-44EF-85AA-929F88A2A581}" sibTransId="{412A9BD5-25C3-4F24-A65A-2FF5322FDDA4}"/>
    <dgm:cxn modelId="{5BB25959-C777-4C37-8C68-928D48AEA756}" type="presOf" srcId="{60F4C306-746B-44EF-85AA-929F88A2A581}" destId="{EEAA00BC-BD7F-4953-9D89-DABCD213D4AF}" srcOrd="0" destOrd="0" presId="urn:microsoft.com/office/officeart/2005/8/layout/lProcess1"/>
    <dgm:cxn modelId="{54093765-2FCC-4E04-B4F7-3CA8B556D678}" type="presOf" srcId="{8212CCEB-CC7C-4DEB-A114-EEA810EBA969}" destId="{6983FD33-FA4E-445F-88BF-F080E7E4A978}" srcOrd="0" destOrd="0" presId="urn:microsoft.com/office/officeart/2005/8/layout/lProcess1"/>
    <dgm:cxn modelId="{3239C152-93E5-4143-BECF-6611ED453060}" type="presOf" srcId="{0D20AA74-2908-467A-AA8A-1B1CAEF6ECC8}" destId="{14099D4E-E280-4584-9ACE-BC7C59EC255C}" srcOrd="0" destOrd="0" presId="urn:microsoft.com/office/officeart/2005/8/layout/lProcess1"/>
    <dgm:cxn modelId="{36081F15-8F38-450C-954A-C5411E3ECD3B}" type="presOf" srcId="{366BB593-DDF7-472F-99A1-EEC69757A02E}" destId="{1A071E5B-FE6B-4481-A928-62EC14AADF48}" srcOrd="0" destOrd="0" presId="urn:microsoft.com/office/officeart/2005/8/layout/lProcess1"/>
    <dgm:cxn modelId="{443DE594-A904-4018-B0F8-828B56650CEF}" type="presOf" srcId="{07178CC7-049C-4C87-B1A4-D698BD40D387}" destId="{2E1838FF-A3F6-4129-AF5E-D2548D80F2E4}" srcOrd="0" destOrd="0" presId="urn:microsoft.com/office/officeart/2005/8/layout/lProcess1"/>
    <dgm:cxn modelId="{19643584-F664-498E-8B58-94710FCACA8F}" type="presOf" srcId="{6414896C-79FA-485B-B2E9-21A263D0B943}" destId="{5F4835B4-2A3F-4759-979E-D32147D1992F}" srcOrd="0" destOrd="0" presId="urn:microsoft.com/office/officeart/2005/8/layout/lProcess1"/>
    <dgm:cxn modelId="{16164CA5-5993-44E3-90F1-8D5F93D91BAD}" srcId="{3F2AFA29-29CC-4BF8-9CA9-C7D559965B84}" destId="{366BB593-DDF7-472F-99A1-EEC69757A02E}" srcOrd="0" destOrd="0" parTransId="{0D20AA74-2908-467A-AA8A-1B1CAEF6ECC8}" sibTransId="{8212CCEB-CC7C-4DEB-A114-EEA810EBA969}"/>
    <dgm:cxn modelId="{DE2F17A2-369A-41BC-9B0F-1D875DEDEFD3}" type="presOf" srcId="{8D6405F2-A9B0-46EF-8F5E-FDBBAFA3C6CF}" destId="{04E6BE51-96F2-4BF7-A170-39F47AFF3D8B}" srcOrd="0" destOrd="0" presId="urn:microsoft.com/office/officeart/2005/8/layout/lProcess1"/>
    <dgm:cxn modelId="{6C1585CE-36A7-4A36-8641-3864F18118B3}" srcId="{3F2AFA29-29CC-4BF8-9CA9-C7D559965B84}" destId="{7887A847-F10C-42AC-BA4F-A7B23ADE25E9}" srcOrd="1" destOrd="0" parTransId="{815D06F3-BE5D-440C-ABD7-CB38DA5A4F18}" sibTransId="{EFE9AA0A-7592-43E9-8A07-4FD1153EEAFD}"/>
    <dgm:cxn modelId="{DE80CEF2-4D8E-4FE9-A9B8-59D6049A6E30}" type="presOf" srcId="{412A9BD5-25C3-4F24-A65A-2FF5322FDDA4}" destId="{7FE60A1E-A3F7-448A-AF26-F468C271E831}" srcOrd="0" destOrd="0" presId="urn:microsoft.com/office/officeart/2005/8/layout/lProcess1"/>
    <dgm:cxn modelId="{E8ABC83B-FC3F-4B3A-9FAE-85AD9E408421}" type="presParOf" srcId="{2E1838FF-A3F6-4129-AF5E-D2548D80F2E4}" destId="{849D21AA-CECE-4AC0-8551-46DB319A5889}" srcOrd="0" destOrd="0" presId="urn:microsoft.com/office/officeart/2005/8/layout/lProcess1"/>
    <dgm:cxn modelId="{A3D5DAC5-8485-407D-9302-123A6EDCBB1E}" type="presParOf" srcId="{849D21AA-CECE-4AC0-8551-46DB319A5889}" destId="{58430A76-669C-4626-A067-DD839D9E0131}" srcOrd="0" destOrd="0" presId="urn:microsoft.com/office/officeart/2005/8/layout/lProcess1"/>
    <dgm:cxn modelId="{A0BD2D35-343D-4F02-BBF4-7DB0FA2EF415}" type="presParOf" srcId="{849D21AA-CECE-4AC0-8551-46DB319A5889}" destId="{14099D4E-E280-4584-9ACE-BC7C59EC255C}" srcOrd="1" destOrd="0" presId="urn:microsoft.com/office/officeart/2005/8/layout/lProcess1"/>
    <dgm:cxn modelId="{555FC0C2-B89E-4839-B823-0EE0700256B7}" type="presParOf" srcId="{849D21AA-CECE-4AC0-8551-46DB319A5889}" destId="{1A071E5B-FE6B-4481-A928-62EC14AADF48}" srcOrd="2" destOrd="0" presId="urn:microsoft.com/office/officeart/2005/8/layout/lProcess1"/>
    <dgm:cxn modelId="{D173CF67-FC8B-4459-B572-2B244F4171C0}" type="presParOf" srcId="{849D21AA-CECE-4AC0-8551-46DB319A5889}" destId="{6983FD33-FA4E-445F-88BF-F080E7E4A978}" srcOrd="3" destOrd="0" presId="urn:microsoft.com/office/officeart/2005/8/layout/lProcess1"/>
    <dgm:cxn modelId="{8FA85C0C-2061-4EE1-8B43-CE082C8A90FA}" type="presParOf" srcId="{849D21AA-CECE-4AC0-8551-46DB319A5889}" destId="{B3CFB4AA-6B62-4F89-9762-7A3635F0EDBD}" srcOrd="4" destOrd="0" presId="urn:microsoft.com/office/officeart/2005/8/layout/lProcess1"/>
    <dgm:cxn modelId="{0784E0EA-F927-400C-87BC-23B18836DB8A}" type="presParOf" srcId="{2E1838FF-A3F6-4129-AF5E-D2548D80F2E4}" destId="{26D75CA3-1D85-440A-88E1-127008483C8E}" srcOrd="1" destOrd="0" presId="urn:microsoft.com/office/officeart/2005/8/layout/lProcess1"/>
    <dgm:cxn modelId="{61F89D0A-EABA-4F70-BC5F-AA39FF2BE2D1}" type="presParOf" srcId="{2E1838FF-A3F6-4129-AF5E-D2548D80F2E4}" destId="{6EF438F0-5F08-4DE1-A3F9-89D3B1FD8641}" srcOrd="2" destOrd="0" presId="urn:microsoft.com/office/officeart/2005/8/layout/lProcess1"/>
    <dgm:cxn modelId="{E6D15B22-C7EB-418C-8E23-2CDAA86C8FEE}" type="presParOf" srcId="{6EF438F0-5F08-4DE1-A3F9-89D3B1FD8641}" destId="{3239B161-B773-4D6B-A077-58B9946A7D55}" srcOrd="0" destOrd="0" presId="urn:microsoft.com/office/officeart/2005/8/layout/lProcess1"/>
    <dgm:cxn modelId="{5AEAC7FF-3A5D-4E5E-BAFC-E020F623B9E4}" type="presParOf" srcId="{6EF438F0-5F08-4DE1-A3F9-89D3B1FD8641}" destId="{EEAA00BC-BD7F-4953-9D89-DABCD213D4AF}" srcOrd="1" destOrd="0" presId="urn:microsoft.com/office/officeart/2005/8/layout/lProcess1"/>
    <dgm:cxn modelId="{932BBF13-B5DA-4F92-9CD9-734B00382108}" type="presParOf" srcId="{6EF438F0-5F08-4DE1-A3F9-89D3B1FD8641}" destId="{5F4835B4-2A3F-4759-979E-D32147D1992F}" srcOrd="2" destOrd="0" presId="urn:microsoft.com/office/officeart/2005/8/layout/lProcess1"/>
    <dgm:cxn modelId="{DA4AA7E5-569D-4B9E-9B37-A5BA571E86FE}" type="presParOf" srcId="{6EF438F0-5F08-4DE1-A3F9-89D3B1FD8641}" destId="{7FE60A1E-A3F7-448A-AF26-F468C271E831}" srcOrd="3" destOrd="0" presId="urn:microsoft.com/office/officeart/2005/8/layout/lProcess1"/>
    <dgm:cxn modelId="{5327A0AF-E0C3-44A5-99FF-94B216A12CAB}" type="presParOf" srcId="{6EF438F0-5F08-4DE1-A3F9-89D3B1FD8641}" destId="{04E6BE51-96F2-4BF7-A170-39F47AFF3D8B}" srcOrd="4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8E1514-11FC-46F7-87D2-437E39103D96}" type="doc">
      <dgm:prSet loTypeId="urn:microsoft.com/office/officeart/2005/8/layout/hList9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77782C4C-D411-4B48-9510-F7DDAB12C943}">
      <dgm:prSet phldrT="[Текст]" phldr="1"/>
      <dgm:spPr/>
      <dgm:t>
        <a:bodyPr/>
        <a:lstStyle/>
        <a:p>
          <a:endParaRPr lang="ru-RU" dirty="0"/>
        </a:p>
      </dgm:t>
    </dgm:pt>
    <dgm:pt modelId="{B9CE4AA2-5B2C-4A46-A0F2-0A4FA733F2F5}" type="parTrans" cxnId="{633075A0-40E2-4848-BF92-A265BC14B1AE}">
      <dgm:prSet/>
      <dgm:spPr/>
      <dgm:t>
        <a:bodyPr/>
        <a:lstStyle/>
        <a:p>
          <a:endParaRPr lang="ru-RU"/>
        </a:p>
      </dgm:t>
    </dgm:pt>
    <dgm:pt modelId="{BF6CB6B3-2F40-45AB-95C5-BFBA90556BBA}" type="sibTrans" cxnId="{633075A0-40E2-4848-BF92-A265BC14B1AE}">
      <dgm:prSet/>
      <dgm:spPr/>
      <dgm:t>
        <a:bodyPr/>
        <a:lstStyle/>
        <a:p>
          <a:endParaRPr lang="ru-RU"/>
        </a:p>
      </dgm:t>
    </dgm:pt>
    <dgm:pt modelId="{D4C6582F-9F3F-44F8-A3C5-37DE40BA93D2}">
      <dgm:prSet phldrT="[Текст]" custT="1"/>
      <dgm:spPr/>
      <dgm:t>
        <a:bodyPr/>
        <a:lstStyle/>
        <a:p>
          <a:pPr algn="ctr"/>
          <a:r>
            <a:rPr lang="ru-RU" sz="2800" b="1" dirty="0" smtClean="0">
              <a:solidFill>
                <a:srgbClr val="C00000"/>
              </a:solidFill>
            </a:rPr>
            <a:t>Индивидуальный</a:t>
          </a:r>
        </a:p>
        <a:p>
          <a:pPr algn="ctr"/>
          <a:r>
            <a:rPr lang="ru-RU" sz="2800" b="1" dirty="0" smtClean="0">
              <a:solidFill>
                <a:srgbClr val="C00000"/>
              </a:solidFill>
            </a:rPr>
            <a:t>предприниматель</a:t>
          </a:r>
          <a:endParaRPr lang="ru-RU" sz="2800" b="1" dirty="0">
            <a:solidFill>
              <a:srgbClr val="C00000"/>
            </a:solidFill>
          </a:endParaRPr>
        </a:p>
      </dgm:t>
    </dgm:pt>
    <dgm:pt modelId="{48DF54A7-E5C2-4510-BDD3-E7D0868F906E}" type="parTrans" cxnId="{F1245DC0-7939-43BD-870F-5972824EB299}">
      <dgm:prSet/>
      <dgm:spPr/>
      <dgm:t>
        <a:bodyPr/>
        <a:lstStyle/>
        <a:p>
          <a:endParaRPr lang="ru-RU"/>
        </a:p>
      </dgm:t>
    </dgm:pt>
    <dgm:pt modelId="{5351A709-B063-4946-A698-AADC18F9FC16}" type="sibTrans" cxnId="{F1245DC0-7939-43BD-870F-5972824EB299}">
      <dgm:prSet/>
      <dgm:spPr/>
      <dgm:t>
        <a:bodyPr/>
        <a:lstStyle/>
        <a:p>
          <a:endParaRPr lang="ru-RU"/>
        </a:p>
      </dgm:t>
    </dgm:pt>
    <dgm:pt modelId="{5C24E3AD-8222-4F11-AF79-0ABCE43AF12C}">
      <dgm:prSet phldrT="[Текст]" phldr="1"/>
      <dgm:spPr/>
      <dgm:t>
        <a:bodyPr/>
        <a:lstStyle/>
        <a:p>
          <a:endParaRPr lang="ru-RU" dirty="0"/>
        </a:p>
      </dgm:t>
    </dgm:pt>
    <dgm:pt modelId="{43F62B90-47B2-40FD-8A5B-EA84EBD8F7CA}" type="parTrans" cxnId="{0ADD6985-F099-45C9-87C5-4D5477F1FA37}">
      <dgm:prSet/>
      <dgm:spPr/>
      <dgm:t>
        <a:bodyPr/>
        <a:lstStyle/>
        <a:p>
          <a:endParaRPr lang="ru-RU"/>
        </a:p>
      </dgm:t>
    </dgm:pt>
    <dgm:pt modelId="{F30AFAC6-4D8F-41A8-B064-4FB02006E6C9}" type="sibTrans" cxnId="{0ADD6985-F099-45C9-87C5-4D5477F1FA37}">
      <dgm:prSet/>
      <dgm:spPr/>
      <dgm:t>
        <a:bodyPr/>
        <a:lstStyle/>
        <a:p>
          <a:endParaRPr lang="ru-RU"/>
        </a:p>
      </dgm:t>
    </dgm:pt>
    <dgm:pt modelId="{EDEF113D-B561-49EC-8E58-621112073D48}">
      <dgm:prSet phldrT="[Текст]" custT="1"/>
      <dgm:spPr/>
      <dgm:t>
        <a:bodyPr/>
        <a:lstStyle/>
        <a:p>
          <a:pPr algn="ctr"/>
          <a:r>
            <a:rPr lang="ru-RU" sz="2800" b="1" dirty="0" smtClean="0">
              <a:solidFill>
                <a:srgbClr val="C00000"/>
              </a:solidFill>
            </a:rPr>
            <a:t>Фермерское хозяйство</a:t>
          </a:r>
          <a:endParaRPr lang="ru-RU" sz="2800" b="1" dirty="0">
            <a:solidFill>
              <a:srgbClr val="C00000"/>
            </a:solidFill>
          </a:endParaRPr>
        </a:p>
      </dgm:t>
    </dgm:pt>
    <dgm:pt modelId="{73B03F26-4C13-4E97-ACB2-A7F7A66D880A}" type="parTrans" cxnId="{AF8274FF-D8A8-4F0D-BB18-02614E6AD22C}">
      <dgm:prSet/>
      <dgm:spPr/>
      <dgm:t>
        <a:bodyPr/>
        <a:lstStyle/>
        <a:p>
          <a:endParaRPr lang="ru-RU"/>
        </a:p>
      </dgm:t>
    </dgm:pt>
    <dgm:pt modelId="{E524A95C-33CB-4B5D-8D74-CAD117B5E979}" type="sibTrans" cxnId="{AF8274FF-D8A8-4F0D-BB18-02614E6AD22C}">
      <dgm:prSet/>
      <dgm:spPr/>
      <dgm:t>
        <a:bodyPr/>
        <a:lstStyle/>
        <a:p>
          <a:endParaRPr lang="ru-RU"/>
        </a:p>
      </dgm:t>
    </dgm:pt>
    <dgm:pt modelId="{BA043556-06A0-44B3-93E6-87B758212B0B}" type="pres">
      <dgm:prSet presAssocID="{838E1514-11FC-46F7-87D2-437E39103D96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0ECAA9E-3A72-4DAE-A6E7-A4573A21B099}" type="pres">
      <dgm:prSet presAssocID="{77782C4C-D411-4B48-9510-F7DDAB12C943}" presName="posSpace" presStyleCnt="0"/>
      <dgm:spPr/>
    </dgm:pt>
    <dgm:pt modelId="{68A3AD93-EE4B-4F38-840B-DA75379D834F}" type="pres">
      <dgm:prSet presAssocID="{77782C4C-D411-4B48-9510-F7DDAB12C943}" presName="vertFlow" presStyleCnt="0"/>
      <dgm:spPr/>
    </dgm:pt>
    <dgm:pt modelId="{6C3AC782-4103-4B0B-B97D-DF5F3E7033AA}" type="pres">
      <dgm:prSet presAssocID="{77782C4C-D411-4B48-9510-F7DDAB12C943}" presName="topSpace" presStyleCnt="0"/>
      <dgm:spPr/>
    </dgm:pt>
    <dgm:pt modelId="{E463D2F4-0235-4164-B92C-949FA32EECF1}" type="pres">
      <dgm:prSet presAssocID="{77782C4C-D411-4B48-9510-F7DDAB12C943}" presName="firstComp" presStyleCnt="0"/>
      <dgm:spPr/>
    </dgm:pt>
    <dgm:pt modelId="{68F8F4BA-FD35-4CB3-872F-44131393AE73}" type="pres">
      <dgm:prSet presAssocID="{77782C4C-D411-4B48-9510-F7DDAB12C943}" presName="firstChild" presStyleLbl="bgAccFollowNode1" presStyleIdx="0" presStyleCnt="2" custScaleX="140391" custScaleY="156471" custLinFactNeighborX="-8323" custLinFactNeighborY="-1483"/>
      <dgm:spPr/>
      <dgm:t>
        <a:bodyPr/>
        <a:lstStyle/>
        <a:p>
          <a:endParaRPr lang="ru-RU"/>
        </a:p>
      </dgm:t>
    </dgm:pt>
    <dgm:pt modelId="{4760A480-FDA9-4779-A177-1D29A6B1B442}" type="pres">
      <dgm:prSet presAssocID="{77782C4C-D411-4B48-9510-F7DDAB12C943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15366-3F41-4D28-963F-5381EB1A4635}" type="pres">
      <dgm:prSet presAssocID="{77782C4C-D411-4B48-9510-F7DDAB12C943}" presName="negSpace" presStyleCnt="0"/>
      <dgm:spPr/>
    </dgm:pt>
    <dgm:pt modelId="{2B431F7C-7436-46C3-A94D-2B4B0E7F1D79}" type="pres">
      <dgm:prSet presAssocID="{77782C4C-D411-4B48-9510-F7DDAB12C943}" presName="circle" presStyleLbl="node1" presStyleIdx="0" presStyleCnt="2" custScaleX="112259" custScaleY="111167" custLinFactNeighborX="-9836" custLinFactNeighborY="-74527"/>
      <dgm:spPr/>
      <dgm:t>
        <a:bodyPr/>
        <a:lstStyle/>
        <a:p>
          <a:endParaRPr lang="ru-RU"/>
        </a:p>
      </dgm:t>
    </dgm:pt>
    <dgm:pt modelId="{3D8B5B23-A79A-400E-8A77-FCEEFBA1472C}" type="pres">
      <dgm:prSet presAssocID="{BF6CB6B3-2F40-45AB-95C5-BFBA90556BBA}" presName="transSpace" presStyleCnt="0"/>
      <dgm:spPr/>
    </dgm:pt>
    <dgm:pt modelId="{E9CC6F6C-EB32-4D0E-8500-B205B0AF6D7F}" type="pres">
      <dgm:prSet presAssocID="{5C24E3AD-8222-4F11-AF79-0ABCE43AF12C}" presName="posSpace" presStyleCnt="0"/>
      <dgm:spPr/>
    </dgm:pt>
    <dgm:pt modelId="{B11EDC70-2D50-4EF1-BD53-BDCC2BC4E644}" type="pres">
      <dgm:prSet presAssocID="{5C24E3AD-8222-4F11-AF79-0ABCE43AF12C}" presName="vertFlow" presStyleCnt="0"/>
      <dgm:spPr/>
    </dgm:pt>
    <dgm:pt modelId="{D10E8D96-BBF5-46C1-ACA9-9A97B4F31F87}" type="pres">
      <dgm:prSet presAssocID="{5C24E3AD-8222-4F11-AF79-0ABCE43AF12C}" presName="topSpace" presStyleCnt="0"/>
      <dgm:spPr/>
    </dgm:pt>
    <dgm:pt modelId="{C4DCD5D2-58B7-4501-AE20-36D10D1D2D2D}" type="pres">
      <dgm:prSet presAssocID="{5C24E3AD-8222-4F11-AF79-0ABCE43AF12C}" presName="firstComp" presStyleCnt="0"/>
      <dgm:spPr/>
    </dgm:pt>
    <dgm:pt modelId="{98A5D413-3CB3-4ABF-894D-B68ACDBFD85D}" type="pres">
      <dgm:prSet presAssocID="{5C24E3AD-8222-4F11-AF79-0ABCE43AF12C}" presName="firstChild" presStyleLbl="bgAccFollowNode1" presStyleIdx="1" presStyleCnt="2" custScaleX="127989" custScaleY="146664" custLinFactNeighborX="-45818" custLinFactNeighborY="530"/>
      <dgm:spPr/>
      <dgm:t>
        <a:bodyPr/>
        <a:lstStyle/>
        <a:p>
          <a:endParaRPr lang="ru-RU"/>
        </a:p>
      </dgm:t>
    </dgm:pt>
    <dgm:pt modelId="{AD159B04-3ED1-4116-AE3F-6D5194913C0C}" type="pres">
      <dgm:prSet presAssocID="{5C24E3AD-8222-4F11-AF79-0ABCE43AF12C}" presName="first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701DC4-3BA7-476E-BD62-F178A8C9C1B8}" type="pres">
      <dgm:prSet presAssocID="{5C24E3AD-8222-4F11-AF79-0ABCE43AF12C}" presName="negSpace" presStyleCnt="0"/>
      <dgm:spPr/>
    </dgm:pt>
    <dgm:pt modelId="{57B39E36-12F7-465F-BE17-4DC1D1EE2A68}" type="pres">
      <dgm:prSet presAssocID="{5C24E3AD-8222-4F11-AF79-0ABCE43AF12C}" presName="circle" presStyleLbl="node1" presStyleIdx="1" presStyleCnt="2" custScaleX="110516" custScaleY="112312" custLinFactNeighborX="-6355" custLinFactNeighborY="-81672"/>
      <dgm:spPr/>
      <dgm:t>
        <a:bodyPr/>
        <a:lstStyle/>
        <a:p>
          <a:endParaRPr lang="ru-RU"/>
        </a:p>
      </dgm:t>
    </dgm:pt>
  </dgm:ptLst>
  <dgm:cxnLst>
    <dgm:cxn modelId="{446BD8F1-88D1-470F-9006-7FFA05C99EB6}" type="presOf" srcId="{EDEF113D-B561-49EC-8E58-621112073D48}" destId="{98A5D413-3CB3-4ABF-894D-B68ACDBFD85D}" srcOrd="0" destOrd="0" presId="urn:microsoft.com/office/officeart/2005/8/layout/hList9"/>
    <dgm:cxn modelId="{633075A0-40E2-4848-BF92-A265BC14B1AE}" srcId="{838E1514-11FC-46F7-87D2-437E39103D96}" destId="{77782C4C-D411-4B48-9510-F7DDAB12C943}" srcOrd="0" destOrd="0" parTransId="{B9CE4AA2-5B2C-4A46-A0F2-0A4FA733F2F5}" sibTransId="{BF6CB6B3-2F40-45AB-95C5-BFBA90556BBA}"/>
    <dgm:cxn modelId="{F1245DC0-7939-43BD-870F-5972824EB299}" srcId="{77782C4C-D411-4B48-9510-F7DDAB12C943}" destId="{D4C6582F-9F3F-44F8-A3C5-37DE40BA93D2}" srcOrd="0" destOrd="0" parTransId="{48DF54A7-E5C2-4510-BDD3-E7D0868F906E}" sibTransId="{5351A709-B063-4946-A698-AADC18F9FC16}"/>
    <dgm:cxn modelId="{4A6E39D7-A49D-4F12-BD43-6408456E391C}" type="presOf" srcId="{838E1514-11FC-46F7-87D2-437E39103D96}" destId="{BA043556-06A0-44B3-93E6-87B758212B0B}" srcOrd="0" destOrd="0" presId="urn:microsoft.com/office/officeart/2005/8/layout/hList9"/>
    <dgm:cxn modelId="{F1F4BD31-8172-49AE-BBE2-10C6D4522D77}" type="presOf" srcId="{77782C4C-D411-4B48-9510-F7DDAB12C943}" destId="{2B431F7C-7436-46C3-A94D-2B4B0E7F1D79}" srcOrd="0" destOrd="0" presId="urn:microsoft.com/office/officeart/2005/8/layout/hList9"/>
    <dgm:cxn modelId="{8059E731-FD39-423E-842E-081B1DDD72D4}" type="presOf" srcId="{D4C6582F-9F3F-44F8-A3C5-37DE40BA93D2}" destId="{68F8F4BA-FD35-4CB3-872F-44131393AE73}" srcOrd="0" destOrd="0" presId="urn:microsoft.com/office/officeart/2005/8/layout/hList9"/>
    <dgm:cxn modelId="{DE227B7D-C514-4CDA-8541-699695C6A605}" type="presOf" srcId="{5C24E3AD-8222-4F11-AF79-0ABCE43AF12C}" destId="{57B39E36-12F7-465F-BE17-4DC1D1EE2A68}" srcOrd="0" destOrd="0" presId="urn:microsoft.com/office/officeart/2005/8/layout/hList9"/>
    <dgm:cxn modelId="{0ADD6985-F099-45C9-87C5-4D5477F1FA37}" srcId="{838E1514-11FC-46F7-87D2-437E39103D96}" destId="{5C24E3AD-8222-4F11-AF79-0ABCE43AF12C}" srcOrd="1" destOrd="0" parTransId="{43F62B90-47B2-40FD-8A5B-EA84EBD8F7CA}" sibTransId="{F30AFAC6-4D8F-41A8-B064-4FB02006E6C9}"/>
    <dgm:cxn modelId="{AF8274FF-D8A8-4F0D-BB18-02614E6AD22C}" srcId="{5C24E3AD-8222-4F11-AF79-0ABCE43AF12C}" destId="{EDEF113D-B561-49EC-8E58-621112073D48}" srcOrd="0" destOrd="0" parTransId="{73B03F26-4C13-4E97-ACB2-A7F7A66D880A}" sibTransId="{E524A95C-33CB-4B5D-8D74-CAD117B5E979}"/>
    <dgm:cxn modelId="{5BE19349-7B75-4992-A0B7-7507FFC9D4B9}" type="presOf" srcId="{D4C6582F-9F3F-44F8-A3C5-37DE40BA93D2}" destId="{4760A480-FDA9-4779-A177-1D29A6B1B442}" srcOrd="1" destOrd="0" presId="urn:microsoft.com/office/officeart/2005/8/layout/hList9"/>
    <dgm:cxn modelId="{EC6B6013-F9E5-441E-B229-10B0A9F38508}" type="presOf" srcId="{EDEF113D-B561-49EC-8E58-621112073D48}" destId="{AD159B04-3ED1-4116-AE3F-6D5194913C0C}" srcOrd="1" destOrd="0" presId="urn:microsoft.com/office/officeart/2005/8/layout/hList9"/>
    <dgm:cxn modelId="{CA8DD013-633E-4CFE-8A9B-DA65224C8776}" type="presParOf" srcId="{BA043556-06A0-44B3-93E6-87B758212B0B}" destId="{B0ECAA9E-3A72-4DAE-A6E7-A4573A21B099}" srcOrd="0" destOrd="0" presId="urn:microsoft.com/office/officeart/2005/8/layout/hList9"/>
    <dgm:cxn modelId="{A6AA15C5-A0BA-450E-BEB3-3FF2B58C4835}" type="presParOf" srcId="{BA043556-06A0-44B3-93E6-87B758212B0B}" destId="{68A3AD93-EE4B-4F38-840B-DA75379D834F}" srcOrd="1" destOrd="0" presId="urn:microsoft.com/office/officeart/2005/8/layout/hList9"/>
    <dgm:cxn modelId="{57B4E8C0-3125-4600-8ED0-49BE270805D2}" type="presParOf" srcId="{68A3AD93-EE4B-4F38-840B-DA75379D834F}" destId="{6C3AC782-4103-4B0B-B97D-DF5F3E7033AA}" srcOrd="0" destOrd="0" presId="urn:microsoft.com/office/officeart/2005/8/layout/hList9"/>
    <dgm:cxn modelId="{3EBDB183-5931-42C9-A133-980C0FA31BE9}" type="presParOf" srcId="{68A3AD93-EE4B-4F38-840B-DA75379D834F}" destId="{E463D2F4-0235-4164-B92C-949FA32EECF1}" srcOrd="1" destOrd="0" presId="urn:microsoft.com/office/officeart/2005/8/layout/hList9"/>
    <dgm:cxn modelId="{299C4E1E-A721-41B3-89EC-8E0B551516FA}" type="presParOf" srcId="{E463D2F4-0235-4164-B92C-949FA32EECF1}" destId="{68F8F4BA-FD35-4CB3-872F-44131393AE73}" srcOrd="0" destOrd="0" presId="urn:microsoft.com/office/officeart/2005/8/layout/hList9"/>
    <dgm:cxn modelId="{48D53820-745D-48A4-AA0E-1A724BF6F727}" type="presParOf" srcId="{E463D2F4-0235-4164-B92C-949FA32EECF1}" destId="{4760A480-FDA9-4779-A177-1D29A6B1B442}" srcOrd="1" destOrd="0" presId="urn:microsoft.com/office/officeart/2005/8/layout/hList9"/>
    <dgm:cxn modelId="{E74DBB62-02E9-4DA6-ABEE-DEC22E7C4B9F}" type="presParOf" srcId="{BA043556-06A0-44B3-93E6-87B758212B0B}" destId="{5E215366-3F41-4D28-963F-5381EB1A4635}" srcOrd="2" destOrd="0" presId="urn:microsoft.com/office/officeart/2005/8/layout/hList9"/>
    <dgm:cxn modelId="{ACAA2D58-9783-4C89-88C1-ACC59677B7BC}" type="presParOf" srcId="{BA043556-06A0-44B3-93E6-87B758212B0B}" destId="{2B431F7C-7436-46C3-A94D-2B4B0E7F1D79}" srcOrd="3" destOrd="0" presId="urn:microsoft.com/office/officeart/2005/8/layout/hList9"/>
    <dgm:cxn modelId="{1C3EAACB-D412-4922-A748-462C09DD05A0}" type="presParOf" srcId="{BA043556-06A0-44B3-93E6-87B758212B0B}" destId="{3D8B5B23-A79A-400E-8A77-FCEEFBA1472C}" srcOrd="4" destOrd="0" presId="urn:microsoft.com/office/officeart/2005/8/layout/hList9"/>
    <dgm:cxn modelId="{9254A0D4-C545-4538-9FC1-0D94EF648378}" type="presParOf" srcId="{BA043556-06A0-44B3-93E6-87B758212B0B}" destId="{E9CC6F6C-EB32-4D0E-8500-B205B0AF6D7F}" srcOrd="5" destOrd="0" presId="urn:microsoft.com/office/officeart/2005/8/layout/hList9"/>
    <dgm:cxn modelId="{1151BFE7-6D63-4E70-9991-473B8F7BE27B}" type="presParOf" srcId="{BA043556-06A0-44B3-93E6-87B758212B0B}" destId="{B11EDC70-2D50-4EF1-BD53-BDCC2BC4E644}" srcOrd="6" destOrd="0" presId="urn:microsoft.com/office/officeart/2005/8/layout/hList9"/>
    <dgm:cxn modelId="{DDAA404C-8DA7-4697-9DB5-528535FD64E7}" type="presParOf" srcId="{B11EDC70-2D50-4EF1-BD53-BDCC2BC4E644}" destId="{D10E8D96-BBF5-46C1-ACA9-9A97B4F31F87}" srcOrd="0" destOrd="0" presId="urn:microsoft.com/office/officeart/2005/8/layout/hList9"/>
    <dgm:cxn modelId="{77A6A755-CA1D-4E8C-9BD1-77CF3D2BD740}" type="presParOf" srcId="{B11EDC70-2D50-4EF1-BD53-BDCC2BC4E644}" destId="{C4DCD5D2-58B7-4501-AE20-36D10D1D2D2D}" srcOrd="1" destOrd="0" presId="urn:microsoft.com/office/officeart/2005/8/layout/hList9"/>
    <dgm:cxn modelId="{2DDF8B59-2A46-4E3B-B1EA-C191A3AF840D}" type="presParOf" srcId="{C4DCD5D2-58B7-4501-AE20-36D10D1D2D2D}" destId="{98A5D413-3CB3-4ABF-894D-B68ACDBFD85D}" srcOrd="0" destOrd="0" presId="urn:microsoft.com/office/officeart/2005/8/layout/hList9"/>
    <dgm:cxn modelId="{C3381E6B-7EC5-4637-868A-EB12ECBF779A}" type="presParOf" srcId="{C4DCD5D2-58B7-4501-AE20-36D10D1D2D2D}" destId="{AD159B04-3ED1-4116-AE3F-6D5194913C0C}" srcOrd="1" destOrd="0" presId="urn:microsoft.com/office/officeart/2005/8/layout/hList9"/>
    <dgm:cxn modelId="{3E9CA223-4240-4929-ABEA-EDAD49D571B4}" type="presParOf" srcId="{BA043556-06A0-44B3-93E6-87B758212B0B}" destId="{9E701DC4-3BA7-476E-BD62-F178A8C9C1B8}" srcOrd="7" destOrd="0" presId="urn:microsoft.com/office/officeart/2005/8/layout/hList9"/>
    <dgm:cxn modelId="{6F4E44F4-D5EE-4E87-9ABC-674A410A569A}" type="presParOf" srcId="{BA043556-06A0-44B3-93E6-87B758212B0B}" destId="{57B39E36-12F7-465F-BE17-4DC1D1EE2A68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430A76-669C-4626-A067-DD839D9E0131}">
      <dsp:nvSpPr>
        <dsp:cNvPr id="0" name=""/>
        <dsp:cNvSpPr/>
      </dsp:nvSpPr>
      <dsp:spPr>
        <a:xfrm>
          <a:off x="40266" y="0"/>
          <a:ext cx="3693493" cy="87355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1" kern="1200" dirty="0" smtClean="0"/>
            <a:t>хозяйственное новаторство,</a:t>
          </a:r>
          <a:endParaRPr lang="ru-RU" sz="3200" kern="1200" dirty="0"/>
        </a:p>
      </dsp:txBody>
      <dsp:txXfrm>
        <a:off x="40266" y="0"/>
        <a:ext cx="3693493" cy="873553"/>
      </dsp:txXfrm>
    </dsp:sp>
    <dsp:sp modelId="{14099D4E-E280-4584-9ACE-BC7C59EC255C}">
      <dsp:nvSpPr>
        <dsp:cNvPr id="0" name=""/>
        <dsp:cNvSpPr/>
      </dsp:nvSpPr>
      <dsp:spPr>
        <a:xfrm rot="11127859" flipV="1">
          <a:off x="1827903" y="985708"/>
          <a:ext cx="304807" cy="274125"/>
        </a:xfrm>
        <a:prstGeom prst="downArrow">
          <a:avLst/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A071E5B-FE6B-4481-A928-62EC14AADF48}">
      <dsp:nvSpPr>
        <dsp:cNvPr id="0" name=""/>
        <dsp:cNvSpPr/>
      </dsp:nvSpPr>
      <dsp:spPr>
        <a:xfrm>
          <a:off x="106888" y="1276736"/>
          <a:ext cx="3693594" cy="1971288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i="1" kern="1200" dirty="0" smtClean="0"/>
            <a:t>экономическая свобода участников</a:t>
          </a:r>
          <a:r>
            <a:rPr lang="ru-RU" sz="3600" i="1" kern="1200" dirty="0" smtClean="0"/>
            <a:t>,</a:t>
          </a:r>
          <a:endParaRPr lang="ru-RU" sz="3600" kern="1200" dirty="0"/>
        </a:p>
      </dsp:txBody>
      <dsp:txXfrm>
        <a:off x="106888" y="1276736"/>
        <a:ext cx="3693594" cy="1971288"/>
      </dsp:txXfrm>
    </dsp:sp>
    <dsp:sp modelId="{6983FD33-FA4E-445F-88BF-F080E7E4A978}">
      <dsp:nvSpPr>
        <dsp:cNvPr id="0" name=""/>
        <dsp:cNvSpPr/>
      </dsp:nvSpPr>
      <dsp:spPr>
        <a:xfrm rot="5589849">
          <a:off x="1712133" y="3421106"/>
          <a:ext cx="346913" cy="14613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43676"/>
                <a:satOff val="-11032"/>
                <a:lumOff val="1358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43676"/>
                <a:satOff val="-11032"/>
                <a:lumOff val="1358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43676"/>
                <a:satOff val="-11032"/>
                <a:lumOff val="1358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3CFB4AA-6B62-4F89-9762-7A3635F0EDBD}">
      <dsp:nvSpPr>
        <dsp:cNvPr id="0" name=""/>
        <dsp:cNvSpPr/>
      </dsp:nvSpPr>
      <dsp:spPr>
        <a:xfrm>
          <a:off x="178770" y="3740323"/>
          <a:ext cx="3340261" cy="83506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1" kern="1200" smtClean="0"/>
            <a:t>инициатива</a:t>
          </a:r>
          <a:endParaRPr lang="ru-RU" sz="4000" kern="1200" dirty="0"/>
        </a:p>
      </dsp:txBody>
      <dsp:txXfrm>
        <a:off x="178770" y="3740323"/>
        <a:ext cx="3340261" cy="835065"/>
      </dsp:txXfrm>
    </dsp:sp>
    <dsp:sp modelId="{3239B161-B773-4D6B-A077-58B9946A7D55}">
      <dsp:nvSpPr>
        <dsp:cNvPr id="0" name=""/>
        <dsp:cNvSpPr/>
      </dsp:nvSpPr>
      <dsp:spPr>
        <a:xfrm>
          <a:off x="4163334" y="310935"/>
          <a:ext cx="3340261" cy="124817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3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1" kern="1200" dirty="0" smtClean="0"/>
            <a:t>поиск</a:t>
          </a:r>
          <a:endParaRPr lang="ru-RU" sz="4000" i="1" kern="1200" dirty="0"/>
        </a:p>
      </dsp:txBody>
      <dsp:txXfrm>
        <a:off x="4163334" y="310935"/>
        <a:ext cx="3340261" cy="1248172"/>
      </dsp:txXfrm>
    </dsp:sp>
    <dsp:sp modelId="{EEAA00BC-BD7F-4953-9D89-DABCD213D4AF}">
      <dsp:nvSpPr>
        <dsp:cNvPr id="0" name=""/>
        <dsp:cNvSpPr/>
      </dsp:nvSpPr>
      <dsp:spPr>
        <a:xfrm rot="5395896">
          <a:off x="5654416" y="1846487"/>
          <a:ext cx="360447" cy="14613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87353"/>
                <a:satOff val="-22065"/>
                <a:lumOff val="271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87353"/>
                <a:satOff val="-22065"/>
                <a:lumOff val="271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87353"/>
                <a:satOff val="-22065"/>
                <a:lumOff val="271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4835B4-2A3F-4759-979E-D32147D1992F}">
      <dsp:nvSpPr>
        <dsp:cNvPr id="0" name=""/>
        <dsp:cNvSpPr/>
      </dsp:nvSpPr>
      <dsp:spPr>
        <a:xfrm>
          <a:off x="4165438" y="2280003"/>
          <a:ext cx="3340261" cy="83506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i="1" kern="1200" smtClean="0"/>
            <a:t>риск</a:t>
          </a:r>
          <a:endParaRPr lang="ru-RU" sz="4000" i="1" kern="1200" dirty="0"/>
        </a:p>
      </dsp:txBody>
      <dsp:txXfrm>
        <a:off x="4165438" y="2280003"/>
        <a:ext cx="3340261" cy="835065"/>
      </dsp:txXfrm>
    </dsp:sp>
    <dsp:sp modelId="{7FE60A1E-A3F7-448A-AF26-F468C271E831}">
      <dsp:nvSpPr>
        <dsp:cNvPr id="0" name=""/>
        <dsp:cNvSpPr/>
      </dsp:nvSpPr>
      <dsp:spPr>
        <a:xfrm rot="5459913">
          <a:off x="5709036" y="3231000"/>
          <a:ext cx="231921" cy="146136"/>
        </a:xfrm>
        <a:prstGeom prst="rightArrow">
          <a:avLst>
            <a:gd name="adj1" fmla="val 66700"/>
            <a:gd name="adj2" fmla="val 50000"/>
          </a:avLst>
        </a:prstGeom>
        <a:gradFill rotWithShape="0">
          <a:gsLst>
            <a:gs pos="0">
              <a:schemeClr val="accent3">
                <a:shade val="90000"/>
                <a:hueOff val="131029"/>
                <a:satOff val="-33097"/>
                <a:lumOff val="4074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shade val="90000"/>
                <a:hueOff val="131029"/>
                <a:satOff val="-33097"/>
                <a:lumOff val="4074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shade val="90000"/>
                <a:hueOff val="131029"/>
                <a:satOff val="-33097"/>
                <a:lumOff val="4074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4E6BE51-96F2-4BF7-A170-39F47AFF3D8B}">
      <dsp:nvSpPr>
        <dsp:cNvPr id="0" name=""/>
        <dsp:cNvSpPr/>
      </dsp:nvSpPr>
      <dsp:spPr>
        <a:xfrm>
          <a:off x="4144295" y="3493069"/>
          <a:ext cx="3340261" cy="835065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900" i="1" kern="1200" dirty="0" smtClean="0"/>
            <a:t>угроза потерь</a:t>
          </a:r>
          <a:endParaRPr lang="ru-RU" sz="3900" i="1" kern="1200" dirty="0"/>
        </a:p>
      </dsp:txBody>
      <dsp:txXfrm>
        <a:off x="4144295" y="3493069"/>
        <a:ext cx="3340261" cy="835065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610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0672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47076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1742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0859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90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4421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9717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70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2575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7509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9D8BC-3F7A-4360-BB6D-F1FCB3470FB4}" type="datetimeFigureOut">
              <a:rPr lang="en-US" smtClean="0"/>
              <a:pPr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BC49-1B67-4826-A1F3-48AF839B00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49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oleObject" Target="../embeddings/oleObject1.bin"/><Relationship Id="rId7" Type="http://schemas.openxmlformats.org/officeDocument/2006/relationships/diagramColors" Target="../diagrams/colors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371600" y="1836738"/>
            <a:ext cx="7219950" cy="27543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809749" y="1343025"/>
            <a:ext cx="6867525" cy="3477875"/>
          </a:xfrm>
          <a:prstGeom prst="rect">
            <a:avLst/>
          </a:prstGeom>
          <a:ln w="76200">
            <a:solidFill>
              <a:srgbClr val="C00000"/>
            </a:solidFill>
          </a:ln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accent5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Предпринимательство.           Малое </a:t>
            </a:r>
          </a:p>
          <a:p>
            <a:pPr algn="ctr"/>
            <a:r>
              <a:rPr lang="ru-RU" sz="4400" b="1" dirty="0" smtClean="0">
                <a:solidFill>
                  <a:srgbClr val="C0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rPr>
              <a:t>предпринимательство и фермерское хозяйство </a:t>
            </a:r>
            <a:endParaRPr lang="ru-RU" sz="4400" b="1" dirty="0">
              <a:solidFill>
                <a:srgbClr val="C00000"/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773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Товарищество</a:t>
            </a:r>
            <a:r>
              <a:rPr lang="ru-RU" sz="4000" dirty="0" smtClean="0">
                <a:solidFill>
                  <a:srgbClr val="C00000"/>
                </a:solidFill>
              </a:rPr>
              <a:t> 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600" dirty="0" smtClean="0"/>
              <a:t>Объединение двух или более лиц для организации и совместного ведения дела.</a:t>
            </a:r>
          </a:p>
          <a:p>
            <a:r>
              <a:rPr lang="ru-RU" sz="3600" dirty="0" smtClean="0"/>
              <a:t> Каждый участник вносит сумму денег (вклад, долю) в уставный капитал (фонд) фирмы, имеет права и несёт ответственность в зависимости от этой доли.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Акционерное общество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2">
            <a:schemeClr val="dk1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ru-RU" dirty="0" smtClean="0"/>
              <a:t> </a:t>
            </a:r>
            <a:r>
              <a:rPr lang="ru-RU" dirty="0" smtClean="0">
                <a:solidFill>
                  <a:schemeClr val="bg1"/>
                </a:solidFill>
              </a:rPr>
              <a:t>Хозяйственная организация, созданная на основе объединения денежных средств путём продажи акций.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Акция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— это ценная бумага, свидетельствующая о доле в капитале акционерного общества и подтверждающая право на участие в управлении обществом и получении соответствующей части прибыли </a:t>
            </a:r>
            <a:r>
              <a:rPr lang="ru-RU" b="1" i="1" dirty="0" smtClean="0">
                <a:solidFill>
                  <a:srgbClr val="FF0000"/>
                </a:solidFill>
              </a:rPr>
              <a:t>(дивидендов). </a:t>
            </a:r>
            <a:endParaRPr lang="ru-RU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innerShdw blurRad="114300">
              <a:prstClr val="black"/>
            </a:inn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Производственный кооператив (артель)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innerShdw blurRad="114300">
              <a:prstClr val="black"/>
            </a:inn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 </a:t>
            </a:r>
            <a:r>
              <a:rPr lang="ru-RU" b="1" i="1" dirty="0" smtClean="0"/>
              <a:t>добровольное </a:t>
            </a:r>
            <a:r>
              <a:rPr lang="ru-RU" b="1" dirty="0" smtClean="0"/>
              <a:t>объединение граждан для совместной производственной или иной хозяйственной деятельности (производство, переработка, сбыт промышленной, сельскохозяйственной и иной продукции, выполнение работ, торговля, бытовое обслуживание, оказание других услуг), основанной на их </a:t>
            </a:r>
            <a:r>
              <a:rPr lang="ru-RU" b="1" i="1" dirty="0" smtClean="0"/>
              <a:t>личном трудовом и ином участии 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Крестьянское (фермерское) хозяйство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effectLst>
            <a:innerShdw blurRad="114300">
              <a:prstClr val="black"/>
            </a:inn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/>
              <a:t>объединение граждан, связанных родством </a:t>
            </a:r>
          </a:p>
          <a:p>
            <a:r>
              <a:rPr lang="ru-RU" b="1" dirty="0" smtClean="0"/>
              <a:t>имеющих в общей собственности имущество</a:t>
            </a:r>
          </a:p>
          <a:p>
            <a:r>
              <a:rPr lang="ru-RU" b="1" dirty="0" smtClean="0"/>
              <a:t>совместно осуществляющих производственную и иную хозяйственную деятельность (производство, переработку, хранение, транспортировку и реализацию сельскохозяйственной продукции)</a:t>
            </a:r>
          </a:p>
          <a:p>
            <a:r>
              <a:rPr lang="ru-RU" b="1" dirty="0" smtClean="0"/>
              <a:t>основанную на их личном участии.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11173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3600" b="1" dirty="0" smtClean="0"/>
              <a:t>Субъекты предпринимательства</a:t>
            </a:r>
            <a:endParaRPr lang="ru-RU" sz="3600" b="1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381001" y="914400"/>
            <a:ext cx="8172449" cy="5943601"/>
            <a:chOff x="863680" y="1276980"/>
            <a:chExt cx="7681010" cy="5767888"/>
          </a:xfrm>
        </p:grpSpPr>
        <p:sp>
          <p:nvSpPr>
            <p:cNvPr id="6" name="Арка 5"/>
            <p:cNvSpPr/>
            <p:nvPr/>
          </p:nvSpPr>
          <p:spPr>
            <a:xfrm>
              <a:off x="1791285" y="1714498"/>
              <a:ext cx="5764777" cy="3996496"/>
            </a:xfrm>
            <a:prstGeom prst="blockArc">
              <a:avLst>
                <a:gd name="adj1" fmla="val 10799797"/>
                <a:gd name="adj2" fmla="val 16162607"/>
                <a:gd name="adj3" fmla="val 4644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Арка 6"/>
            <p:cNvSpPr/>
            <p:nvPr/>
          </p:nvSpPr>
          <p:spPr>
            <a:xfrm>
              <a:off x="1572697" y="1567821"/>
              <a:ext cx="5992886" cy="5245961"/>
            </a:xfrm>
            <a:prstGeom prst="blockArc">
              <a:avLst>
                <a:gd name="adj1" fmla="val 5400000"/>
                <a:gd name="adj2" fmla="val 10800000"/>
                <a:gd name="adj3" fmla="val 4644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Арка 7"/>
            <p:cNvSpPr/>
            <p:nvPr/>
          </p:nvSpPr>
          <p:spPr>
            <a:xfrm>
              <a:off x="1926788" y="1377332"/>
              <a:ext cx="6154315" cy="5317068"/>
            </a:xfrm>
            <a:prstGeom prst="blockArc">
              <a:avLst>
                <a:gd name="adj1" fmla="val 0"/>
                <a:gd name="adj2" fmla="val 5400000"/>
                <a:gd name="adj3" fmla="val 4644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Арка 8"/>
            <p:cNvSpPr/>
            <p:nvPr/>
          </p:nvSpPr>
          <p:spPr>
            <a:xfrm>
              <a:off x="1915115" y="1766881"/>
              <a:ext cx="6074536" cy="4086986"/>
            </a:xfrm>
            <a:prstGeom prst="blockArc">
              <a:avLst>
                <a:gd name="adj1" fmla="val 16162607"/>
                <a:gd name="adj2" fmla="val 203"/>
                <a:gd name="adj3" fmla="val 4644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Полилиния 9"/>
            <p:cNvSpPr/>
            <p:nvPr/>
          </p:nvSpPr>
          <p:spPr>
            <a:xfrm>
              <a:off x="3531443" y="2996254"/>
              <a:ext cx="2354436" cy="2098254"/>
            </a:xfrm>
            <a:custGeom>
              <a:avLst/>
              <a:gdLst>
                <a:gd name="connsiteX0" fmla="*/ 0 w 1652047"/>
                <a:gd name="connsiteY0" fmla="*/ 826024 h 1652047"/>
                <a:gd name="connsiteX1" fmla="*/ 241938 w 1652047"/>
                <a:gd name="connsiteY1" fmla="*/ 241937 h 1652047"/>
                <a:gd name="connsiteX2" fmla="*/ 826026 w 1652047"/>
                <a:gd name="connsiteY2" fmla="*/ 1 h 1652047"/>
                <a:gd name="connsiteX3" fmla="*/ 1410113 w 1652047"/>
                <a:gd name="connsiteY3" fmla="*/ 241939 h 1652047"/>
                <a:gd name="connsiteX4" fmla="*/ 1652049 w 1652047"/>
                <a:gd name="connsiteY4" fmla="*/ 826027 h 1652047"/>
                <a:gd name="connsiteX5" fmla="*/ 1410112 w 1652047"/>
                <a:gd name="connsiteY5" fmla="*/ 1410114 h 1652047"/>
                <a:gd name="connsiteX6" fmla="*/ 826025 w 1652047"/>
                <a:gd name="connsiteY6" fmla="*/ 1652051 h 1652047"/>
                <a:gd name="connsiteX7" fmla="*/ 241938 w 1652047"/>
                <a:gd name="connsiteY7" fmla="*/ 1410114 h 1652047"/>
                <a:gd name="connsiteX8" fmla="*/ 2 w 1652047"/>
                <a:gd name="connsiteY8" fmla="*/ 826026 h 1652047"/>
                <a:gd name="connsiteX9" fmla="*/ 0 w 1652047"/>
                <a:gd name="connsiteY9" fmla="*/ 826024 h 16520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652047" h="1652047">
                  <a:moveTo>
                    <a:pt x="0" y="826024"/>
                  </a:moveTo>
                  <a:cubicBezTo>
                    <a:pt x="0" y="606949"/>
                    <a:pt x="87028" y="396846"/>
                    <a:pt x="241938" y="241937"/>
                  </a:cubicBezTo>
                  <a:cubicBezTo>
                    <a:pt x="396848" y="87028"/>
                    <a:pt x="606950" y="1"/>
                    <a:pt x="826026" y="1"/>
                  </a:cubicBezTo>
                  <a:cubicBezTo>
                    <a:pt x="1045101" y="1"/>
                    <a:pt x="1255204" y="87029"/>
                    <a:pt x="1410113" y="241939"/>
                  </a:cubicBezTo>
                  <a:cubicBezTo>
                    <a:pt x="1565022" y="396849"/>
                    <a:pt x="1652049" y="606951"/>
                    <a:pt x="1652049" y="826027"/>
                  </a:cubicBezTo>
                  <a:cubicBezTo>
                    <a:pt x="1652049" y="1045102"/>
                    <a:pt x="1565022" y="1255205"/>
                    <a:pt x="1410112" y="1410114"/>
                  </a:cubicBezTo>
                  <a:cubicBezTo>
                    <a:pt x="1255202" y="1565024"/>
                    <a:pt x="1045100" y="1652051"/>
                    <a:pt x="826025" y="1652051"/>
                  </a:cubicBezTo>
                  <a:cubicBezTo>
                    <a:pt x="606950" y="1652051"/>
                    <a:pt x="396847" y="1565023"/>
                    <a:pt x="241938" y="1410114"/>
                  </a:cubicBezTo>
                  <a:cubicBezTo>
                    <a:pt x="87029" y="1255204"/>
                    <a:pt x="1" y="1045102"/>
                    <a:pt x="2" y="826026"/>
                  </a:cubicBezTo>
                  <a:lnTo>
                    <a:pt x="0" y="826024"/>
                  </a:lnTo>
                  <a:close/>
                </a:path>
              </a:pathLst>
            </a:custGeom>
            <a:solidFill>
              <a:schemeClr val="bg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72417" tIns="272417" rIns="272417" bIns="272417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b="1" kern="1200" dirty="0" smtClean="0">
                  <a:solidFill>
                    <a:srgbClr val="C00000"/>
                  </a:solidFill>
                </a:rPr>
                <a:t>Юридические лица</a:t>
              </a:r>
              <a:endParaRPr lang="ru-RU" sz="2400" b="1" kern="1200" dirty="0">
                <a:solidFill>
                  <a:srgbClr val="C00000"/>
                </a:solidFill>
              </a:endParaRPr>
            </a:p>
          </p:txBody>
        </p:sp>
        <p:sp>
          <p:nvSpPr>
            <p:cNvPr id="11" name="Полилиния 10"/>
            <p:cNvSpPr/>
            <p:nvPr/>
          </p:nvSpPr>
          <p:spPr>
            <a:xfrm>
              <a:off x="3683077" y="1276980"/>
              <a:ext cx="2270976" cy="1728518"/>
            </a:xfrm>
            <a:custGeom>
              <a:avLst/>
              <a:gdLst>
                <a:gd name="connsiteX0" fmla="*/ 0 w 1943097"/>
                <a:gd name="connsiteY0" fmla="*/ 578217 h 1156433"/>
                <a:gd name="connsiteX1" fmla="*/ 474673 w 1943097"/>
                <a:gd name="connsiteY1" fmla="*/ 81341 h 1156433"/>
                <a:gd name="connsiteX2" fmla="*/ 971550 w 1943097"/>
                <a:gd name="connsiteY2" fmla="*/ 1 h 1156433"/>
                <a:gd name="connsiteX3" fmla="*/ 1468427 w 1943097"/>
                <a:gd name="connsiteY3" fmla="*/ 81341 h 1156433"/>
                <a:gd name="connsiteX4" fmla="*/ 1943098 w 1943097"/>
                <a:gd name="connsiteY4" fmla="*/ 578219 h 1156433"/>
                <a:gd name="connsiteX5" fmla="*/ 1468426 w 1943097"/>
                <a:gd name="connsiteY5" fmla="*/ 1075096 h 1156433"/>
                <a:gd name="connsiteX6" fmla="*/ 971549 w 1943097"/>
                <a:gd name="connsiteY6" fmla="*/ 1156436 h 1156433"/>
                <a:gd name="connsiteX7" fmla="*/ 474672 w 1943097"/>
                <a:gd name="connsiteY7" fmla="*/ 1075096 h 1156433"/>
                <a:gd name="connsiteX8" fmla="*/ 1 w 1943097"/>
                <a:gd name="connsiteY8" fmla="*/ 578218 h 1156433"/>
                <a:gd name="connsiteX9" fmla="*/ 0 w 1943097"/>
                <a:gd name="connsiteY9" fmla="*/ 578217 h 1156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43097" h="1156433">
                  <a:moveTo>
                    <a:pt x="0" y="578217"/>
                  </a:moveTo>
                  <a:cubicBezTo>
                    <a:pt x="1" y="374374"/>
                    <a:pt x="180348" y="185591"/>
                    <a:pt x="474673" y="81341"/>
                  </a:cubicBezTo>
                  <a:cubicBezTo>
                    <a:pt x="624977" y="28103"/>
                    <a:pt x="796641" y="1"/>
                    <a:pt x="971550" y="1"/>
                  </a:cubicBezTo>
                  <a:cubicBezTo>
                    <a:pt x="1146459" y="1"/>
                    <a:pt x="1318124" y="28103"/>
                    <a:pt x="1468427" y="81341"/>
                  </a:cubicBezTo>
                  <a:cubicBezTo>
                    <a:pt x="1762753" y="185592"/>
                    <a:pt x="1943099" y="374376"/>
                    <a:pt x="1943098" y="578219"/>
                  </a:cubicBezTo>
                  <a:cubicBezTo>
                    <a:pt x="1943098" y="782062"/>
                    <a:pt x="1762751" y="970845"/>
                    <a:pt x="1468426" y="1075096"/>
                  </a:cubicBezTo>
                  <a:cubicBezTo>
                    <a:pt x="1318122" y="1128334"/>
                    <a:pt x="1146457" y="1156436"/>
                    <a:pt x="971549" y="1156436"/>
                  </a:cubicBezTo>
                  <a:cubicBezTo>
                    <a:pt x="796640" y="1156436"/>
                    <a:pt x="624975" y="1128334"/>
                    <a:pt x="474672" y="1075096"/>
                  </a:cubicBezTo>
                  <a:cubicBezTo>
                    <a:pt x="180346" y="970845"/>
                    <a:pt x="0" y="782061"/>
                    <a:pt x="1" y="578218"/>
                  </a:cubicBezTo>
                  <a:lnTo>
                    <a:pt x="0" y="57821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09960" tIns="194756" rIns="309960" bIns="194756" numCol="1" spcCol="1270" anchor="ctr" anchorCtr="0">
              <a:noAutofit/>
            </a:bodyPr>
            <a:lstStyle/>
            <a:p>
              <a:pPr lvl="0" algn="ctr" defTabSz="8890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err="1" smtClean="0"/>
                <a:t>Производствен-ный</a:t>
              </a:r>
              <a:r>
                <a:rPr lang="ru-RU" sz="2000" kern="1200" dirty="0" smtClean="0"/>
                <a:t> кооператив</a:t>
              </a:r>
              <a:endParaRPr lang="ru-RU" sz="2000" kern="1200" dirty="0"/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6190392" y="2695257"/>
              <a:ext cx="2354298" cy="1962468"/>
            </a:xfrm>
            <a:custGeom>
              <a:avLst/>
              <a:gdLst>
                <a:gd name="connsiteX0" fmla="*/ 0 w 1829813"/>
                <a:gd name="connsiteY0" fmla="*/ 944876 h 1889751"/>
                <a:gd name="connsiteX1" fmla="*/ 257631 w 1829813"/>
                <a:gd name="connsiteY1" fmla="*/ 287600 h 1889751"/>
                <a:gd name="connsiteX2" fmla="*/ 914908 w 1829813"/>
                <a:gd name="connsiteY2" fmla="*/ 1 h 1889751"/>
                <a:gd name="connsiteX3" fmla="*/ 1572184 w 1829813"/>
                <a:gd name="connsiteY3" fmla="*/ 287601 h 1889751"/>
                <a:gd name="connsiteX4" fmla="*/ 1829814 w 1829813"/>
                <a:gd name="connsiteY4" fmla="*/ 944878 h 1889751"/>
                <a:gd name="connsiteX5" fmla="*/ 1572183 w 1829813"/>
                <a:gd name="connsiteY5" fmla="*/ 1602155 h 1889751"/>
                <a:gd name="connsiteX6" fmla="*/ 914906 w 1829813"/>
                <a:gd name="connsiteY6" fmla="*/ 1889754 h 1889751"/>
                <a:gd name="connsiteX7" fmla="*/ 257629 w 1829813"/>
                <a:gd name="connsiteY7" fmla="*/ 1602154 h 1889751"/>
                <a:gd name="connsiteX8" fmla="*/ -1 w 1829813"/>
                <a:gd name="connsiteY8" fmla="*/ 944877 h 1889751"/>
                <a:gd name="connsiteX9" fmla="*/ 0 w 1829813"/>
                <a:gd name="connsiteY9" fmla="*/ 944876 h 1889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29813" h="1889751">
                  <a:moveTo>
                    <a:pt x="0" y="944876"/>
                  </a:moveTo>
                  <a:cubicBezTo>
                    <a:pt x="0" y="699551"/>
                    <a:pt x="92390" y="463843"/>
                    <a:pt x="257631" y="287600"/>
                  </a:cubicBezTo>
                  <a:cubicBezTo>
                    <a:pt x="429979" y="103776"/>
                    <a:pt x="667147" y="1"/>
                    <a:pt x="914908" y="1"/>
                  </a:cubicBezTo>
                  <a:cubicBezTo>
                    <a:pt x="1162669" y="1"/>
                    <a:pt x="1399837" y="103777"/>
                    <a:pt x="1572184" y="287601"/>
                  </a:cubicBezTo>
                  <a:cubicBezTo>
                    <a:pt x="1737425" y="463845"/>
                    <a:pt x="1829814" y="699553"/>
                    <a:pt x="1829814" y="944878"/>
                  </a:cubicBezTo>
                  <a:cubicBezTo>
                    <a:pt x="1829814" y="1190203"/>
                    <a:pt x="1737424" y="1425911"/>
                    <a:pt x="1572183" y="1602155"/>
                  </a:cubicBezTo>
                  <a:cubicBezTo>
                    <a:pt x="1399835" y="1785979"/>
                    <a:pt x="1162667" y="1889754"/>
                    <a:pt x="914906" y="1889754"/>
                  </a:cubicBezTo>
                  <a:cubicBezTo>
                    <a:pt x="667145" y="1889754"/>
                    <a:pt x="429977" y="1785978"/>
                    <a:pt x="257629" y="1602154"/>
                  </a:cubicBezTo>
                  <a:cubicBezTo>
                    <a:pt x="92388" y="1425910"/>
                    <a:pt x="-1" y="1190202"/>
                    <a:pt x="-1" y="944877"/>
                  </a:cubicBezTo>
                  <a:lnTo>
                    <a:pt x="0" y="94487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93370" tIns="302147" rIns="293370" bIns="302147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Хозяйственное общество</a:t>
              </a:r>
              <a:endParaRPr lang="ru-RU" sz="2000" kern="1200" dirty="0"/>
            </a:p>
          </p:txBody>
        </p:sp>
        <p:sp>
          <p:nvSpPr>
            <p:cNvPr id="13" name="Полилиния 12"/>
            <p:cNvSpPr/>
            <p:nvPr/>
          </p:nvSpPr>
          <p:spPr>
            <a:xfrm>
              <a:off x="3612013" y="5102950"/>
              <a:ext cx="2470815" cy="1941918"/>
            </a:xfrm>
            <a:custGeom>
              <a:avLst/>
              <a:gdLst>
                <a:gd name="connsiteX0" fmla="*/ 0 w 2045731"/>
                <a:gd name="connsiteY0" fmla="*/ 843954 h 1687907"/>
                <a:gd name="connsiteX1" fmla="*/ 371892 w 2045731"/>
                <a:gd name="connsiteY1" fmla="*/ 192979 h 1687907"/>
                <a:gd name="connsiteX2" fmla="*/ 1022868 w 2045731"/>
                <a:gd name="connsiteY2" fmla="*/ 1 h 1687907"/>
                <a:gd name="connsiteX3" fmla="*/ 1673844 w 2045731"/>
                <a:gd name="connsiteY3" fmla="*/ 192980 h 1687907"/>
                <a:gd name="connsiteX4" fmla="*/ 2045733 w 2045731"/>
                <a:gd name="connsiteY4" fmla="*/ 843957 h 1687907"/>
                <a:gd name="connsiteX5" fmla="*/ 1673842 w 2045731"/>
                <a:gd name="connsiteY5" fmla="*/ 1494933 h 1687907"/>
                <a:gd name="connsiteX6" fmla="*/ 1022866 w 2045731"/>
                <a:gd name="connsiteY6" fmla="*/ 1687911 h 1687907"/>
                <a:gd name="connsiteX7" fmla="*/ 371890 w 2045731"/>
                <a:gd name="connsiteY7" fmla="*/ 1494932 h 1687907"/>
                <a:gd name="connsiteX8" fmla="*/ 0 w 2045731"/>
                <a:gd name="connsiteY8" fmla="*/ 843956 h 1687907"/>
                <a:gd name="connsiteX9" fmla="*/ 0 w 2045731"/>
                <a:gd name="connsiteY9" fmla="*/ 843954 h 1687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045731" h="1687907">
                  <a:moveTo>
                    <a:pt x="0" y="843954"/>
                  </a:moveTo>
                  <a:cubicBezTo>
                    <a:pt x="0" y="592042"/>
                    <a:pt x="136390" y="353301"/>
                    <a:pt x="371892" y="192979"/>
                  </a:cubicBezTo>
                  <a:cubicBezTo>
                    <a:pt x="555139" y="68231"/>
                    <a:pt x="785299" y="1"/>
                    <a:pt x="1022868" y="1"/>
                  </a:cubicBezTo>
                  <a:cubicBezTo>
                    <a:pt x="1260437" y="1"/>
                    <a:pt x="1490597" y="68231"/>
                    <a:pt x="1673844" y="192980"/>
                  </a:cubicBezTo>
                  <a:cubicBezTo>
                    <a:pt x="1909346" y="353303"/>
                    <a:pt x="2045734" y="592045"/>
                    <a:pt x="2045733" y="843957"/>
                  </a:cubicBezTo>
                  <a:cubicBezTo>
                    <a:pt x="2045733" y="1095869"/>
                    <a:pt x="1909344" y="1334610"/>
                    <a:pt x="1673842" y="1494933"/>
                  </a:cubicBezTo>
                  <a:cubicBezTo>
                    <a:pt x="1490596" y="1619682"/>
                    <a:pt x="1260435" y="1687911"/>
                    <a:pt x="1022866" y="1687911"/>
                  </a:cubicBezTo>
                  <a:cubicBezTo>
                    <a:pt x="785297" y="1687911"/>
                    <a:pt x="555137" y="1619681"/>
                    <a:pt x="371890" y="1494932"/>
                  </a:cubicBezTo>
                  <a:cubicBezTo>
                    <a:pt x="136388" y="1334609"/>
                    <a:pt x="0" y="1095867"/>
                    <a:pt x="0" y="843956"/>
                  </a:cubicBezTo>
                  <a:lnTo>
                    <a:pt x="0" y="84395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24991" tIns="272588" rIns="324991" bIns="272588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Хозяйственное товарищество</a:t>
              </a:r>
              <a:endParaRPr lang="ru-RU" sz="2000" kern="1200" dirty="0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863680" y="2770497"/>
              <a:ext cx="2363388" cy="1881011"/>
            </a:xfrm>
            <a:custGeom>
              <a:avLst/>
              <a:gdLst>
                <a:gd name="connsiteX0" fmla="*/ 0 w 2236507"/>
                <a:gd name="connsiteY0" fmla="*/ 802484 h 1604967"/>
                <a:gd name="connsiteX1" fmla="*/ 466278 w 2236507"/>
                <a:gd name="connsiteY1" fmla="*/ 150507 h 1604967"/>
                <a:gd name="connsiteX2" fmla="*/ 1118256 w 2236507"/>
                <a:gd name="connsiteY2" fmla="*/ 1 h 1604967"/>
                <a:gd name="connsiteX3" fmla="*/ 1770234 w 2236507"/>
                <a:gd name="connsiteY3" fmla="*/ 150508 h 1604967"/>
                <a:gd name="connsiteX4" fmla="*/ 2236509 w 2236507"/>
                <a:gd name="connsiteY4" fmla="*/ 802487 h 1604967"/>
                <a:gd name="connsiteX5" fmla="*/ 1770232 w 2236507"/>
                <a:gd name="connsiteY5" fmla="*/ 1454465 h 1604967"/>
                <a:gd name="connsiteX6" fmla="*/ 1118254 w 2236507"/>
                <a:gd name="connsiteY6" fmla="*/ 1604971 h 1604967"/>
                <a:gd name="connsiteX7" fmla="*/ 466276 w 2236507"/>
                <a:gd name="connsiteY7" fmla="*/ 1454464 h 1604967"/>
                <a:gd name="connsiteX8" fmla="*/ 0 w 2236507"/>
                <a:gd name="connsiteY8" fmla="*/ 802485 h 1604967"/>
                <a:gd name="connsiteX9" fmla="*/ 0 w 2236507"/>
                <a:gd name="connsiteY9" fmla="*/ 802484 h 1604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36507" h="1604967">
                  <a:moveTo>
                    <a:pt x="0" y="802484"/>
                  </a:moveTo>
                  <a:cubicBezTo>
                    <a:pt x="1" y="543946"/>
                    <a:pt x="173575" y="301243"/>
                    <a:pt x="466278" y="150507"/>
                  </a:cubicBezTo>
                  <a:cubicBezTo>
                    <a:pt x="656320" y="52639"/>
                    <a:pt x="884344" y="1"/>
                    <a:pt x="1118256" y="1"/>
                  </a:cubicBezTo>
                  <a:cubicBezTo>
                    <a:pt x="1352168" y="1"/>
                    <a:pt x="1580192" y="52640"/>
                    <a:pt x="1770234" y="150508"/>
                  </a:cubicBezTo>
                  <a:cubicBezTo>
                    <a:pt x="2062936" y="301245"/>
                    <a:pt x="2236510" y="543948"/>
                    <a:pt x="2236509" y="802487"/>
                  </a:cubicBezTo>
                  <a:cubicBezTo>
                    <a:pt x="2236509" y="1061026"/>
                    <a:pt x="2062934" y="1303729"/>
                    <a:pt x="1770232" y="1454465"/>
                  </a:cubicBezTo>
                  <a:cubicBezTo>
                    <a:pt x="1580190" y="1552333"/>
                    <a:pt x="1352166" y="1604971"/>
                    <a:pt x="1118254" y="1604971"/>
                  </a:cubicBezTo>
                  <a:cubicBezTo>
                    <a:pt x="884342" y="1604971"/>
                    <a:pt x="656318" y="1552332"/>
                    <a:pt x="466276" y="1454464"/>
                  </a:cubicBezTo>
                  <a:cubicBezTo>
                    <a:pt x="173574" y="1303728"/>
                    <a:pt x="0" y="1061024"/>
                    <a:pt x="0" y="802485"/>
                  </a:cubicBezTo>
                  <a:lnTo>
                    <a:pt x="0" y="80248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52929" tIns="260442" rIns="352929" bIns="260442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kern="1200" dirty="0" smtClean="0"/>
                <a:t>Акционерное общество</a:t>
              </a:r>
              <a:endParaRPr lang="ru-RU" sz="20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4"/>
          </a:xfrm>
        </p:spPr>
        <p:txBody>
          <a:bodyPr>
            <a:normAutofit/>
          </a:bodyPr>
          <a:lstStyle/>
          <a:p>
            <a:pPr algn="ctr"/>
            <a:r>
              <a:rPr lang="ru-RU" sz="4000" dirty="0" smtClean="0"/>
              <a:t>Физические лица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28650" y="1533525"/>
          <a:ext cx="7886700" cy="4643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96924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Проверочные задания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/>
          <a:lstStyle/>
          <a:p>
            <a:r>
              <a:rPr lang="ru-RU" sz="3600" b="1" dirty="0" smtClean="0"/>
              <a:t>№1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3398" y="1581150"/>
          <a:ext cx="7962901" cy="44481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7400"/>
                <a:gridCol w="4795501"/>
              </a:tblGrid>
              <a:tr h="888167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Признаки предпринимательства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Характеристики</a:t>
                      </a:r>
                      <a:endParaRPr lang="ru-RU" sz="2400" b="1" dirty="0"/>
                    </a:p>
                  </a:txBody>
                  <a:tcPr/>
                </a:tc>
              </a:tr>
              <a:tr h="1369234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Осуществление на свой страх и риск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Осознание возможной опасности неблагоприятного исхода деятельности</a:t>
                      </a:r>
                      <a:endParaRPr lang="ru-RU" sz="2400" b="1" dirty="0"/>
                    </a:p>
                  </a:txBody>
                  <a:tcPr/>
                </a:tc>
              </a:tr>
              <a:tr h="2190774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Получение…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Стремление получить положительную разницу между доходами и затратами на производство или приобретение  факторов производства</a:t>
                      </a:r>
                      <a:endParaRPr lang="ru-RU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11174"/>
          </a:xfrm>
        </p:spPr>
        <p:txBody>
          <a:bodyPr>
            <a:noAutofit/>
          </a:bodyPr>
          <a:lstStyle/>
          <a:p>
            <a:r>
              <a:rPr lang="ru-RU" sz="3600" dirty="0" smtClean="0"/>
              <a:t>№ 2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8150" y="819150"/>
            <a:ext cx="8382000" cy="5357813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Предприятие «Кот и Лис» выпустило в обращение ценные бумаги и ежегодно выплачивает по ним дивиденды. Размер дивидендов  зависит от успешности работы предприятия. Что из приведенного ниже относится к этому предприятию?</a:t>
            </a:r>
          </a:p>
          <a:p>
            <a:r>
              <a:rPr lang="ru-RU" b="1" dirty="0" smtClean="0"/>
              <a:t>1) предприятие находится в акционерной собственности;</a:t>
            </a:r>
          </a:p>
          <a:p>
            <a:r>
              <a:rPr lang="ru-RU" b="1" dirty="0" smtClean="0"/>
              <a:t>2) все работники участвуют в управлении предприятием;</a:t>
            </a:r>
          </a:p>
          <a:p>
            <a:r>
              <a:rPr lang="ru-RU" b="1" dirty="0" smtClean="0"/>
              <a:t>3)предприятие освобождено от уплаты налогов;</a:t>
            </a:r>
          </a:p>
          <a:p>
            <a:r>
              <a:rPr lang="ru-RU" b="1" dirty="0" smtClean="0"/>
              <a:t>4) собственником предприятия выступает государство.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11173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№3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47775"/>
            <a:ext cx="7886700" cy="492918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Конечный результат хозяйственной деятельности предприятий, выраженный в сумме на которую полученная выручка превышает издержки производства в реализации товара – это 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1) цена                            2) дивиденды </a:t>
            </a:r>
          </a:p>
          <a:p>
            <a:r>
              <a:rPr lang="ru-RU" sz="3200" b="1" dirty="0" smtClean="0"/>
              <a:t>3) себестоимость         4) прибыль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73074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№4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942975"/>
            <a:ext cx="7886700" cy="5233988"/>
          </a:xfrm>
        </p:spPr>
        <p:txBody>
          <a:bodyPr/>
          <a:lstStyle/>
          <a:p>
            <a:r>
              <a:rPr lang="ru-RU" b="1" dirty="0" smtClean="0"/>
              <a:t>Государственное предприятие на котором Ирина работала главным бухгалтером, стало акционерным обществом. Сравните правовой статус работников государственного предприятия и акционерного общества. Выберите и запишите в первую колонку таблицы порядковые номера черт сходства, а во вторую колонку порядковые номера черт различия.</a:t>
            </a:r>
          </a:p>
          <a:p>
            <a:endParaRPr lang="ru-RU" b="1" dirty="0" smtClean="0"/>
          </a:p>
          <a:p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4438650"/>
          <a:ext cx="6096000" cy="1409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9700"/>
                <a:gridCol w="1638300"/>
                <a:gridCol w="1524000"/>
                <a:gridCol w="1524000"/>
              </a:tblGrid>
              <a:tr h="704850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Черты  сходства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Черты</a:t>
                      </a:r>
                      <a:r>
                        <a:rPr lang="ru-RU" dirty="0" smtClean="0"/>
                        <a:t> </a:t>
                      </a:r>
                      <a:r>
                        <a:rPr lang="ru-RU" sz="2400" dirty="0" smtClean="0"/>
                        <a:t>различия</a:t>
                      </a:r>
                      <a:endParaRPr lang="ru-RU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0485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68349"/>
          </a:xfrm>
        </p:spPr>
        <p:txBody>
          <a:bodyPr/>
          <a:lstStyle/>
          <a:p>
            <a:pPr algn="ctr"/>
            <a:r>
              <a:rPr lang="ru-RU" sz="4000" dirty="0" smtClean="0"/>
              <a:t>Статья 34 Конституции РФ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076325"/>
            <a:ext cx="7886700" cy="5100638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Право каждого на «свободное использование своих способностей и имущества для предпринимательской и иной не запрещённой законом деятельности» </a:t>
            </a:r>
          </a:p>
          <a:p>
            <a:r>
              <a:rPr lang="ru-RU" sz="3600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Предпринимательская деятельность осуществляется гражданами, достигшими возраста 18 лет, на свой риск и под имущественную ответственность.</a:t>
            </a:r>
            <a:endParaRPr lang="ru-RU" sz="3600" dirty="0">
              <a:solidFill>
                <a:schemeClr val="accent3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3587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885826"/>
            <a:ext cx="7886700" cy="52911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b="1" dirty="0" smtClean="0"/>
              <a:t>1) обязанность соблюдать трудовую дисциплину;</a:t>
            </a:r>
          </a:p>
          <a:p>
            <a:pPr>
              <a:lnSpc>
                <a:spcPct val="100000"/>
              </a:lnSpc>
            </a:pPr>
            <a:r>
              <a:rPr lang="ru-RU" b="1" dirty="0" smtClean="0"/>
              <a:t>2)получение дивидендов по итогам года;</a:t>
            </a:r>
          </a:p>
          <a:p>
            <a:pPr>
              <a:lnSpc>
                <a:spcPct val="100000"/>
              </a:lnSpc>
            </a:pPr>
            <a:r>
              <a:rPr lang="ru-RU" b="1" dirty="0" smtClean="0"/>
              <a:t>3)участие в управлении предприятием</a:t>
            </a:r>
          </a:p>
          <a:p>
            <a:pPr>
              <a:lnSpc>
                <a:spcPct val="100000"/>
              </a:lnSpc>
            </a:pPr>
            <a:r>
              <a:rPr lang="ru-RU" b="1" dirty="0" smtClean="0"/>
              <a:t>4) заключение трудового договора 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4449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8149" y="866775"/>
            <a:ext cx="8201025" cy="5310188"/>
          </a:xfrm>
        </p:spPr>
        <p:txBody>
          <a:bodyPr/>
          <a:lstStyle/>
          <a:p>
            <a:r>
              <a:rPr lang="ru-RU" b="1" dirty="0" smtClean="0"/>
              <a:t>Три выпускника одного из ВУЗов решили организовать совместный бизнес. Они сложили свои капиталы, арендовали помещение и закупили швейное оборудование. Один закупил ткани и расходные материалы, другой шил сорочки, а третий продавал их на рынке. Предприятие какого типа они организовали?</a:t>
            </a:r>
          </a:p>
          <a:p>
            <a:r>
              <a:rPr lang="ru-RU" b="1" dirty="0" smtClean="0"/>
              <a:t>1) корпорацию;</a:t>
            </a:r>
          </a:p>
          <a:p>
            <a:r>
              <a:rPr lang="ru-RU" b="1" dirty="0" smtClean="0"/>
              <a:t>2) индивидуальное частное предприятие;</a:t>
            </a:r>
          </a:p>
          <a:p>
            <a:r>
              <a:rPr lang="ru-RU" b="1" dirty="0" smtClean="0"/>
              <a:t>3)акционерное общество;</a:t>
            </a:r>
          </a:p>
          <a:p>
            <a:r>
              <a:rPr lang="ru-RU" b="1" dirty="0" smtClean="0"/>
              <a:t>4) производственный кооператив.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501649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923925"/>
            <a:ext cx="7886700" cy="5253038"/>
          </a:xfrm>
        </p:spPr>
        <p:txBody>
          <a:bodyPr/>
          <a:lstStyle/>
          <a:p>
            <a:r>
              <a:rPr lang="ru-RU" b="1" dirty="0" smtClean="0"/>
              <a:t>Верны ли следующие суждения о предпринимательской деятельности?</a:t>
            </a:r>
          </a:p>
          <a:p>
            <a:r>
              <a:rPr lang="ru-RU" b="1" dirty="0" smtClean="0"/>
              <a:t>А. Деятельность предпринимателя нацелена на получение прибыли.</a:t>
            </a:r>
          </a:p>
          <a:p>
            <a:r>
              <a:rPr lang="ru-RU" b="1" dirty="0" smtClean="0"/>
              <a:t>Б. Сократить производственные издержки  предприниматель может за счет привлечения новых поставщиков сырья и комплектующих.</a:t>
            </a:r>
          </a:p>
          <a:p>
            <a:r>
              <a:rPr lang="ru-RU" b="1" dirty="0" smtClean="0"/>
              <a:t>1) верно только А</a:t>
            </a:r>
          </a:p>
          <a:p>
            <a:r>
              <a:rPr lang="ru-RU" b="1" dirty="0" smtClean="0"/>
              <a:t>2) верно только Б</a:t>
            </a:r>
          </a:p>
          <a:p>
            <a:r>
              <a:rPr lang="ru-RU" b="1" dirty="0" smtClean="0"/>
              <a:t>3) верны оба суждения</a:t>
            </a:r>
          </a:p>
          <a:p>
            <a:r>
              <a:rPr lang="ru-RU" b="1" dirty="0" smtClean="0"/>
              <a:t>4) оба суждения неверны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4921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№7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076326"/>
            <a:ext cx="7886700" cy="5100638"/>
          </a:xfrm>
        </p:spPr>
        <p:txBody>
          <a:bodyPr/>
          <a:lstStyle/>
          <a:p>
            <a:r>
              <a:rPr lang="ru-RU" b="1" dirty="0" smtClean="0"/>
              <a:t>Верны ли следующие суждения о предпринимательстве?</a:t>
            </a:r>
          </a:p>
          <a:p>
            <a:r>
              <a:rPr lang="ru-RU" b="1" dirty="0" smtClean="0"/>
              <a:t>А. Предпринимательство – это инициативная рисковая деятельность людей, направленная на получение прибыли.</a:t>
            </a:r>
          </a:p>
          <a:p>
            <a:r>
              <a:rPr lang="ru-RU" b="1" dirty="0" smtClean="0"/>
              <a:t>Б. Предпринимательством могут заниматься только юридические лица.</a:t>
            </a:r>
          </a:p>
          <a:p>
            <a:r>
              <a:rPr lang="ru-RU" b="1" dirty="0" smtClean="0"/>
              <a:t>1) верно только А</a:t>
            </a:r>
          </a:p>
          <a:p>
            <a:r>
              <a:rPr lang="ru-RU" b="1" dirty="0" smtClean="0"/>
              <a:t>2) верно только Б</a:t>
            </a:r>
          </a:p>
          <a:p>
            <a:r>
              <a:rPr lang="ru-RU" b="1" dirty="0" smtClean="0"/>
              <a:t>3) верны оба суждения</a:t>
            </a:r>
          </a:p>
          <a:p>
            <a:r>
              <a:rPr lang="ru-RU" b="1" dirty="0" smtClean="0"/>
              <a:t>4) оба суждения неверны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27968"/>
            <a:ext cx="6924294" cy="4483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Ответы</a:t>
            </a:r>
            <a:endParaRPr lang="en-US" dirty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996440" y="3248026"/>
            <a:ext cx="5105400" cy="628650"/>
            <a:chOff x="1248" y="1440"/>
            <a:chExt cx="3216" cy="350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8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4</a:t>
              </a:r>
            </a:p>
          </p:txBody>
        </p:sp>
      </p:grpSp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1996440" y="866775"/>
            <a:ext cx="5105400" cy="647700"/>
            <a:chOff x="1248" y="2030"/>
            <a:chExt cx="3216" cy="350"/>
          </a:xfrm>
        </p:grpSpPr>
        <p:sp>
          <p:nvSpPr>
            <p:cNvPr id="10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3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9" name="Group 12"/>
          <p:cNvGrpSpPr>
            <a:grpSpLocks/>
          </p:cNvGrpSpPr>
          <p:nvPr/>
        </p:nvGrpSpPr>
        <p:grpSpPr bwMode="auto">
          <a:xfrm>
            <a:off x="1996440" y="1676400"/>
            <a:ext cx="5105400" cy="619125"/>
            <a:chOff x="1248" y="2640"/>
            <a:chExt cx="3216" cy="350"/>
          </a:xfrm>
        </p:grpSpPr>
        <p:sp>
          <p:nvSpPr>
            <p:cNvPr id="15" name="Line 13"/>
            <p:cNvSpPr>
              <a:spLocks noChangeShapeType="1"/>
            </p:cNvSpPr>
            <p:nvPr/>
          </p:nvSpPr>
          <p:spPr bwMode="gray">
            <a:xfrm>
              <a:off x="1440" y="29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gray">
            <a:xfrm rot="3419336">
              <a:off x="1261" y="26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006699"/>
                </a:gs>
                <a:gs pos="100000">
                  <a:srgbClr val="00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006699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gray">
            <a:xfrm>
              <a:off x="1296" y="265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1996440" y="2495550"/>
            <a:ext cx="5105400" cy="657225"/>
            <a:chOff x="1248" y="3230"/>
            <a:chExt cx="3216" cy="350"/>
          </a:xfrm>
        </p:grpSpPr>
        <p:sp>
          <p:nvSpPr>
            <p:cNvPr id="20" name="Line 18"/>
            <p:cNvSpPr>
              <a:spLocks noChangeShapeType="1"/>
            </p:cNvSpPr>
            <p:nvPr/>
          </p:nvSpPr>
          <p:spPr bwMode="gray">
            <a:xfrm>
              <a:off x="1441" y="3579"/>
              <a:ext cx="3023" cy="1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9933"/>
                </a:gs>
                <a:gs pos="100000">
                  <a:srgbClr val="FF9933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9933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3" name="Text Box 21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19" name="Group 22"/>
          <p:cNvGrpSpPr>
            <a:grpSpLocks/>
          </p:cNvGrpSpPr>
          <p:nvPr/>
        </p:nvGrpSpPr>
        <p:grpSpPr bwMode="auto">
          <a:xfrm>
            <a:off x="1996440" y="3962401"/>
            <a:ext cx="5105400" cy="552449"/>
            <a:chOff x="1248" y="3230"/>
            <a:chExt cx="3216" cy="350"/>
          </a:xfrm>
        </p:grpSpPr>
        <p:sp>
          <p:nvSpPr>
            <p:cNvPr id="25" name="Line 23"/>
            <p:cNvSpPr>
              <a:spLocks noChangeShapeType="1"/>
            </p:cNvSpPr>
            <p:nvPr/>
          </p:nvSpPr>
          <p:spPr bwMode="gray">
            <a:xfrm>
              <a:off x="1440" y="35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gray">
            <a:xfrm rot="3419336">
              <a:off x="1261" y="32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0099"/>
                </a:gs>
                <a:gs pos="100000">
                  <a:srgbClr val="9900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0099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28" name="Text Box 26"/>
            <p:cNvSpPr txBox="1">
              <a:spLocks noChangeArrowheads="1"/>
            </p:cNvSpPr>
            <p:nvPr/>
          </p:nvSpPr>
          <p:spPr bwMode="gray">
            <a:xfrm>
              <a:off x="1296" y="3244"/>
              <a:ext cx="22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solidFill>
                    <a:srgbClr val="FFFFFF"/>
                  </a:solidFill>
                </a:rPr>
                <a:t>5</a:t>
              </a:r>
            </a:p>
          </p:txBody>
        </p:sp>
      </p:grpSp>
      <p:grpSp>
        <p:nvGrpSpPr>
          <p:cNvPr id="29" name="Group 2"/>
          <p:cNvGrpSpPr>
            <a:grpSpLocks/>
          </p:cNvGrpSpPr>
          <p:nvPr/>
        </p:nvGrpSpPr>
        <p:grpSpPr bwMode="auto">
          <a:xfrm>
            <a:off x="2038350" y="4572001"/>
            <a:ext cx="5225415" cy="533400"/>
            <a:chOff x="1248" y="1440"/>
            <a:chExt cx="3216" cy="350"/>
          </a:xfrm>
        </p:grpSpPr>
        <p:sp>
          <p:nvSpPr>
            <p:cNvPr id="30" name="Line 3"/>
            <p:cNvSpPr>
              <a:spLocks noChangeShapeType="1"/>
            </p:cNvSpPr>
            <p:nvPr/>
          </p:nvSpPr>
          <p:spPr bwMode="gray">
            <a:xfrm>
              <a:off x="1440" y="179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4"/>
            <p:cNvSpPr>
              <a:spLocks noChangeArrowheads="1"/>
            </p:cNvSpPr>
            <p:nvPr/>
          </p:nvSpPr>
          <p:spPr bwMode="gray">
            <a:xfrm rot="3419336">
              <a:off x="1261" y="142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FF7C80"/>
                </a:gs>
                <a:gs pos="100000">
                  <a:srgbClr val="FF7C8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7C80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2" name="Text Box 6"/>
            <p:cNvSpPr txBox="1">
              <a:spLocks noChangeArrowheads="1"/>
            </p:cNvSpPr>
            <p:nvPr/>
          </p:nvSpPr>
          <p:spPr bwMode="gray">
            <a:xfrm>
              <a:off x="1296" y="1454"/>
              <a:ext cx="209" cy="2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FFFFFF"/>
                  </a:solidFill>
                </a:rPr>
                <a:t>6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3" name="Group 7"/>
          <p:cNvGrpSpPr>
            <a:grpSpLocks/>
          </p:cNvGrpSpPr>
          <p:nvPr/>
        </p:nvGrpSpPr>
        <p:grpSpPr bwMode="auto">
          <a:xfrm>
            <a:off x="2000250" y="5257800"/>
            <a:ext cx="5253990" cy="685801"/>
            <a:chOff x="1248" y="2030"/>
            <a:chExt cx="3216" cy="350"/>
          </a:xfrm>
        </p:grpSpPr>
        <p:sp>
          <p:nvSpPr>
            <p:cNvPr id="34" name="Line 8"/>
            <p:cNvSpPr>
              <a:spLocks noChangeShapeType="1"/>
            </p:cNvSpPr>
            <p:nvPr/>
          </p:nvSpPr>
          <p:spPr bwMode="gray">
            <a:xfrm>
              <a:off x="1440" y="2380"/>
              <a:ext cx="3024" cy="0"/>
            </a:xfrm>
            <a:prstGeom prst="line">
              <a:avLst/>
            </a:prstGeom>
            <a:noFill/>
            <a:ln w="25400">
              <a:solidFill>
                <a:srgbClr val="969696"/>
              </a:solidFill>
              <a:prstDash val="sysDot"/>
              <a:round/>
              <a:headEnd/>
              <a:tailEnd type="oval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gray">
            <a:xfrm rot="3419336">
              <a:off x="1261" y="2017"/>
              <a:ext cx="302" cy="328"/>
            </a:xfrm>
            <a:prstGeom prst="rect">
              <a:avLst/>
            </a:prstGeom>
            <a:gradFill rotWithShape="1">
              <a:gsLst>
                <a:gs pos="0">
                  <a:srgbClr val="99CC00"/>
                </a:gs>
                <a:gs pos="100000">
                  <a:srgbClr val="99CC00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0" lon="1500000" rev="0"/>
              </a:camera>
              <a:lightRig rig="legacyFlat4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99CC00"/>
              </a:extrusionClr>
            </a:sp3d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endParaRPr lang="en-US"/>
            </a:p>
          </p:txBody>
        </p:sp>
        <p:sp>
          <p:nvSpPr>
            <p:cNvPr id="36" name="Text Box 11"/>
            <p:cNvSpPr txBox="1">
              <a:spLocks noChangeArrowheads="1"/>
            </p:cNvSpPr>
            <p:nvPr/>
          </p:nvSpPr>
          <p:spPr bwMode="gray">
            <a:xfrm>
              <a:off x="1296" y="2044"/>
              <a:ext cx="214" cy="2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FFFFFF"/>
                  </a:solidFill>
                </a:rPr>
                <a:t>7</a:t>
              </a:r>
              <a:endParaRPr lang="en-US" sz="2400" b="1" dirty="0">
                <a:solidFill>
                  <a:srgbClr val="FFFFFF"/>
                </a:solidFill>
              </a:endParaRPr>
            </a:p>
          </p:txBody>
        </p:sp>
      </p:grpSp>
      <p:sp>
        <p:nvSpPr>
          <p:cNvPr id="41" name="Овал 40"/>
          <p:cNvSpPr/>
          <p:nvPr/>
        </p:nvSpPr>
        <p:spPr>
          <a:xfrm>
            <a:off x="3800474" y="857250"/>
            <a:ext cx="1552576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прибыли</a:t>
            </a:r>
            <a:endParaRPr lang="ru-RU" dirty="0"/>
          </a:p>
        </p:txBody>
      </p:sp>
      <p:sp>
        <p:nvSpPr>
          <p:cNvPr id="42" name="Овал 41"/>
          <p:cNvSpPr/>
          <p:nvPr/>
        </p:nvSpPr>
        <p:spPr>
          <a:xfrm>
            <a:off x="3762375" y="1571625"/>
            <a:ext cx="1143000" cy="6953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</a:t>
            </a:r>
            <a:endParaRPr lang="ru-RU" sz="2400" dirty="0"/>
          </a:p>
        </p:txBody>
      </p:sp>
      <p:sp>
        <p:nvSpPr>
          <p:cNvPr id="43" name="Овал 42"/>
          <p:cNvSpPr/>
          <p:nvPr/>
        </p:nvSpPr>
        <p:spPr>
          <a:xfrm>
            <a:off x="3705225" y="2390775"/>
            <a:ext cx="1143000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4</a:t>
            </a:r>
            <a:endParaRPr lang="ru-RU" sz="2400" dirty="0"/>
          </a:p>
        </p:txBody>
      </p:sp>
      <p:sp>
        <p:nvSpPr>
          <p:cNvPr id="44" name="Овал 43"/>
          <p:cNvSpPr/>
          <p:nvPr/>
        </p:nvSpPr>
        <p:spPr>
          <a:xfrm>
            <a:off x="3733800" y="3162300"/>
            <a:ext cx="1143000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1423</a:t>
            </a:r>
            <a:endParaRPr lang="ru-RU" sz="2000" dirty="0"/>
          </a:p>
        </p:txBody>
      </p:sp>
      <p:sp>
        <p:nvSpPr>
          <p:cNvPr id="45" name="Овал 44"/>
          <p:cNvSpPr/>
          <p:nvPr/>
        </p:nvSpPr>
        <p:spPr>
          <a:xfrm>
            <a:off x="3714750" y="3867150"/>
            <a:ext cx="1143000" cy="6667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4</a:t>
            </a:r>
            <a:endParaRPr lang="ru-RU" sz="2400" dirty="0"/>
          </a:p>
        </p:txBody>
      </p:sp>
      <p:sp>
        <p:nvSpPr>
          <p:cNvPr id="46" name="Овал 45"/>
          <p:cNvSpPr/>
          <p:nvPr/>
        </p:nvSpPr>
        <p:spPr>
          <a:xfrm>
            <a:off x="3743325" y="4524375"/>
            <a:ext cx="1143000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3</a:t>
            </a:r>
            <a:endParaRPr lang="ru-RU" sz="2400" dirty="0"/>
          </a:p>
        </p:txBody>
      </p:sp>
      <p:sp>
        <p:nvSpPr>
          <p:cNvPr id="47" name="Овал 46"/>
          <p:cNvSpPr/>
          <p:nvPr/>
        </p:nvSpPr>
        <p:spPr>
          <a:xfrm>
            <a:off x="3705225" y="5248275"/>
            <a:ext cx="1143000" cy="6477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7795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08001"/>
            <a:ext cx="7886700" cy="1682749"/>
          </a:xfrm>
          <a:scene3d>
            <a:camera prst="isometricOffAxis1Right"/>
            <a:lightRig rig="threePt" dir="t"/>
          </a:scene3d>
          <a:sp3d>
            <a:bevelT prst="relaxedInset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Содержимое 3" descr="https://st3.depositphotos.com/1008939/14343/i/450/depositphotos_143438589-stock-photo-long-straight-road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371725"/>
            <a:ext cx="729615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Предпринимательство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 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76350" y="1825625"/>
            <a:ext cx="7239000" cy="4351338"/>
          </a:xfrm>
        </p:spPr>
        <p:txBody>
          <a:bodyPr/>
          <a:lstStyle/>
          <a:p>
            <a:r>
              <a:rPr lang="ru-RU" sz="4400" dirty="0" smtClean="0">
                <a:solidFill>
                  <a:srgbClr val="C00000"/>
                </a:solidFill>
              </a:rPr>
              <a:t>самостоятельная</a:t>
            </a:r>
            <a:r>
              <a:rPr lang="ru-RU" sz="4400" dirty="0" smtClean="0"/>
              <a:t>, </a:t>
            </a:r>
            <a:r>
              <a:rPr lang="ru-RU" sz="4400" dirty="0" smtClean="0">
                <a:solidFill>
                  <a:srgbClr val="C00000"/>
                </a:solidFill>
              </a:rPr>
              <a:t>инициативная </a:t>
            </a:r>
            <a:r>
              <a:rPr lang="ru-RU" sz="4400" dirty="0" smtClean="0"/>
              <a:t>деятельность людей, </a:t>
            </a:r>
          </a:p>
          <a:p>
            <a:r>
              <a:rPr lang="ru-RU" sz="4400" dirty="0" smtClean="0"/>
              <a:t>направленная на получение </a:t>
            </a:r>
            <a:r>
              <a:rPr lang="ru-RU" sz="4400" dirty="0" smtClean="0">
                <a:solidFill>
                  <a:srgbClr val="C00000"/>
                </a:solidFill>
              </a:rPr>
              <a:t>прибыли</a:t>
            </a:r>
            <a:endParaRPr lang="ru-RU" sz="4400" dirty="0">
              <a:solidFill>
                <a:srgbClr val="C0000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476249" y="1743074"/>
          <a:ext cx="8086725" cy="4543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542925"/>
            <a:ext cx="7886700" cy="5634038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Инициатива</a:t>
            </a:r>
            <a:r>
              <a:rPr lang="ru-RU" sz="3200" b="1" dirty="0" smtClean="0"/>
              <a:t> - почин, начинание, принятие  самостоятельного решения, форма проявления его общественной активности.</a:t>
            </a:r>
          </a:p>
          <a:p>
            <a:r>
              <a:rPr lang="ru-RU" sz="3200" b="1" dirty="0" smtClean="0">
                <a:solidFill>
                  <a:srgbClr val="C00000"/>
                </a:solidFill>
              </a:rPr>
              <a:t>Прибыль</a:t>
            </a:r>
            <a:r>
              <a:rPr lang="ru-RU" sz="3200" b="1" dirty="0" smtClean="0"/>
              <a:t> – конечный результат хозяйственной деятельности предприятий, выраженный в сумме на которую полученная выручка превышает издержки производства в реализации товара.</a:t>
            </a:r>
          </a:p>
          <a:p>
            <a:r>
              <a:rPr lang="ru-RU" sz="3200" dirty="0" smtClean="0"/>
              <a:t> </a:t>
            </a:r>
            <a:r>
              <a:rPr lang="ru-RU" sz="3200" b="1" dirty="0" smtClean="0">
                <a:solidFill>
                  <a:srgbClr val="C00000"/>
                </a:solidFill>
              </a:rPr>
              <a:t>Издержки</a:t>
            </a:r>
            <a:r>
              <a:rPr lang="ru-RU" sz="3200" dirty="0" smtClean="0">
                <a:solidFill>
                  <a:srgbClr val="C00000"/>
                </a:solidFill>
              </a:rPr>
              <a:t> - </a:t>
            </a:r>
            <a:r>
              <a:rPr lang="ru-RU" sz="3200" b="1" dirty="0" smtClean="0"/>
              <a:t>затраты, связанные с производством товаров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452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C00000"/>
                </a:solidFill>
              </a:rPr>
              <a:t>Признаки предпринимательства</a:t>
            </a:r>
            <a:endParaRPr lang="ru-RU" sz="3600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>
            <p:ph idx="1"/>
          </p:nvPr>
        </p:nvGraphicFramePr>
        <p:xfrm>
          <a:off x="457199" y="1181100"/>
          <a:ext cx="8239125" cy="5219700"/>
        </p:xfrm>
        <a:graphic>
          <a:graphicData uri="http://schemas.openxmlformats.org/presentationml/2006/ole">
            <p:oleObj spid="_x0000_s1026" name="Точечный рисунок" r:id="rId3" imgW="0" imgH="0" progId="PBrush">
              <p:embed/>
            </p:oleObj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904875" y="1428749"/>
          <a:ext cx="7505700" cy="48863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i="1" dirty="0" smtClean="0">
                <a:solidFill>
                  <a:srgbClr val="C00000"/>
                </a:solidFill>
              </a:rPr>
              <a:t>Функции</a:t>
            </a:r>
            <a:r>
              <a:rPr lang="ru-RU" sz="4000" dirty="0" smtClean="0">
                <a:solidFill>
                  <a:srgbClr val="C00000"/>
                </a:solidFill>
              </a:rPr>
              <a:t> предпринимательской деятельности.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799" y="1562100"/>
            <a:ext cx="8562975" cy="5029200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привлечение крупных денежных средств в самые разные отрасли народного хозяйства, что способствует развитию национальной экономики в целом.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появление широкой сети малых и средних предприятий способствует созданию многочисленных рабочих мест.</a:t>
            </a:r>
          </a:p>
          <a:p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активные участники предпринимательской деятельности являются крупнейшими и основными налогоплательщиками (налоги — основной источник государственных доходов). В связи с этим благосостояние государства может непосредственно зависеть от успешного развития коммерческих организаций.</a:t>
            </a:r>
          </a:p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C00000"/>
                </a:solidFill>
              </a:rPr>
              <a:t>В какой форме</a:t>
            </a:r>
            <a:br>
              <a:rPr lang="ru-RU" sz="4000" dirty="0" smtClean="0">
                <a:solidFill>
                  <a:srgbClr val="C00000"/>
                </a:solidFill>
              </a:rPr>
            </a:br>
            <a:r>
              <a:rPr lang="ru-RU" sz="4000" dirty="0" smtClean="0">
                <a:solidFill>
                  <a:srgbClr val="C00000"/>
                </a:solidFill>
              </a:rPr>
              <a:t> организовать свое дело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4" name="Содержимое 3" descr="Цель фирмы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4875" y="1866900"/>
            <a:ext cx="6962775" cy="422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3600" b="1" dirty="0" smtClean="0"/>
              <a:t>Организационные формы предпринимательства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Индивидуальная трудовая деятельность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b="1" dirty="0" smtClean="0"/>
              <a:t>Всеми средствами владеет один собственник.</a:t>
            </a:r>
          </a:p>
          <a:p>
            <a:r>
              <a:rPr lang="ru-RU" b="1" dirty="0" smtClean="0"/>
              <a:t> Он самостоятельно решает, что, как и для кого производить.</a:t>
            </a:r>
          </a:p>
          <a:p>
            <a:r>
              <a:rPr lang="ru-RU" b="1" dirty="0" smtClean="0"/>
              <a:t>Единолично распоряжается прибылью и несёт полную материальную ответственность по долгам предприятия.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523874"/>
            <a:ext cx="7886700" cy="1076325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Фирма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495425"/>
            <a:ext cx="7886700" cy="468153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2133599"/>
            <a:ext cx="7715250" cy="2862322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7030A0"/>
                </a:solidFill>
              </a:rPr>
              <a:t>коммерческая организация, приобретающая факторы производства с целью создания и продажи благ и получения на этой основе прибыли.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420</TotalTime>
  <Words>719</Words>
  <Application>Microsoft Office PowerPoint</Application>
  <PresentationFormat>Экран (4:3)</PresentationFormat>
  <Paragraphs>118</Paragraphs>
  <Slides>25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7" baseType="lpstr">
      <vt:lpstr>Office Theme</vt:lpstr>
      <vt:lpstr>Точечный рисунок</vt:lpstr>
      <vt:lpstr>Слайд 1</vt:lpstr>
      <vt:lpstr>Статья 34 Конституции РФ.</vt:lpstr>
      <vt:lpstr>Предпринимательство </vt:lpstr>
      <vt:lpstr>Слайд 4</vt:lpstr>
      <vt:lpstr>Признаки предпринимательства</vt:lpstr>
      <vt:lpstr>Функции предпринимательской деятельности.</vt:lpstr>
      <vt:lpstr>В какой форме  организовать свое дело</vt:lpstr>
      <vt:lpstr>Организационные формы предпринимательства</vt:lpstr>
      <vt:lpstr>Фирма</vt:lpstr>
      <vt:lpstr>Товарищество </vt:lpstr>
      <vt:lpstr>Акционерное общество</vt:lpstr>
      <vt:lpstr>Производственный кооператив (артель)</vt:lpstr>
      <vt:lpstr>Крестьянское (фермерское) хозяйство</vt:lpstr>
      <vt:lpstr>Субъекты предпринимательства</vt:lpstr>
      <vt:lpstr>Физические лица</vt:lpstr>
      <vt:lpstr>Проверочные задания</vt:lpstr>
      <vt:lpstr>№ 2</vt:lpstr>
      <vt:lpstr>№3</vt:lpstr>
      <vt:lpstr>№4</vt:lpstr>
      <vt:lpstr>Слайд 20</vt:lpstr>
      <vt:lpstr>№ 5</vt:lpstr>
      <vt:lpstr>№6</vt:lpstr>
      <vt:lpstr>№7</vt:lpstr>
      <vt:lpstr>Ответы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Лена</cp:lastModifiedBy>
  <cp:revision>48</cp:revision>
  <dcterms:created xsi:type="dcterms:W3CDTF">2019-02-21T15:01:25Z</dcterms:created>
  <dcterms:modified xsi:type="dcterms:W3CDTF">2020-01-09T23:53:29Z</dcterms:modified>
</cp:coreProperties>
</file>