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7257"/>
    <a:srgbClr val="034B55"/>
    <a:srgbClr val="034851"/>
    <a:srgbClr val="3B8968"/>
    <a:srgbClr val="449E77"/>
    <a:srgbClr val="045964"/>
    <a:srgbClr val="67BD98"/>
    <a:srgbClr val="056471"/>
    <a:srgbClr val="067A89"/>
    <a:srgbClr val="05E5C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4338A-D22E-4F67-970F-7EE5BBFF5508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4ADBA-0F74-43A6-A4AC-CBE5BFB11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087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C761DF-3ACB-4861-8281-8C4481EF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F1396D0-D532-4CA3-85E0-310205355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C382BA-E346-4506-A5F4-9A420D1F2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EFB7-D49C-487B-BAD7-E71664BB2603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D6447E8-C9E7-4845-9111-F0B00838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2CE34A1-9045-40C6-AFB3-051A8C10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79C2-5267-46EE-9812-8DEC6E2F57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0287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54F20B-3899-4DBA-876E-5479E5FA8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BA6DC8D-36C3-49F1-947D-2A9F27FF9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F90562C-172E-481A-8A01-E0B955356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EFB7-D49C-487B-BAD7-E71664BB2603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3BD997C-588F-40CB-854C-A6F7B60EB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524202-EDEE-4E9E-97DA-D17535C99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79C2-5267-46EE-9812-8DEC6E2F57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704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BF93D76-752C-48B4-BA64-7D85FEBC7B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43B70D7-8CF2-46FB-B3D5-6DD321F9A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49FFCAB-A9CF-40BE-A668-6E1951372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EFB7-D49C-487B-BAD7-E71664BB2603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BB4CD5-C80C-48EA-A7E5-FCBFB71DB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5C6EF4-7EC9-4EA1-81D7-31DD924D8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79C2-5267-46EE-9812-8DEC6E2F57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724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56A0FE-8010-4D64-A6F5-C9B0E3FDB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B30B00-D0C5-48B0-A3B2-1CC22D94C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683B56D-27D7-4E1F-91DE-560742D7F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EFB7-D49C-487B-BAD7-E71664BB2603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8FBD17-B911-4329-9FB3-0530AFAA5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58551B4-78E1-4C43-841B-0ABF6330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79C2-5267-46EE-9812-8DEC6E2F57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6015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51CCE7-8897-498E-80EC-3FA73D42E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5B3E8ED-0904-4331-943B-2DFD7DD53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01E8F4-7C74-4278-A123-BE42D3775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EFB7-D49C-487B-BAD7-E71664BB2603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08ADD6-5AB0-407C-BD9D-E0962B0EF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C2DF2F0-60C7-4F30-BC24-DE6CC65F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79C2-5267-46EE-9812-8DEC6E2F57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885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4B8416-F3EC-4BC4-93A0-CD1620B97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8C577F-AF42-428E-9A3E-8BBB67F73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C937C96-EECC-4376-894C-1D77EAFF0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B1001A8-8CFD-46C2-A153-7C698BAD1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EFB7-D49C-487B-BAD7-E71664BB2603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FE3C78B-888D-41C2-82DF-8C532AF81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CA482E0-F059-402A-8C5A-48AC37A18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79C2-5267-46EE-9812-8DEC6E2F57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451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FD30A0-4D23-407C-98A0-076A29BC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3126431-1768-4BF3-9EFC-3CC33E14E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FAD84D9-B66F-491A-AFD8-6A1E3EED2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FEBEE4E-DCC3-4702-A10F-E8E1D2D2B5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F4A2039-1DD8-49F7-B1F4-8B326C1A76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DDD9E2C-F803-4473-BC0A-A8981B567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EFB7-D49C-487B-BAD7-E71664BB2603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7C432A2-2A62-41C9-927F-F753D0DF6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759B0B8-912A-482B-B1E6-8999F8BD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79C2-5267-46EE-9812-8DEC6E2F57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765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3FE428-E88F-419F-9F29-54E1A9004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551BF4B-8C3E-428F-ACA4-44AEF7621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EFB7-D49C-487B-BAD7-E71664BB2603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AB2B71C-3FE7-470B-9142-7708A6C4C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BEEF55F-54C9-4AFA-B2A8-49F6A673E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79C2-5267-46EE-9812-8DEC6E2F57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8645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99D67E1-61B0-4513-9574-24E285E57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EFB7-D49C-487B-BAD7-E71664BB2603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8EBF2BE-93AD-468D-81FC-C2CA5597E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BA7E3D5-9595-4799-B023-31786D904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79C2-5267-46EE-9812-8DEC6E2F57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631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E392BE-222C-4B92-8E8C-64EF7B88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315202-E7E3-4305-874B-48B15A5EA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62AFE03-6E3F-4F49-A15F-0D352D1FC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643C0C8-0E4E-46A6-B4B3-4122924B0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EFB7-D49C-487B-BAD7-E71664BB2603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E0739D3-E7B5-41E8-AA92-8F49374F7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179AA47-1A92-4BB7-9C30-F0F8A30F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79C2-5267-46EE-9812-8DEC6E2F57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0048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A619CB-3E85-4451-9BAF-7072F9E78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535D4C3-161D-4BDC-9CBD-271A7B6ED0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691138F-A5C6-46C6-A0CC-16537F1FB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1EB7C28-ADF6-4411-B246-EFABDC90D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EFB7-D49C-487B-BAD7-E71664BB2603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DC7AD72-D746-49C8-9B26-4387BA533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7FF1449-45C7-46F5-B719-2AB4773EB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79C2-5267-46EE-9812-8DEC6E2F57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888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4B55"/>
            </a:gs>
            <a:gs pos="100000">
              <a:srgbClr val="327257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0845AD-B46F-4A89-BA36-90CBA0246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DC9D63A-6957-410D-AEB2-70CB07453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BD90F2A-294B-4657-B7C3-46D608944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9EFB7-D49C-487B-BAD7-E71664BB2603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D54593D-79F5-4291-ADC1-B37474843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6B5EDB6-25D9-4247-B89D-FEDAC4DB9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679C2-5267-46EE-9812-8DEC6E2F57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182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B0765A-E1D0-4A37-9022-642258755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3191" y="735106"/>
            <a:ext cx="6275294" cy="1730188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Мирновская</a:t>
            </a:r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школа №1 им </a:t>
            </a:r>
            <a:r>
              <a:rPr lang="ru-RU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Н.Н.Белова</a:t>
            </a:r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Симферопольского района Республики Крым</a:t>
            </a:r>
            <a:r>
              <a:rPr lang="ru-R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6C69C43-1A49-48ED-8A17-BFBACC538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18564" y="2832849"/>
            <a:ext cx="9395011" cy="1559858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Одноклеточные животные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F97E97-B8A2-4894-9F4C-7351B03183F1}"/>
              </a:ext>
            </a:extLst>
          </p:cNvPr>
          <p:cNvSpPr txBox="1"/>
          <p:nvPr/>
        </p:nvSpPr>
        <p:spPr>
          <a:xfrm>
            <a:off x="887506" y="4970912"/>
            <a:ext cx="4300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Гордеева Екатерина Андреевна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9-Б класса</a:t>
            </a:r>
          </a:p>
        </p:txBody>
      </p:sp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xmlns="" id="{92142E42-AB43-4405-B40D-79E829C00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17533" y="1395526"/>
            <a:ext cx="6869994" cy="407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944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596E73-B683-4BD6-B65B-B22ED34963CB}"/>
              </a:ext>
            </a:extLst>
          </p:cNvPr>
          <p:cNvSpPr txBox="1"/>
          <p:nvPr/>
        </p:nvSpPr>
        <p:spPr>
          <a:xfrm>
            <a:off x="288030" y="268941"/>
            <a:ext cx="910698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Изучив теоретический материал, я узнала, что для культивирования простейших в домашних условиях достаточно банок с водой и органический корм.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Культура 1.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стоячая вода из ставка с. Мирное с кусочками кожуры банана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Культура 2.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Вода из крана с натертой морковью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Культура 3.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Стоячая вода из ставка с. Мирное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травой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 ставка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Культура 4.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Вода из крана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31C8EBB-4643-4C91-A131-CB1054D514E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0425" y="2581835"/>
            <a:ext cx="5441576" cy="427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680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34841F1-1E2A-441D-9253-B4E0375F1C80}"/>
              </a:ext>
            </a:extLst>
          </p:cNvPr>
          <p:cNvSpPr txBox="1"/>
          <p:nvPr/>
        </p:nvSpPr>
        <p:spPr>
          <a:xfrm>
            <a:off x="304799" y="80927"/>
            <a:ext cx="8722659" cy="219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день. Культуры 1 и 2 покрылись плесенью.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30 день я проводила н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аблюдения под цифровой камерой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оборудования «Точка роста»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Давайте рассмотрим подробнее каждую культуру 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D32C60D-5346-46C3-A909-7532D017CED3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523" y="2320832"/>
            <a:ext cx="5157477" cy="432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03DE533-85D7-4B5C-A2DC-A049165A395D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262324" y="815615"/>
            <a:ext cx="6502373" cy="515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760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8DEDAA-EF5C-4C0A-BA21-252A41938293}"/>
              </a:ext>
            </a:extLst>
          </p:cNvPr>
          <p:cNvSpPr txBox="1"/>
          <p:nvPr/>
        </p:nvSpPr>
        <p:spPr>
          <a:xfrm>
            <a:off x="412375" y="493059"/>
            <a:ext cx="735106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Культура 1. Стоячая вода из ставка с кусочками кожуры банана</a:t>
            </a:r>
          </a:p>
          <a:p>
            <a:endParaRPr lang="ru-RU" sz="2400" b="1" u="sng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богатый результат </a:t>
            </a:r>
          </a:p>
          <a:p>
            <a:pPr>
              <a:buFont typeface="+mj-lt"/>
              <a:buAutoNum type="arabicPeriod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Банан (богатый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</a:t>
            </a:r>
            <a:r>
              <a:rPr lang="ru-RU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питательных</a:t>
            </a:r>
            <a:r>
              <a:rPr lang="ru-RU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веществ):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кожура банана содержит большое количество </a:t>
            </a:r>
            <a:r>
              <a:rPr lang="ru-RU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сахаров. 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разложения этих веществ высвобождается огромное количество питательных веществ.</a:t>
            </a:r>
          </a:p>
          <a:p>
            <a:pPr algn="l">
              <a:buFont typeface="+mj-lt"/>
              <a:buAutoNum type="arabicPeriod"/>
            </a:pPr>
            <a:r>
              <a:rPr lang="ru-RU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Вода из пруда: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Вода из пруда уже содержит большое количество спор и одноклеточных животных</a:t>
            </a:r>
          </a:p>
          <a:p>
            <a:pPr algn="l">
              <a:buFont typeface="+mj-lt"/>
              <a:buAutoNum type="arabicPeriod"/>
            </a:pPr>
            <a:r>
              <a:rPr lang="ru-RU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Быстрое размножение бактерий, которые служат основной пищей для инфузорий и амёб, что приводит к </a:t>
            </a:r>
            <a:r>
              <a:rPr lang="ru-RU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взрывному росту популяции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простейших.</a:t>
            </a:r>
          </a:p>
          <a:p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A3DC2D3-D310-479D-99F5-1AA5E2522EB2}"/>
              </a:ext>
            </a:extLst>
          </p:cNvPr>
          <p:cNvPicPr/>
          <p:nvPr/>
        </p:nvPicPr>
        <p:blipFill rotWithShape="1">
          <a:blip r:embed="rId2" cstate="print"/>
          <a:srcRect l="329" t="6709" r="73147" b="39832"/>
          <a:stretch/>
        </p:blipFill>
        <p:spPr bwMode="auto">
          <a:xfrm>
            <a:off x="7763436" y="493059"/>
            <a:ext cx="4222378" cy="598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640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6501228-7403-4EF9-B992-449252979AAF}"/>
              </a:ext>
            </a:extLst>
          </p:cNvPr>
          <p:cNvPicPr/>
          <p:nvPr/>
        </p:nvPicPr>
        <p:blipFill rotWithShape="1">
          <a:blip r:embed="rId2" cstate="print"/>
          <a:srcRect l="19545" t="629" r="52279" b="47798"/>
          <a:stretch/>
        </p:blipFill>
        <p:spPr bwMode="auto">
          <a:xfrm>
            <a:off x="188258" y="646284"/>
            <a:ext cx="3863788" cy="570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878504B-F042-4F7E-B1D5-CD5D6236C6FD}"/>
              </a:ext>
            </a:extLst>
          </p:cNvPr>
          <p:cNvSpPr txBox="1"/>
          <p:nvPr/>
        </p:nvSpPr>
        <p:spPr>
          <a:xfrm>
            <a:off x="4249271" y="646284"/>
            <a:ext cx="7754471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i="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2. Вода из крана с натертой морковью </a:t>
            </a:r>
          </a:p>
          <a:p>
            <a:pPr algn="l"/>
            <a:endParaRPr lang="ru-RU" sz="2400" b="1" i="0" u="sng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был неплохой</a:t>
            </a:r>
            <a:r>
              <a:rPr lang="ru-RU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пища есть, но стартовый набор микроорганизмов хуже.</a:t>
            </a:r>
          </a:p>
          <a:p>
            <a:pPr algn="l">
              <a:buFont typeface="+mj-lt"/>
              <a:buAutoNum type="arabicPeriod"/>
            </a:pPr>
            <a:r>
              <a:rPr lang="ru-RU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Морковь (источник пищи):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Морковь содержит питательные вещества</a:t>
            </a:r>
          </a:p>
          <a:p>
            <a:pPr algn="l">
              <a:buFont typeface="+mj-lt"/>
              <a:buAutoNum type="arabicPeriod"/>
            </a:pPr>
            <a:r>
              <a:rPr lang="ru-RU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Вода из-под крана: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Водопроводная вода подвергается обработке. Это означает, что в ней содержится </a:t>
            </a:r>
            <a:r>
              <a:rPr lang="ru-RU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гораздо меньше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спор и активных форм микроорганизмов</a:t>
            </a:r>
          </a:p>
          <a:p>
            <a:pPr algn="l">
              <a:buFont typeface="+mj-lt"/>
              <a:buAutoNum type="arabicPeriod"/>
            </a:pPr>
            <a:r>
              <a:rPr lang="ru-RU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Одноклеточные животные, возможно, развились из тех немногих бактерий и спор, которые попали в воду с моркови или остались в воде после хлорирования.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821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42CFA5-A638-4A75-9643-7DC8C6FC7F45}"/>
              </a:ext>
            </a:extLst>
          </p:cNvPr>
          <p:cNvSpPr txBox="1"/>
          <p:nvPr/>
        </p:nvSpPr>
        <p:spPr>
          <a:xfrm>
            <a:off x="421344" y="299128"/>
            <a:ext cx="6781889" cy="582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3. </a:t>
            </a:r>
            <a:r>
              <a:rPr lang="ru-RU" sz="28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Стоячая вода из ставка с травой</a:t>
            </a:r>
            <a:r>
              <a:rPr lang="ru-RU" sz="2800" b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 ставка</a:t>
            </a:r>
          </a:p>
          <a:p>
            <a:endParaRPr lang="ru-RU" sz="28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+mj-lt"/>
              <a:buAutoNum type="arabicPeriod"/>
            </a:pPr>
            <a:r>
              <a:rPr lang="ru-RU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исходной воды: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Вода в пруду была исключительно богата активными цистами или спорами одноклеточных животных, готовых к немедленному развитию.</a:t>
            </a:r>
          </a:p>
          <a:p>
            <a:pPr algn="l">
              <a:buFont typeface="+mj-lt"/>
              <a:buAutoNum type="arabicPeriod"/>
            </a:pPr>
            <a:r>
              <a:rPr lang="ru-RU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травы: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Трава, которую я добавила была также богата уже активными в ней спорами и одноклеточными животными </a:t>
            </a:r>
          </a:p>
          <a:p>
            <a:pPr algn="l"/>
            <a:r>
              <a:rPr lang="ru-RU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случае вода из пруда обеспечила необходимый «запуск» популяции, а разложение травы обеспечило достаточное количество «топлива» для поддержания роста.</a:t>
            </a:r>
            <a:endParaRPr lang="ru-RU" sz="24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F066A4D-31AE-4D24-B46F-9A2B3A30986C}"/>
              </a:ext>
            </a:extLst>
          </p:cNvPr>
          <p:cNvPicPr/>
          <p:nvPr/>
        </p:nvPicPr>
        <p:blipFill rotWithShape="1">
          <a:blip r:embed="rId2" cstate="print"/>
          <a:srcRect l="43328" t="3355" r="27842" b="42347"/>
          <a:stretch/>
        </p:blipFill>
        <p:spPr bwMode="auto">
          <a:xfrm>
            <a:off x="7853086" y="648752"/>
            <a:ext cx="3917570" cy="556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5805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A4D79DD-6EC1-4364-ABB2-C21B0419B832}"/>
              </a:ext>
            </a:extLst>
          </p:cNvPr>
          <p:cNvPicPr/>
          <p:nvPr/>
        </p:nvPicPr>
        <p:blipFill rotWithShape="1">
          <a:blip r:embed="rId2" cstate="print"/>
          <a:srcRect l="68863" b="41719"/>
          <a:stretch/>
        </p:blipFill>
        <p:spPr bwMode="auto">
          <a:xfrm>
            <a:off x="349624" y="367552"/>
            <a:ext cx="3836896" cy="586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07B60F-C01A-4CEC-80F5-A65CC233E5DB}"/>
              </a:ext>
            </a:extLst>
          </p:cNvPr>
          <p:cNvSpPr txBox="1"/>
          <p:nvPr/>
        </p:nvSpPr>
        <p:spPr>
          <a:xfrm>
            <a:off x="4616824" y="550359"/>
            <a:ext cx="722555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Культура 4. Вода из крана</a:t>
            </a:r>
            <a:endParaRPr lang="ru-RU" sz="2800" b="1" u="sng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ru-RU" sz="28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отсутствия результатов: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отсутствие пищи и стерильность.</a:t>
            </a:r>
          </a:p>
          <a:p>
            <a:pPr algn="l">
              <a:buFont typeface="+mj-lt"/>
              <a:buAutoNum type="arabicPeriod"/>
            </a:pPr>
            <a:r>
              <a:rPr lang="ru-RU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Вода из-под крана: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и в случае с культурой 2, вода,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подвергалась обработке </a:t>
            </a:r>
          </a:p>
          <a:p>
            <a:pPr algn="l">
              <a:buFont typeface="+mj-lt"/>
              <a:buAutoNum type="arabicPeriod"/>
            </a:pPr>
            <a:r>
              <a:rPr lang="ru-RU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пищи: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Не было добавлено никаких органических веществ, которые могли бы способствовать размножению тех немногих бактерий, которые могли случайно попасть в банку.</a:t>
            </a:r>
          </a:p>
          <a:p>
            <a:pPr algn="l">
              <a:buFont typeface="+mj-lt"/>
              <a:buAutoNum type="arabicPeriod"/>
            </a:pPr>
            <a:r>
              <a:rPr lang="ru-RU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Без источника питания одноклеточные животные (даже если бы несколько спор выжили) не смогли бы размножиться до количества, которое можно было бы обнаружить.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93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D436AE-6E5A-40B2-BB7F-67FF7298AC2F}"/>
              </a:ext>
            </a:extLst>
          </p:cNvPr>
          <p:cNvSpPr txBox="1"/>
          <p:nvPr/>
        </p:nvSpPr>
        <p:spPr>
          <a:xfrm>
            <a:off x="4872318" y="107577"/>
            <a:ext cx="324522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езультаты показывают, что 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максимального развития одноклеточных животных необходимы два ключевых компонента:</a:t>
            </a:r>
            <a:endParaRPr lang="ru-RU" sz="20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+mj-lt"/>
              <a:buAutoNum type="arabicPeriod"/>
            </a:pPr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Богатая среда: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Наличие активных форм или спор простейших и сопутствующих бактерий (обеспечивается прудовой водой в культурах 1 и 3).</a:t>
            </a:r>
          </a:p>
          <a:p>
            <a:pPr algn="l">
              <a:buFont typeface="+mj-lt"/>
              <a:buAutoNum type="arabicPeriod"/>
            </a:pPr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Адекватное питание: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Достаточное количество 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быстродоступных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органических веществ (обеспечивается бананом в культуре 1 и быстро разлагающимся материалом в траве в культуре 3).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27564AF-8CC4-4B0A-A7A6-A8F4EA3459B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156337" y="1308849"/>
            <a:ext cx="5871360" cy="394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211470B-9EED-4337-BE8A-69E307985844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835" y="600635"/>
            <a:ext cx="4419601" cy="536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8851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87A040D-54C2-4832-9102-8B8993CCA417}"/>
              </a:ext>
            </a:extLst>
          </p:cNvPr>
          <p:cNvSpPr txBox="1"/>
          <p:nvPr/>
        </p:nvSpPr>
        <p:spPr>
          <a:xfrm>
            <a:off x="341687" y="0"/>
            <a:ext cx="5746376" cy="7766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1.Открытие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1632 по 1723 г. жил в Голландии Антони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ван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Левенгук. Голландия — страна приморская, и эти стекла имели здесь большой спрос, так как употреблялись для изготовления подзорных труб, необходимых мореплавателям. Антони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ван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Левенгук изготовил лупу, дающую по тем временам большое увеличение — свыше 200 раз, и стал на досуге рассматривать в нее различные мелкие объекты.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DC3C05B3-B4FD-436C-933D-8E6D402C4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8063" y="1"/>
            <a:ext cx="6103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0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0F64B2D-0772-4EF3-8B47-6930E72210AC}"/>
              </a:ext>
            </a:extLst>
          </p:cNvPr>
          <p:cNvSpPr txBox="1"/>
          <p:nvPr/>
        </p:nvSpPr>
        <p:spPr>
          <a:xfrm>
            <a:off x="4383461" y="42766"/>
            <a:ext cx="78981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Однажды он набрал в тонкую стеклянную трубочку несколько капель постоявшей в бочке дождевой воды. То, что Левенгук увидел в ней под самодельным микроскопом, вызвало у него восторг и изумление: в воде беспорядочно суетились не видимые невооруженным глазом </a:t>
            </a:r>
            <a:r>
              <a:rPr lang="ru-RU" sz="24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неведомые живые существа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Так произошло одно из наиболее выдающихся в истории науки событий — открытие неизвестного человечеству мира микроскопических организмов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Одни из них, как видел Левенгук, медленно перемещались в капле воды; другие плавали быстро. Левенгук назвал их «</a:t>
            </a:r>
            <a:r>
              <a:rPr lang="ru-RU" sz="2400" b="1" u="sng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анималькули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», что значило «ничтожнейшие зверюшки»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4" name="Picture 6" descr="Picture background">
            <a:extLst>
              <a:ext uri="{FF2B5EF4-FFF2-40B4-BE49-F238E27FC236}">
                <a16:creationId xmlns:a16="http://schemas.microsoft.com/office/drawing/2014/main" xmlns="" id="{CB0E19E4-D8D3-4FEB-8DFC-5AD8DCE67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9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52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C9D573-711B-4738-98FB-A7F2D26CC1CA}"/>
              </a:ext>
            </a:extLst>
          </p:cNvPr>
          <p:cNvSpPr txBox="1"/>
          <p:nvPr/>
        </p:nvSpPr>
        <p:spPr>
          <a:xfrm>
            <a:off x="252413" y="3047999"/>
            <a:ext cx="6838670" cy="3592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Первым русским человеком, которому удалось раньше других увидеть «зверюшек» Левенгука, был царь </a:t>
            </a:r>
            <a:r>
              <a:rPr lang="ru-RU" sz="22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Петр I</a:t>
            </a:r>
            <a:r>
              <a:rPr lang="ru-RU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неоднократно посещавший Голландию. В одну из своих поездок, проезжая через город, в котором жил Левенгук, Петр приказал остановить яхту и пригласил </a:t>
            </a:r>
            <a:r>
              <a:rPr lang="ru-RU" sz="22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знаменитого голландца </a:t>
            </a:r>
            <a:r>
              <a:rPr lang="ru-RU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прибыть с увеличительными стеклами на его корабль. 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xmlns="" id="{F232213F-A667-4A33-87B2-0D3D7927E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666" y="82623"/>
            <a:ext cx="5826498" cy="304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cture background">
            <a:extLst>
              <a:ext uri="{FF2B5EF4-FFF2-40B4-BE49-F238E27FC236}">
                <a16:creationId xmlns:a16="http://schemas.microsoft.com/office/drawing/2014/main" xmlns="" id="{992507DE-4933-4622-961B-62A3DF2C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1850" y="0"/>
            <a:ext cx="5010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278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19376BC-FCDB-49B7-A32A-B49EF46777C6}"/>
              </a:ext>
            </a:extLst>
          </p:cNvPr>
          <p:cNvSpPr txBox="1"/>
          <p:nvPr/>
        </p:nvSpPr>
        <p:spPr>
          <a:xfrm>
            <a:off x="152399" y="2590940"/>
            <a:ext cx="120396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Простейшие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одноклеточные организмы, тело которых состоит из цитоплазмы и одного или нескольких ядер. Клетка простейшего – это </a:t>
            </a:r>
            <a:r>
              <a:rPr lang="ru-RU" sz="24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самостоятельная особь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проявляющая все основные свойства живой материи. Она выполняет функции всего организма. Одна клетка умеет делать все: и питаться, и двигаться, и нападать, и спасаться от врагов, и переживать неблагоприятные условия среды, и размножаться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Размеры простейших </a:t>
            </a:r>
            <a:r>
              <a:rPr lang="ru-RU" sz="24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3—150 мкм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Среда их обитания – вода, почва, организм хозяина (для паразитических форм).  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  <a:p>
            <a:endParaRPr lang="ru-RU" dirty="0"/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xmlns="" id="{469709F4-1822-4E80-A4B1-204573BC1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266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90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1041C6-E77F-4FE0-BB35-407028B84D90}"/>
              </a:ext>
            </a:extLst>
          </p:cNvPr>
          <p:cNvSpPr txBox="1"/>
          <p:nvPr/>
        </p:nvSpPr>
        <p:spPr>
          <a:xfrm>
            <a:off x="161365" y="-10958"/>
            <a:ext cx="8265458" cy="7387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одноклеточных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водной среде простейшие являются питанием для мелких животных. Многие моллюски, ракообразные, черви. В свою очередь эти мелкие животные </a:t>
            </a:r>
            <a:r>
              <a:rPr lang="ru-RU" sz="23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являются пищей </a:t>
            </a:r>
            <a:r>
              <a:rPr lang="ru-RU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крупных животных, которые приносят огромный вклад в сельское, рыбное и народное хозяйство.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Сами простейшие, а особенно инфузории питаются бактериями, разложившимися органическими остатками, и тем самым очищают водоемы от </a:t>
            </a:r>
            <a:r>
              <a:rPr lang="ru-RU" sz="23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загрязнения</a:t>
            </a:r>
            <a:r>
              <a:rPr lang="ru-RU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Так же простейшие </a:t>
            </a:r>
            <a:r>
              <a:rPr lang="ru-RU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фототрофы</a:t>
            </a:r>
            <a:r>
              <a:rPr lang="ru-RU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насыщают воду кислородом, и уменьшают содержание углекислого газа. Простейшие имеют способность из органических веществ на свету создавать неорганические вещества.</a:t>
            </a:r>
          </a:p>
          <a:p>
            <a:endParaRPr lang="ru-RU" sz="2300" dirty="0"/>
          </a:p>
        </p:txBody>
      </p:sp>
      <p:sp>
        <p:nvSpPr>
          <p:cNvPr id="3" name="AutoShape 2" descr="Picture background">
            <a:extLst>
              <a:ext uri="{FF2B5EF4-FFF2-40B4-BE49-F238E27FC236}">
                <a16:creationId xmlns:a16="http://schemas.microsoft.com/office/drawing/2014/main" xmlns="" id="{49C54CB7-8A12-4090-96E6-D4AAA63434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Picture background">
            <a:extLst>
              <a:ext uri="{FF2B5EF4-FFF2-40B4-BE49-F238E27FC236}">
                <a16:creationId xmlns:a16="http://schemas.microsoft.com/office/drawing/2014/main" xmlns="" id="{EBB11AB2-6505-4796-B164-9FA61FE3EE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CEE5267-BA93-4900-A88A-0636F2281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825629" y="1491627"/>
            <a:ext cx="6868955" cy="386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649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E6210AF-053B-4526-8ACC-FCCA05377514}"/>
              </a:ext>
            </a:extLst>
          </p:cNvPr>
          <p:cNvSpPr txBox="1"/>
          <p:nvPr/>
        </p:nvSpPr>
        <p:spPr>
          <a:xfrm>
            <a:off x="663388" y="3173506"/>
            <a:ext cx="1025562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</a:t>
            </a:r>
          </a:p>
          <a:p>
            <a:endParaRPr lang="ru-RU" sz="3200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1) На амебах пытались решить проблему бессмертия. Зарубежные исследователи </a:t>
            </a:r>
            <a:r>
              <a:rPr lang="ru-RU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Даниелли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Маглтон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обнаружили, что при достаточном питании амебы растут, многократно делятся и это может продолжаться сколь угодно долго</a:t>
            </a:r>
            <a:endParaRPr lang="ru-RU" sz="2800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84A54BC-E358-4D42-89CF-BCB380F6B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28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643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3C95D8D-F89F-47C1-8353-FDD858A4EDCF}"/>
              </a:ext>
            </a:extLst>
          </p:cNvPr>
          <p:cNvSpPr txBox="1"/>
          <p:nvPr/>
        </p:nvSpPr>
        <p:spPr>
          <a:xfrm>
            <a:off x="276732" y="436655"/>
            <a:ext cx="382793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2) </a:t>
            </a:r>
            <a:r>
              <a:rPr lang="ru-RU" sz="32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Решение «задачи коммивояжера». </a:t>
            </a:r>
            <a:endParaRPr lang="ru-RU" sz="2300" b="1" u="sng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300" b="1" u="sng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300" b="1" u="sng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Это сложнейшая математическая задача по поиску самого короткого маршрута между несколькими точками. Ученые провели эксперимент: они поместили амебу в лабиринт, где в разных точках лежала еда.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xmlns="" id="{4310B5B8-403A-4CF7-8D22-74E26AE6D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8"/>
          <a:stretch/>
        </p:blipFill>
        <p:spPr bwMode="auto">
          <a:xfrm>
            <a:off x="4275219" y="0"/>
            <a:ext cx="7916781" cy="433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F41F20-9F5D-469D-ABFC-BC34BB9A1D99}"/>
              </a:ext>
            </a:extLst>
          </p:cNvPr>
          <p:cNvSpPr txBox="1"/>
          <p:nvPr/>
        </p:nvSpPr>
        <p:spPr>
          <a:xfrm>
            <a:off x="4104662" y="4591639"/>
            <a:ext cx="81220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Амеба, не имея мозга, смогла выстроить свои отростки так, чтобы соединить все источники пищи наиболее эффективным путем, решив задачу быстрее, чем компьютерные алгоритмы! Она делает это, оптимизируя распределение своей биомассы.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16175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EA4FA67-894E-4C24-A2E7-D414C029CB7D}"/>
              </a:ext>
            </a:extLst>
          </p:cNvPr>
          <p:cNvSpPr txBox="1"/>
          <p:nvPr/>
        </p:nvSpPr>
        <p:spPr>
          <a:xfrm>
            <a:off x="358589" y="91121"/>
            <a:ext cx="7862046" cy="667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Из первого факты мы узнали, что амебы могут делиться неоднократное количество раз, однако это может быть если у них есть </a:t>
            </a:r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достаточное питание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содержать амеб в более суровых условиях, они перестают размножаться и в конце концов погибают. Установив это, ученые продержали амеб несколько недель на голодной диете, а потом пересадили в среду, богатую пищей. Но амебы, вопреки ожиданию, </a:t>
            </a:r>
            <a:r>
              <a:rPr lang="ru-RU" sz="24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обрели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вечную жизнь. Хотя рост и деление возобновились, культура жила только ограниченное время — от 30 дней до 30 недель. Так мир узнал, что даже у бесполых простейших смертность или бессмертие находятся в тонкой зависимости от условий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xmlns="" id="{64FF1686-A934-4585-95CF-144BD490F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38078" y="1499098"/>
            <a:ext cx="6853020" cy="385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275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714</Words>
  <Application>Microsoft Office PowerPoint</Application>
  <PresentationFormat>Произвольный</PresentationFormat>
  <Paragraphs>63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бюджетное общеобразовательное учреждение «Мирновская школа №1 им Н.Н.Белова» Симферопольского района Республики Крым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«Мирновская школа №1 им Н.Н.Белова» Симферопольского района Республики Крым</dc:title>
  <dc:creator>strix</dc:creator>
  <cp:lastModifiedBy>игорь</cp:lastModifiedBy>
  <cp:revision>29</cp:revision>
  <dcterms:created xsi:type="dcterms:W3CDTF">2026-01-13T17:25:26Z</dcterms:created>
  <dcterms:modified xsi:type="dcterms:W3CDTF">2026-01-18T12:38:34Z</dcterms:modified>
</cp:coreProperties>
</file>