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6" r:id="rId11"/>
  </p:sldIdLst>
  <p:sldSz cx="12192000" cy="6858000"/>
  <p:notesSz cx="7102475" cy="93884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756" y="-102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D717F-5748-4D2C-8701-2F5659837042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E76FC-D8E1-4093-92BF-A1DF51CF74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B97AC283-2F61-44D0-A81F-3FE2CA16EB64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91540491-6728-48B9-8D87-C0BCE3FE3E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7249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40491-6728-48B9-8D87-C0BCE3FE3E5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8567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DDF6DC6-E245-4476-B703-810883952E4C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F755E5A-2EAD-44D9-8B8D-A703F54DEE2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76905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6DC6-E245-4476-B703-810883952E4C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5E5A-2EAD-44D9-8B8D-A703F54DEE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9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6DC6-E245-4476-B703-810883952E4C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5E5A-2EAD-44D9-8B8D-A703F54DEE2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5578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6DC6-E245-4476-B703-810883952E4C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5E5A-2EAD-44D9-8B8D-A703F54DEE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72995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6DC6-E245-4476-B703-810883952E4C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5E5A-2EAD-44D9-8B8D-A703F54DEE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599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6DC6-E245-4476-B703-810883952E4C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5E5A-2EAD-44D9-8B8D-A703F54DEE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81711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6DC6-E245-4476-B703-810883952E4C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5E5A-2EAD-44D9-8B8D-A703F54DEE2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36415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6DC6-E245-4476-B703-810883952E4C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5E5A-2EAD-44D9-8B8D-A703F54DEE2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79300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6DC6-E245-4476-B703-810883952E4C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5E5A-2EAD-44D9-8B8D-A703F54DEE2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73392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6DC6-E245-4476-B703-810883952E4C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5E5A-2EAD-44D9-8B8D-A703F54DEE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4441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6DC6-E245-4476-B703-810883952E4C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5E5A-2EAD-44D9-8B8D-A703F54DEE2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74076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6DC6-E245-4476-B703-810883952E4C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5E5A-2EAD-44D9-8B8D-A703F54DEE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8712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6DC6-E245-4476-B703-810883952E4C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5E5A-2EAD-44D9-8B8D-A703F54DEE2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80664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6DC6-E245-4476-B703-810883952E4C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5E5A-2EAD-44D9-8B8D-A703F54DEE2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0206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6DC6-E245-4476-B703-810883952E4C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5E5A-2EAD-44D9-8B8D-A703F54DEE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7255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6DC6-E245-4476-B703-810883952E4C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5E5A-2EAD-44D9-8B8D-A703F54DEE2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96149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F6DC6-E245-4476-B703-810883952E4C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5E5A-2EAD-44D9-8B8D-A703F54DEE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1171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DF6DC6-E245-4476-B703-810883952E4C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F755E5A-2EAD-44D9-8B8D-A703F54DEE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258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hg_g8mZY8c" TargetMode="Externa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S-VsCKQQj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PjNub1AO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YyZvZXy3j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2Kw8Rr7xXk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Qf94LM8O1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KkseS0WpP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7" y="0"/>
            <a:ext cx="6815669" cy="3345721"/>
          </a:xfrm>
        </p:spPr>
        <p:txBody>
          <a:bodyPr/>
          <a:lstStyle/>
          <a:p>
            <a:r>
              <a:rPr lang="ru-RU" sz="1600" dirty="0" smtClean="0">
                <a:latin typeface="Comic Sans MS" panose="030F0702030302020204" pitchFamily="66" charset="0"/>
              </a:rPr>
              <a:t/>
            </a:r>
            <a:br>
              <a:rPr lang="ru-RU" sz="1600" dirty="0" smtClean="0">
                <a:latin typeface="Comic Sans MS" panose="030F0702030302020204" pitchFamily="66" charset="0"/>
              </a:rPr>
            </a:br>
            <a:r>
              <a:rPr lang="ru-RU" sz="1600" b="1" dirty="0" smtClean="0">
                <a:latin typeface="Comic Sans MS" panose="030F0702030302020204" pitchFamily="66" charset="0"/>
              </a:rPr>
              <a:t> «</a:t>
            </a:r>
            <a:r>
              <a:rPr lang="ru-RU" dirty="0" err="1" smtClean="0">
                <a:latin typeface="Comic Sans MS" panose="030F0702030302020204" pitchFamily="66" charset="0"/>
              </a:rPr>
              <a:t>Крымскотатарские</a:t>
            </a:r>
            <a:r>
              <a:rPr lang="ru-RU" dirty="0" smtClean="0">
                <a:latin typeface="Comic Sans MS" panose="030F0702030302020204" pitchFamily="66" charset="0"/>
              </a:rPr>
              <a:t> народные танцы</a:t>
            </a:r>
            <a:br>
              <a:rPr lang="ru-RU" dirty="0" smtClean="0">
                <a:latin typeface="Comic Sans MS" panose="030F0702030302020204" pitchFamily="66" charset="0"/>
              </a:rPr>
            </a:br>
            <a:r>
              <a:rPr lang="ru-RU" sz="3200" dirty="0" smtClean="0">
                <a:latin typeface="Comic Sans MS" panose="030F0702030302020204" pitchFamily="66" charset="0"/>
              </a:rPr>
              <a:t>Муратова </a:t>
            </a:r>
            <a:r>
              <a:rPr lang="ru-RU" sz="3200" dirty="0" err="1" smtClean="0">
                <a:latin typeface="Comic Sans MS" panose="030F0702030302020204" pitchFamily="66" charset="0"/>
              </a:rPr>
              <a:t>Гульнара</a:t>
            </a:r>
            <a:r>
              <a:rPr lang="ru-RU" sz="3200" dirty="0" smtClean="0">
                <a:latin typeface="Comic Sans MS" panose="030F0702030302020204" pitchFamily="66" charset="0"/>
              </a:rPr>
              <a:t> </a:t>
            </a:r>
            <a:r>
              <a:rPr lang="ru-RU" sz="3200" dirty="0" err="1" smtClean="0">
                <a:latin typeface="Comic Sans MS" panose="030F0702030302020204" pitchFamily="66" charset="0"/>
              </a:rPr>
              <a:t>Якубовна</a:t>
            </a:r>
            <a:endParaRPr lang="ru-RU" sz="3200" dirty="0"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Педагог дополнительного </a:t>
            </a:r>
            <a:r>
              <a:rPr lang="ru-RU" dirty="0" smtClean="0"/>
              <a:t>образования                                                                                                                                                                                                                </a:t>
            </a:r>
            <a:endParaRPr lang="ru-RU" sz="1400" dirty="0" smtClean="0">
              <a:latin typeface="Comic Sans MS" panose="030F0702030302020204" pitchFamily="66" charset="0"/>
              <a:cs typeface="Angsana New" panose="02020603050405020304" pitchFamily="18" charset="-34"/>
            </a:endParaRPr>
          </a:p>
          <a:p>
            <a:endParaRPr lang="ru-RU" sz="1400" dirty="0">
              <a:latin typeface="Comic Sans MS" panose="030F0702030302020204" pitchFamily="66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3876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Comic Sans MS" panose="030F0702030302020204" pitchFamily="66" charset="0"/>
              </a:rPr>
              <a:t>СПАСИБО ЗА ВНИМАНИЕ!</a:t>
            </a:r>
            <a:endParaRPr lang="ru-RU" sz="54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dirty="0" smtClean="0">
                <a:latin typeface="Comic Sans MS" panose="030F0702030302020204" pitchFamily="66" charset="0"/>
              </a:rPr>
              <a:t>    </a:t>
            </a:r>
            <a:r>
              <a:rPr lang="ru-RU" sz="6600" dirty="0" err="1" smtClean="0">
                <a:latin typeface="Comic Sans MS" panose="030F0702030302020204" pitchFamily="66" charset="0"/>
              </a:rPr>
              <a:t>Тещекур</a:t>
            </a:r>
            <a:r>
              <a:rPr lang="ru-RU" sz="6600" dirty="0" smtClean="0">
                <a:latin typeface="Comic Sans MS" panose="030F0702030302020204" pitchFamily="66" charset="0"/>
              </a:rPr>
              <a:t> </a:t>
            </a:r>
            <a:r>
              <a:rPr lang="ru-RU" sz="6600" dirty="0" err="1" smtClean="0">
                <a:latin typeface="Comic Sans MS" panose="030F0702030302020204" pitchFamily="66" charset="0"/>
              </a:rPr>
              <a:t>эдэрим</a:t>
            </a:r>
            <a:r>
              <a:rPr lang="ru-RU" sz="6600" dirty="0" smtClean="0">
                <a:latin typeface="Comic Sans MS" panose="030F0702030302020204" pitchFamily="66" charset="0"/>
              </a:rPr>
              <a:t>!</a:t>
            </a:r>
          </a:p>
          <a:p>
            <a:pPr marL="0" indent="0">
              <a:buNone/>
            </a:pPr>
            <a:r>
              <a:rPr lang="ru-RU" sz="4000" i="1" dirty="0" smtClean="0">
                <a:latin typeface="Comic Sans MS" panose="030F0702030302020204" pitchFamily="66" charset="0"/>
              </a:rPr>
              <a:t>Муратова </a:t>
            </a:r>
            <a:r>
              <a:rPr lang="ru-RU" sz="4000" i="1" dirty="0" err="1" smtClean="0">
                <a:latin typeface="Comic Sans MS" panose="030F0702030302020204" pitchFamily="66" charset="0"/>
              </a:rPr>
              <a:t>Гульнара</a:t>
            </a:r>
            <a:r>
              <a:rPr lang="ru-RU" sz="4000" i="1" dirty="0" smtClean="0">
                <a:latin typeface="Comic Sans MS" panose="030F0702030302020204" pitchFamily="66" charset="0"/>
              </a:rPr>
              <a:t> </a:t>
            </a:r>
            <a:r>
              <a:rPr lang="ru-RU" sz="4000" i="1" dirty="0" err="1" smtClean="0">
                <a:latin typeface="Comic Sans MS" panose="030F0702030302020204" pitchFamily="66" charset="0"/>
              </a:rPr>
              <a:t>Якубовна</a:t>
            </a:r>
            <a:r>
              <a:rPr lang="ru-RU" sz="4000" i="1" dirty="0" smtClean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ru-RU" sz="2600" dirty="0" smtClean="0">
                <a:latin typeface="Comic Sans MS" panose="030F0702030302020204" pitchFamily="66" charset="0"/>
              </a:rPr>
              <a:t>Педагог дополнительного </a:t>
            </a:r>
            <a:r>
              <a:rPr lang="ru-RU" sz="2600" dirty="0" err="1" smtClean="0">
                <a:latin typeface="Comic Sans MS" panose="030F0702030302020204" pitchFamily="66" charset="0"/>
              </a:rPr>
              <a:t>образовани</a:t>
            </a:r>
            <a:r>
              <a:rPr lang="ru-RU" sz="2600" dirty="0" smtClean="0">
                <a:latin typeface="Comic Sans MS" panose="030F0702030302020204" pitchFamily="66" charset="0"/>
              </a:rPr>
              <a:t>.             </a:t>
            </a:r>
            <a:endParaRPr lang="ru-RU" sz="2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36931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Comic Sans MS" panose="030F0702030302020204" pitchFamily="66" charset="0"/>
              </a:rPr>
              <a:t>Крымско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татрские</a:t>
            </a:r>
            <a:r>
              <a:rPr lang="ru-RU" dirty="0" smtClean="0">
                <a:latin typeface="Comic Sans MS" panose="030F0702030302020204" pitchFamily="66" charset="0"/>
              </a:rPr>
              <a:t> танцы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3" y="2570580"/>
            <a:ext cx="6156276" cy="3318936"/>
          </a:xfrm>
        </p:spPr>
        <p:txBody>
          <a:bodyPr>
            <a:noAutofit/>
          </a:bodyPr>
          <a:lstStyle/>
          <a:p>
            <a:r>
              <a:rPr lang="ru-RU" sz="1600" dirty="0">
                <a:latin typeface="Comic Sans MS" panose="030F0702030302020204" pitchFamily="66" charset="0"/>
              </a:rPr>
              <a:t>Народный </a:t>
            </a:r>
            <a:r>
              <a:rPr lang="ru-RU" sz="1600" dirty="0" err="1">
                <a:latin typeface="Comic Sans MS" panose="030F0702030302020204" pitchFamily="66" charset="0"/>
              </a:rPr>
              <a:t>крымскотатарский</a:t>
            </a:r>
            <a:r>
              <a:rPr lang="ru-RU" sz="1600" dirty="0">
                <a:latin typeface="Comic Sans MS" panose="030F0702030302020204" pitchFamily="66" charset="0"/>
              </a:rPr>
              <a:t> танец, бережно сохраняя национальные традиции, все время находится в состоянии развития. </a:t>
            </a:r>
          </a:p>
          <a:p>
            <a:r>
              <a:rPr lang="ru-RU" sz="1600" dirty="0">
                <a:latin typeface="Comic Sans MS" panose="030F0702030302020204" pitchFamily="66" charset="0"/>
              </a:rPr>
              <a:t>Момент импровизации, свойственной всем видам народного танца не носит характер произвольного изменения традиционных общепринятых движений, а связан с их новым сочетанием, выразительностью исполнения. В сокровищнице </a:t>
            </a:r>
            <a:r>
              <a:rPr lang="ru-RU" sz="1600" dirty="0" err="1">
                <a:latin typeface="Comic Sans MS" panose="030F0702030302020204" pitchFamily="66" charset="0"/>
              </a:rPr>
              <a:t>крымскотатарского</a:t>
            </a:r>
            <a:r>
              <a:rPr lang="ru-RU" sz="1600" dirty="0">
                <a:latin typeface="Comic Sans MS" panose="030F0702030302020204" pitchFamily="66" charset="0"/>
              </a:rPr>
              <a:t> хореографического наследия есть группа танцев, которые сохранились в результате многолетнего творчества высокоодаренных мастеров-профессионалов. Это «</a:t>
            </a:r>
            <a:r>
              <a:rPr lang="ru-RU" sz="1600" dirty="0" err="1">
                <a:latin typeface="Comic Sans MS" panose="030F0702030302020204" pitchFamily="66" charset="0"/>
              </a:rPr>
              <a:t>Агъыр</a:t>
            </a:r>
            <a:r>
              <a:rPr lang="ru-RU" sz="1600" dirty="0">
                <a:latin typeface="Comic Sans MS" panose="030F0702030302020204" pitchFamily="66" charset="0"/>
              </a:rPr>
              <a:t> </a:t>
            </a:r>
            <a:r>
              <a:rPr lang="ru-RU" sz="1600" dirty="0" err="1">
                <a:latin typeface="Comic Sans MS" panose="030F0702030302020204" pitchFamily="66" charset="0"/>
              </a:rPr>
              <a:t>ава</a:t>
            </a:r>
            <a:r>
              <a:rPr lang="ru-RU" sz="1600" dirty="0">
                <a:latin typeface="Comic Sans MS" panose="030F0702030302020204" pitchFamily="66" charset="0"/>
              </a:rPr>
              <a:t> </a:t>
            </a:r>
            <a:r>
              <a:rPr lang="ru-RU" sz="1600" dirty="0" err="1">
                <a:latin typeface="Comic Sans MS" panose="030F0702030302020204" pitchFamily="66" charset="0"/>
              </a:rPr>
              <a:t>ве</a:t>
            </a:r>
            <a:r>
              <a:rPr lang="ru-RU" sz="1600" dirty="0">
                <a:latin typeface="Comic Sans MS" panose="030F0702030302020204" pitchFamily="66" charset="0"/>
              </a:rPr>
              <a:t> </a:t>
            </a:r>
            <a:r>
              <a:rPr lang="ru-RU" sz="1600" dirty="0" err="1">
                <a:latin typeface="Comic Sans MS" panose="030F0702030302020204" pitchFamily="66" charset="0"/>
              </a:rPr>
              <a:t>хайтарма</a:t>
            </a:r>
            <a:r>
              <a:rPr lang="ru-RU" sz="1600" dirty="0">
                <a:latin typeface="Comic Sans MS" panose="030F0702030302020204" pitchFamily="66" charset="0"/>
              </a:rPr>
              <a:t>», </a:t>
            </a:r>
            <a:r>
              <a:rPr lang="ru-RU" sz="1600" dirty="0" smtClean="0">
                <a:latin typeface="Comic Sans MS" panose="030F0702030302020204" pitchFamily="66" charset="0"/>
              </a:rPr>
              <a:t>«ХАЙТАРМА», </a:t>
            </a:r>
            <a:r>
              <a:rPr lang="ru-RU" sz="1600" dirty="0">
                <a:latin typeface="Comic Sans MS" panose="030F0702030302020204" pitchFamily="66" charset="0"/>
              </a:rPr>
              <a:t>«</a:t>
            </a:r>
            <a:r>
              <a:rPr lang="ru-RU" sz="1600" dirty="0" err="1">
                <a:latin typeface="Comic Sans MS" panose="030F0702030302020204" pitchFamily="66" charset="0"/>
              </a:rPr>
              <a:t>Чобан</a:t>
            </a:r>
            <a:r>
              <a:rPr lang="ru-RU" sz="1600" dirty="0">
                <a:latin typeface="Comic Sans MS" panose="030F0702030302020204" pitchFamily="66" charset="0"/>
              </a:rPr>
              <a:t> </a:t>
            </a:r>
            <a:r>
              <a:rPr lang="ru-RU" sz="1600" dirty="0" err="1">
                <a:latin typeface="Comic Sans MS" panose="030F0702030302020204" pitchFamily="66" charset="0"/>
              </a:rPr>
              <a:t>оюны</a:t>
            </a:r>
            <a:r>
              <a:rPr lang="ru-RU" sz="1600" dirty="0">
                <a:latin typeface="Comic Sans MS" panose="030F0702030302020204" pitchFamily="66" charset="0"/>
              </a:rPr>
              <a:t>», «</a:t>
            </a:r>
            <a:r>
              <a:rPr lang="ru-RU" sz="1600" dirty="0" err="1">
                <a:latin typeface="Comic Sans MS" panose="030F0702030302020204" pitchFamily="66" charset="0"/>
              </a:rPr>
              <a:t>Явлукъ</a:t>
            </a:r>
            <a:r>
              <a:rPr lang="ru-RU" sz="1600" dirty="0">
                <a:latin typeface="Comic Sans MS" panose="030F0702030302020204" pitchFamily="66" charset="0"/>
              </a:rPr>
              <a:t> </a:t>
            </a:r>
            <a:r>
              <a:rPr lang="ru-RU" sz="1600" dirty="0" err="1">
                <a:latin typeface="Comic Sans MS" panose="030F0702030302020204" pitchFamily="66" charset="0"/>
              </a:rPr>
              <a:t>авасы</a:t>
            </a:r>
            <a:r>
              <a:rPr lang="ru-RU" sz="1600" dirty="0">
                <a:latin typeface="Comic Sans MS" panose="030F0702030302020204" pitchFamily="66" charset="0"/>
              </a:rPr>
              <a:t>», «</a:t>
            </a:r>
            <a:r>
              <a:rPr lang="ru-RU" sz="1600" dirty="0" err="1">
                <a:latin typeface="Comic Sans MS" panose="030F0702030302020204" pitchFamily="66" charset="0"/>
              </a:rPr>
              <a:t>Тым-тым</a:t>
            </a:r>
            <a:r>
              <a:rPr lang="ru-RU" sz="1600" dirty="0">
                <a:latin typeface="Comic Sans MS" panose="030F0702030302020204" pitchFamily="66" charset="0"/>
              </a:rPr>
              <a:t>», «Эмир-</a:t>
            </a:r>
            <a:r>
              <a:rPr lang="ru-RU" sz="1600" dirty="0" err="1">
                <a:latin typeface="Comic Sans MS" panose="030F0702030302020204" pitchFamily="66" charset="0"/>
              </a:rPr>
              <a:t>джелял</a:t>
            </a:r>
            <a:r>
              <a:rPr lang="ru-RU" sz="1600" dirty="0">
                <a:latin typeface="Comic Sans MS" panose="030F0702030302020204" pitchFamily="66" charset="0"/>
              </a:rPr>
              <a:t>», «</a:t>
            </a:r>
            <a:r>
              <a:rPr lang="ru-RU" sz="1600" dirty="0" err="1">
                <a:latin typeface="Comic Sans MS" panose="030F0702030302020204" pitchFamily="66" charset="0"/>
              </a:rPr>
              <a:t>Джыйын</a:t>
            </a:r>
            <a:r>
              <a:rPr lang="ru-RU" sz="1600" dirty="0" smtClean="0">
                <a:latin typeface="Comic Sans MS" panose="030F0702030302020204" pitchFamily="66" charset="0"/>
              </a:rPr>
              <a:t>»,</a:t>
            </a:r>
            <a:r>
              <a:rPr lang="ru-RU" sz="1600" dirty="0">
                <a:latin typeface="Comic Sans MS" panose="030F0702030302020204" pitchFamily="66" charset="0"/>
              </a:rPr>
              <a:t> и </a:t>
            </a:r>
            <a:r>
              <a:rPr lang="ru-RU" sz="1600" dirty="0" smtClean="0">
                <a:latin typeface="Comic Sans MS" panose="030F0702030302020204" pitchFamily="66" charset="0"/>
              </a:rPr>
              <a:t>другие.</a:t>
            </a:r>
            <a:endParaRPr lang="ru-RU" sz="1600" dirty="0">
              <a:latin typeface="Comic Sans MS" panose="030F0702030302020204" pitchFamily="66" charset="0"/>
            </a:endParaRPr>
          </a:p>
          <a:p>
            <a:endParaRPr lang="ru-RU" sz="1600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6394" y="2461398"/>
            <a:ext cx="3725839" cy="376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89980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anose="030F0702030302020204" pitchFamily="66" charset="0"/>
              </a:rPr>
              <a:t>«</a:t>
            </a:r>
            <a:r>
              <a:rPr lang="ru-RU" dirty="0" err="1" smtClean="0">
                <a:latin typeface="Comic Sans MS" panose="030F0702030302020204" pitchFamily="66" charset="0"/>
              </a:rPr>
              <a:t>Агър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ава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ве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хайтарма</a:t>
            </a:r>
            <a:r>
              <a:rPr lang="ru-RU" dirty="0" smtClean="0">
                <a:latin typeface="Comic Sans MS" panose="030F0702030302020204" pitchFamily="66" charset="0"/>
              </a:rPr>
              <a:t>»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7" name="Bhg_g8mZY8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689677" y="2425557"/>
            <a:ext cx="4572000" cy="2571750"/>
          </a:xfrm>
          <a:prstGeom prst="rect">
            <a:avLst/>
          </a:prstGeom>
        </p:spPr>
      </p:pic>
      <p:sp>
        <p:nvSpPr>
          <p:cNvPr id="9" name="Текст 8"/>
          <p:cNvSpPr>
            <a:spLocks noGrp="1"/>
          </p:cNvSpPr>
          <p:nvPr>
            <p:ph type="body" idx="4294967295"/>
          </p:nvPr>
        </p:nvSpPr>
        <p:spPr>
          <a:xfrm>
            <a:off x="736979" y="2306637"/>
            <a:ext cx="5952698" cy="3780263"/>
          </a:xfrm>
        </p:spPr>
        <p:txBody>
          <a:bodyPr>
            <a:normAutofit/>
          </a:bodyPr>
          <a:lstStyle/>
          <a:p>
            <a:r>
              <a:rPr lang="ru-RU" dirty="0">
                <a:latin typeface="Comic Sans MS" panose="030F0702030302020204" pitchFamily="66" charset="0"/>
              </a:rPr>
              <a:t>Самый популярный </a:t>
            </a:r>
            <a:r>
              <a:rPr lang="ru-RU" dirty="0" err="1">
                <a:latin typeface="Comic Sans MS" panose="030F0702030302020204" pitchFamily="66" charset="0"/>
              </a:rPr>
              <a:t>крымскотатарский</a:t>
            </a:r>
            <a:r>
              <a:rPr lang="ru-RU" dirty="0">
                <a:latin typeface="Comic Sans MS" panose="030F0702030302020204" pitchFamily="66" charset="0"/>
              </a:rPr>
              <a:t> танец «</a:t>
            </a:r>
            <a:r>
              <a:rPr lang="ru-RU" dirty="0" err="1">
                <a:latin typeface="Comic Sans MS" panose="030F0702030302020204" pitchFamily="66" charset="0"/>
              </a:rPr>
              <a:t>Агъыр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ава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ве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хайтарма</a:t>
            </a:r>
            <a:r>
              <a:rPr lang="ru-RU" dirty="0">
                <a:latin typeface="Comic Sans MS" panose="030F0702030302020204" pitchFamily="66" charset="0"/>
              </a:rPr>
              <a:t>». В этом старинном танце воплощен образ простого человека, благородство и достоинство которого выражается в строгих сдержанных движениях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477402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anose="030F0702030302020204" pitchFamily="66" charset="0"/>
              </a:rPr>
              <a:t>ХАЙТАРМА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4" name="aS-VsCKQQj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278563" y="2259795"/>
            <a:ext cx="4572000" cy="2571750"/>
          </a:xfrm>
          <a:prstGeom prst="rect">
            <a:avLst/>
          </a:prstGeom>
        </p:spPr>
      </p:pic>
      <p:sp>
        <p:nvSpPr>
          <p:cNvPr id="9" name="Текст 8"/>
          <p:cNvSpPr>
            <a:spLocks noGrp="1"/>
          </p:cNvSpPr>
          <p:nvPr>
            <p:ph type="body" idx="4294967295"/>
          </p:nvPr>
        </p:nvSpPr>
        <p:spPr>
          <a:xfrm>
            <a:off x="655093" y="2238375"/>
            <a:ext cx="5623470" cy="4012300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Comic Sans MS" panose="030F0702030302020204" pitchFamily="66" charset="0"/>
              </a:rPr>
              <a:t>Этот танец особенно часто исполняется на свадьбах. Танцами сопровождается вся свадьба, танцуют родственники, друзья, сватья и в последний раз с ними танцуют молодые, прощаясь. Парный танец состоит в том, что танцующая девушка как бы «завлекает» своего партнера грациозными и кокетливыми движениями, а тот в свою очередь стремится покорить ее лихостью и удальством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31378" y="241191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611151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«</a:t>
            </a:r>
            <a:r>
              <a:rPr lang="ru-RU" dirty="0" err="1" smtClean="0">
                <a:latin typeface="Comic Sans MS" panose="030F0702030302020204" pitchFamily="66" charset="0"/>
              </a:rPr>
              <a:t>Чобан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оюны</a:t>
            </a:r>
            <a:r>
              <a:rPr lang="ru-RU" dirty="0" smtClean="0">
                <a:latin typeface="Comic Sans MS" panose="030F0702030302020204" pitchFamily="66" charset="0"/>
              </a:rPr>
              <a:t>»</a:t>
            </a:r>
            <a:br>
              <a:rPr lang="ru-RU" dirty="0" smtClean="0">
                <a:latin typeface="Comic Sans MS" panose="030F0702030302020204" pitchFamily="66" charset="0"/>
              </a:rPr>
            </a:b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4" name="gPjNub1AOn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771564" y="2374330"/>
            <a:ext cx="4572000" cy="2571750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723331" y="2538484"/>
            <a:ext cx="5860032" cy="3970266"/>
          </a:xfrm>
        </p:spPr>
        <p:txBody>
          <a:bodyPr>
            <a:normAutofit fontScale="62500" lnSpcReduction="20000"/>
          </a:bodyPr>
          <a:lstStyle/>
          <a:p>
            <a:r>
              <a:rPr lang="ru-RU" sz="3600" dirty="0" smtClean="0">
                <a:latin typeface="Comic Sans MS" panose="030F0702030302020204" pitchFamily="66" charset="0"/>
              </a:rPr>
              <a:t>Этот танец  о танце пастухов. Пастух пасёт своё стадо и вдруг замечает  что не хватает одного барана. Он зовёт своих друзей. Все ищут пропажу. И вдруг  один пастух  находит  барана. </a:t>
            </a:r>
          </a:p>
          <a:p>
            <a:r>
              <a:rPr lang="ru-RU" sz="3600" dirty="0" smtClean="0">
                <a:latin typeface="Comic Sans MS" panose="030F0702030302020204" pitchFamily="66" charset="0"/>
              </a:rPr>
              <a:t>  Пастухи начинают танцевать с бараном на плечах</a:t>
            </a:r>
            <a:r>
              <a:rPr lang="en-US" sz="3600" dirty="0" smtClean="0">
                <a:latin typeface="Comic Sans MS" panose="030F0702030302020204" pitchFamily="66" charset="0"/>
              </a:rPr>
              <a:t>,</a:t>
            </a:r>
            <a:r>
              <a:rPr lang="ru-RU" sz="3600" dirty="0">
                <a:latin typeface="Comic Sans MS" panose="030F0702030302020204" pitchFamily="66" charset="0"/>
              </a:rPr>
              <a:t> в танце </a:t>
            </a:r>
            <a:r>
              <a:rPr lang="ru-RU" sz="3600" dirty="0" smtClean="0">
                <a:latin typeface="Comic Sans MS" panose="030F0702030302020204" pitchFamily="66" charset="0"/>
              </a:rPr>
              <a:t>выражая </a:t>
            </a:r>
            <a:r>
              <a:rPr lang="ru-RU" sz="3600" dirty="0">
                <a:latin typeface="Comic Sans MS" panose="030F0702030302020204" pitchFamily="66" charset="0"/>
              </a:rPr>
              <a:t>свою </a:t>
            </a:r>
            <a:r>
              <a:rPr lang="ru-RU" sz="3600" dirty="0" smtClean="0">
                <a:latin typeface="Comic Sans MS" panose="030F0702030302020204" pitchFamily="66" charset="0"/>
              </a:rPr>
              <a:t>радость</a:t>
            </a:r>
            <a:r>
              <a:rPr lang="en-US" sz="3600" dirty="0" smtClean="0">
                <a:latin typeface="Comic Sans MS" panose="030F0702030302020204" pitchFamily="66" charset="0"/>
              </a:rPr>
              <a:t>.</a:t>
            </a:r>
            <a:r>
              <a:rPr lang="ru-RU" sz="3600" dirty="0" smtClean="0">
                <a:latin typeface="Comic Sans MS" panose="030F0702030302020204" pitchFamily="66" charset="0"/>
              </a:rPr>
              <a:t> Их праздник продолжается  долго.   </a:t>
            </a:r>
          </a:p>
          <a:p>
            <a:r>
              <a:rPr lang="ru-RU" sz="3600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   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90884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anose="030F0702030302020204" pitchFamily="66" charset="0"/>
              </a:rPr>
              <a:t>«</a:t>
            </a:r>
            <a:r>
              <a:rPr lang="ru-RU" dirty="0" err="1" smtClean="0">
                <a:latin typeface="Comic Sans MS" panose="030F0702030302020204" pitchFamily="66" charset="0"/>
              </a:rPr>
              <a:t>Явлукъ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авасы</a:t>
            </a:r>
            <a:r>
              <a:rPr lang="ru-RU" dirty="0" smtClean="0">
                <a:latin typeface="Comic Sans MS" panose="030F0702030302020204" pitchFamily="66" charset="0"/>
              </a:rPr>
              <a:t>»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4" name="BYyZvZXy3jE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424382" y="2537619"/>
            <a:ext cx="4001069" cy="2571750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1295402" y="2988860"/>
            <a:ext cx="5111748" cy="288647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В этом танце мужчины  кокетливо приманивают к себе девушек. Девушки в начале стесняясь закрывают лицо </a:t>
            </a:r>
            <a:r>
              <a:rPr lang="ru-RU" dirty="0" err="1" smtClean="0">
                <a:latin typeface="Comic Sans MS" panose="030F0702030302020204" pitchFamily="66" charset="0"/>
              </a:rPr>
              <a:t>марамой</a:t>
            </a:r>
            <a:r>
              <a:rPr lang="en-US" dirty="0" smtClean="0">
                <a:latin typeface="Comic Sans MS" panose="030F0702030302020204" pitchFamily="66" charset="0"/>
              </a:rPr>
              <a:t>,</a:t>
            </a:r>
            <a:r>
              <a:rPr lang="ru-RU" dirty="0" smtClean="0">
                <a:latin typeface="Comic Sans MS" panose="030F0702030302020204" pitchFamily="66" charset="0"/>
              </a:rPr>
              <a:t> а затем раскрываясь танцуют в месте с мужчинами.   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35373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anose="030F0702030302020204" pitchFamily="66" charset="0"/>
              </a:rPr>
              <a:t>«</a:t>
            </a:r>
            <a:r>
              <a:rPr lang="ru-RU" dirty="0" err="1" smtClean="0">
                <a:latin typeface="Comic Sans MS" panose="030F0702030302020204" pitchFamily="66" charset="0"/>
              </a:rPr>
              <a:t>Тым-тым</a:t>
            </a:r>
            <a:r>
              <a:rPr lang="ru-RU" dirty="0" smtClean="0">
                <a:latin typeface="Comic Sans MS" panose="030F0702030302020204" pitchFamily="66" charset="0"/>
              </a:rPr>
              <a:t>»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4" name="S2Kw8Rr7xX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232650" y="2508250"/>
            <a:ext cx="4572000" cy="2571750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805218" y="2729553"/>
            <a:ext cx="6427432" cy="3398198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latin typeface="Comic Sans MS" panose="030F0702030302020204" pitchFamily="66" charset="0"/>
              </a:rPr>
              <a:t>Этот танец исполняют две или одна девушка. </a:t>
            </a:r>
            <a:r>
              <a:rPr lang="ru-RU" sz="3000" dirty="0" smtClean="0">
                <a:latin typeface="Comic Sans MS" panose="030F0702030302020204" pitchFamily="66" charset="0"/>
              </a:rPr>
              <a:t>Каждое </a:t>
            </a:r>
            <a:r>
              <a:rPr lang="ru-RU" sz="3000" dirty="0">
                <a:latin typeface="Comic Sans MS" panose="030F0702030302020204" pitchFamily="66" charset="0"/>
              </a:rPr>
              <a:t>движение тела, рук и пальцев должно соответствовать звуку каждой струны скрипки, рассказывая нам о прекрасной девушке «</a:t>
            </a:r>
            <a:r>
              <a:rPr lang="ru-RU" sz="3000" dirty="0" err="1">
                <a:latin typeface="Comic Sans MS" panose="030F0702030302020204" pitchFamily="66" charset="0"/>
              </a:rPr>
              <a:t>Тым-Тым</a:t>
            </a:r>
            <a:r>
              <a:rPr lang="ru-RU" sz="3000" dirty="0">
                <a:latin typeface="Comic Sans MS" panose="030F0702030302020204" pitchFamily="66" charset="0"/>
              </a:rPr>
              <a:t>» и влюбленного в музыку скрипача.</a:t>
            </a:r>
            <a:r>
              <a:rPr lang="ru-RU" sz="3000" dirty="0" smtClean="0">
                <a:latin typeface="Comic Sans MS" panose="030F0702030302020204" pitchFamily="66" charset="0"/>
              </a:rPr>
              <a:t>       </a:t>
            </a:r>
            <a:r>
              <a:rPr lang="ru-RU" sz="2800" dirty="0" smtClean="0">
                <a:latin typeface="Comic Sans MS" panose="030F0702030302020204" pitchFamily="66" charset="0"/>
              </a:rPr>
              <a:t>                                                                     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73730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anose="030F0702030302020204" pitchFamily="66" charset="0"/>
              </a:rPr>
              <a:t>«Эмир </a:t>
            </a:r>
            <a:r>
              <a:rPr lang="ru-RU" dirty="0" err="1" smtClean="0">
                <a:latin typeface="Comic Sans MS" panose="030F0702030302020204" pitchFamily="66" charset="0"/>
              </a:rPr>
              <a:t>джелял</a:t>
            </a:r>
            <a:r>
              <a:rPr lang="ru-RU" dirty="0" smtClean="0">
                <a:latin typeface="Comic Sans MS" panose="030F0702030302020204" pitchFamily="66" charset="0"/>
              </a:rPr>
              <a:t>»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4" name="4Qf94LM8O1U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038531" y="2560638"/>
            <a:ext cx="3687171" cy="2571750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1091821" y="2560639"/>
            <a:ext cx="7066342" cy="3757612"/>
          </a:xfrm>
        </p:spPr>
        <p:txBody>
          <a:bodyPr>
            <a:normAutofit/>
          </a:bodyPr>
          <a:lstStyle/>
          <a:p>
            <a:r>
              <a:rPr lang="ru-RU" dirty="0">
                <a:latin typeface="Comic Sans MS" panose="030F0702030302020204" pitchFamily="66" charset="0"/>
              </a:rPr>
              <a:t>Характерными особенностями танцевальных движений </a:t>
            </a:r>
            <a:r>
              <a:rPr lang="ru-RU" dirty="0" smtClean="0">
                <a:latin typeface="Comic Sans MS" panose="030F0702030302020204" pitchFamily="66" charset="0"/>
              </a:rPr>
              <a:t>танца </a:t>
            </a:r>
            <a:r>
              <a:rPr lang="ru-RU" dirty="0">
                <a:latin typeface="Comic Sans MS" panose="030F0702030302020204" pitchFamily="66" charset="0"/>
              </a:rPr>
              <a:t>является: у женщин стройный корпус, руки чуть ниже плеч, раскрытые в стороны, локти полусогнуты. Волнообразные движения рук справа налево, а также вращательные движения кистей. Основное движение ног – «переменный шаг на пальцах».</a:t>
            </a:r>
          </a:p>
        </p:txBody>
      </p:sp>
    </p:spTree>
    <p:extLst>
      <p:ext uri="{BB962C8B-B14F-4D97-AF65-F5344CB8AC3E}">
        <p14:creationId xmlns:p14="http://schemas.microsoft.com/office/powerpoint/2010/main" xmlns="" val="41958972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anose="030F0702030302020204" pitchFamily="66" charset="0"/>
              </a:rPr>
              <a:t>ДЖЫЙНЫ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4" name="VKkseS0WpP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798859" y="2560638"/>
            <a:ext cx="4572000" cy="2571750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1037230" y="2674961"/>
            <a:ext cx="5761630" cy="3539842"/>
          </a:xfrm>
        </p:spPr>
        <p:txBody>
          <a:bodyPr/>
          <a:lstStyle/>
          <a:p>
            <a:r>
              <a:rPr lang="ru-RU" dirty="0" smtClean="0">
                <a:latin typeface="Comic Sans MS" panose="030F0702030302020204" pitchFamily="66" charset="0"/>
              </a:rPr>
              <a:t>Величавость</a:t>
            </a:r>
            <a:r>
              <a:rPr lang="ru-RU" dirty="0">
                <a:latin typeface="Comic Sans MS" panose="030F0702030302020204" pitchFamily="66" charset="0"/>
              </a:rPr>
              <a:t>, грациозность и </a:t>
            </a:r>
            <a:r>
              <a:rPr lang="ru-RU" dirty="0" smtClean="0">
                <a:latin typeface="Comic Sans MS" panose="030F0702030302020204" pitchFamily="66" charset="0"/>
              </a:rPr>
              <a:t>ритм танца </a:t>
            </a:r>
            <a:r>
              <a:rPr lang="ru-RU" dirty="0">
                <a:latin typeface="Comic Sans MS" panose="030F0702030302020204" pitchFamily="66" charset="0"/>
              </a:rPr>
              <a:t>придают </a:t>
            </a:r>
            <a:r>
              <a:rPr lang="ru-RU" dirty="0" smtClean="0">
                <a:latin typeface="Comic Sans MS" panose="030F0702030302020204" pitchFamily="66" charset="0"/>
              </a:rPr>
              <a:t>ему </a:t>
            </a:r>
            <a:r>
              <a:rPr lang="ru-RU" dirty="0">
                <a:latin typeface="Comic Sans MS" panose="030F0702030302020204" pitchFamily="66" charset="0"/>
              </a:rPr>
              <a:t>особую </a:t>
            </a:r>
            <a:r>
              <a:rPr lang="ru-RU" dirty="0" smtClean="0">
                <a:latin typeface="Comic Sans MS" panose="030F0702030302020204" pitchFamily="66" charset="0"/>
              </a:rPr>
              <a:t>прелесть. Как и «</a:t>
            </a:r>
            <a:r>
              <a:rPr lang="ru-RU" dirty="0" err="1" smtClean="0">
                <a:latin typeface="Comic Sans MS" panose="030F0702030302020204" pitchFamily="66" charset="0"/>
              </a:rPr>
              <a:t>Тым-Тым</a:t>
            </a:r>
            <a:r>
              <a:rPr lang="ru-RU" dirty="0" smtClean="0">
                <a:latin typeface="Comic Sans MS" panose="030F0702030302020204" pitchFamily="66" charset="0"/>
              </a:rPr>
              <a:t>» исполняется одной девушкой. Это нежный</a:t>
            </a:r>
            <a:r>
              <a:rPr lang="en-US" dirty="0" smtClean="0">
                <a:latin typeface="Comic Sans MS" panose="030F0702030302020204" pitchFamily="66" charset="0"/>
              </a:rPr>
              <a:t>,</a:t>
            </a:r>
            <a:r>
              <a:rPr lang="ru-RU" dirty="0" smtClean="0">
                <a:latin typeface="Comic Sans MS" panose="030F0702030302020204" pitchFamily="66" charset="0"/>
              </a:rPr>
              <a:t>грациозный</a:t>
            </a:r>
            <a:r>
              <a:rPr lang="en-US" dirty="0" smtClean="0">
                <a:latin typeface="Comic Sans MS" panose="030F0702030302020204" pitchFamily="66" charset="0"/>
              </a:rPr>
              <a:t>,</a:t>
            </a:r>
            <a:r>
              <a:rPr lang="ru-RU" dirty="0" smtClean="0">
                <a:latin typeface="Comic Sans MS" panose="030F0702030302020204" pitchFamily="66" charset="0"/>
              </a:rPr>
              <a:t>аккуратный и величественный танец. </a:t>
            </a:r>
            <a:endParaRPr lang="ru-R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1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414</TotalTime>
  <Words>422</Words>
  <Application>Microsoft Office PowerPoint</Application>
  <PresentationFormat>Произвольный</PresentationFormat>
  <Paragraphs>27</Paragraphs>
  <Slides>10</Slides>
  <Notes>1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Натуральные материалы</vt:lpstr>
      <vt:lpstr>  «Крымскотатарские народные танцы Муратова Гульнара Якубовна</vt:lpstr>
      <vt:lpstr>Крымско татрские танцы</vt:lpstr>
      <vt:lpstr>«Агър ава ве хайтарма»</vt:lpstr>
      <vt:lpstr>ХАЙТАРМА</vt:lpstr>
      <vt:lpstr>«Чобан оюны» </vt:lpstr>
      <vt:lpstr>«Явлукъ авасы»</vt:lpstr>
      <vt:lpstr>«Тым-тым»</vt:lpstr>
      <vt:lpstr>«Эмир джелял»</vt:lpstr>
      <vt:lpstr>ДЖЫЙНЫ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Крымско татарские народные танцы</dc:title>
  <dc:creator>25</dc:creator>
  <cp:lastModifiedBy>ASUS</cp:lastModifiedBy>
  <cp:revision>30</cp:revision>
  <dcterms:created xsi:type="dcterms:W3CDTF">2016-01-07T14:38:48Z</dcterms:created>
  <dcterms:modified xsi:type="dcterms:W3CDTF">2021-10-28T11:56:26Z</dcterms:modified>
</cp:coreProperties>
</file>