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8" r:id="rId2"/>
    <p:sldId id="262" r:id="rId3"/>
    <p:sldId id="261" r:id="rId4"/>
    <p:sldId id="260" r:id="rId5"/>
    <p:sldId id="271" r:id="rId6"/>
    <p:sldId id="272" r:id="rId7"/>
    <p:sldId id="263" r:id="rId8"/>
    <p:sldId id="264" r:id="rId9"/>
    <p:sldId id="270" r:id="rId10"/>
    <p:sldId id="265" r:id="rId11"/>
    <p:sldId id="273" r:id="rId12"/>
    <p:sldId id="274" r:id="rId13"/>
    <p:sldId id="276" r:id="rId14"/>
    <p:sldId id="277" r:id="rId15"/>
    <p:sldId id="278" r:id="rId16"/>
    <p:sldId id="279" r:id="rId17"/>
    <p:sldId id="26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1"/>
  </p:normalViewPr>
  <p:slideViewPr>
    <p:cSldViewPr snapToGrid="0">
      <p:cViewPr varScale="1">
        <p:scale>
          <a:sx n="91" d="100"/>
          <a:sy n="91" d="100"/>
        </p:scale>
        <p:origin x="8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0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61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3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6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8270421-C44C-9745-9BC4-D967B7779A8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DD9C4B-4959-3B48-93E4-7654F236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B2A93-FC7E-0234-0494-96671450C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Естественнонаучная грамотность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A5406-E217-A806-3DDE-BB3E695AE2F2}"/>
              </a:ext>
            </a:extLst>
          </p:cNvPr>
          <p:cNvSpPr txBox="1"/>
          <p:nvPr/>
        </p:nvSpPr>
        <p:spPr>
          <a:xfrm>
            <a:off x="2813538" y="196948"/>
            <a:ext cx="6668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Лицей «Крымской весны»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5CEAE-63B9-035F-4829-922C37E57207}"/>
              </a:ext>
            </a:extLst>
          </p:cNvPr>
          <p:cNvSpPr txBox="1"/>
          <p:nvPr/>
        </p:nvSpPr>
        <p:spPr>
          <a:xfrm>
            <a:off x="7807569" y="5641145"/>
            <a:ext cx="438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Алексейчук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Александра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10374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E0509-888A-D728-A6AF-2AE218AB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932B77-96B0-EAAA-9915-38034C30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7" y="411062"/>
            <a:ext cx="11786532" cy="5981350"/>
          </a:xfrm>
        </p:spPr>
      </p:pic>
    </p:spTree>
    <p:extLst>
      <p:ext uri="{BB962C8B-B14F-4D97-AF65-F5344CB8AC3E}">
        <p14:creationId xmlns:p14="http://schemas.microsoft.com/office/powerpoint/2010/main" val="340024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E7897-994D-FD11-F0B2-605B75C8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68" y="536895"/>
            <a:ext cx="10033233" cy="94795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Текст  «Водоросли Байкала»</a:t>
            </a:r>
            <a:endParaRPr lang="ru-RU" sz="44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77A54-8014-6576-1106-93D03F1C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694577"/>
            <a:ext cx="11392249" cy="470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Байкал – одно из пресноводных озёр планеты. В Байкале, основным источником первичного органического вещества толщи вод является фитопланктон. В течении года за счет жизнедеятельности планктонных водорослей в Байкале образуется около 4 млн тонн органического вещества. В Байкале зарегистрировано 125 видов водорослей, из них сине-зеленых –22вида, золотистых – 14 видов, диатомовых – 41 вид, зеленых – 35 видов. Не все водоросли могут жить в воде. Воды Байкала насыщены кислородом вплоть до больших глубин. </a:t>
            </a:r>
          </a:p>
          <a:p>
            <a:pPr marL="0" indent="0">
              <a:buNone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В ходе длительной эволюции Байкала сформировались холодоустойчивые водоросли. Водоросли, как и все растения, нуждаются в солнечном свете для фотосинтеза.  </a:t>
            </a:r>
          </a:p>
          <a:p>
            <a:pPr marL="0" indent="0">
              <a:buNone/>
            </a:pPr>
            <a:r>
              <a:rPr lang="ru-RU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Часть микроскопических водорослей обитает на суше, в почве, на деревьях ( на коре), на камнях.</a:t>
            </a:r>
          </a:p>
        </p:txBody>
      </p:sp>
    </p:spTree>
    <p:extLst>
      <p:ext uri="{BB962C8B-B14F-4D97-AF65-F5344CB8AC3E}">
        <p14:creationId xmlns:p14="http://schemas.microsoft.com/office/powerpoint/2010/main" val="26225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6F9475-6D62-6F1A-D960-B95CB394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0" y="276836"/>
            <a:ext cx="11377665" cy="6358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на формирование умения формулировать выводы на основе данных</a:t>
            </a:r>
            <a:endParaRPr lang="ru-RU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водоросли не могут обитать на глубинах свыше 200 м?</a:t>
            </a:r>
            <a:endParaRPr lang="ru-RU" sz="24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228600" lvl="1" indent="0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потому что водоросли, как и все растения, нуждаются в свете для фотосинтеза, а на большой глубине света практически нет</a:t>
            </a:r>
          </a:p>
          <a:p>
            <a:pPr marL="0" indent="0" algn="ctr">
              <a:buNone/>
            </a:pPr>
            <a:endParaRPr lang="ru-RU" sz="800" b="1" i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на применение методов познания</a:t>
            </a:r>
            <a:endParaRPr lang="ru-RU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Какие водоросли можно встретить в Байкале ?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сине-зеленые, 2. золотистые, 3. диатомовые, 4. зеленые, 5.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красные </a:t>
            </a:r>
          </a:p>
          <a:p>
            <a:pPr marL="228600" lvl="1" indent="0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1, 2, 3, 4</a:t>
            </a:r>
          </a:p>
          <a:p>
            <a:pPr marL="0" indent="0" algn="ctr">
              <a:buNone/>
            </a:pPr>
            <a:endParaRPr lang="ru-RU" sz="800" b="1" i="1" dirty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на объяснение явлений и фактов</a:t>
            </a:r>
            <a:endParaRPr lang="ru-RU" sz="2000" b="1" dirty="0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чего в водах Байкала образуются тонны органического вещества?</a:t>
            </a:r>
          </a:p>
          <a:p>
            <a:pPr marL="228600" lvl="1" indent="0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жизнедеятельности планктонных водорослей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могут обитать водоросли ?</a:t>
            </a:r>
            <a:endParaRPr lang="ru-RU" sz="24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228600" lvl="1" indent="0" algn="just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на деревьях, на камнях, на почве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7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E2D61-5D19-DE59-3EA7-5CCA6B87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2323"/>
            <a:ext cx="7729728" cy="1188720"/>
          </a:xfrm>
        </p:spPr>
        <p:txBody>
          <a:bodyPr/>
          <a:lstStyle/>
          <a:p>
            <a:r>
              <a:rPr lang="ru-RU" dirty="0"/>
              <a:t>Примеры заданий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E650E-F59A-DBDB-67E7-9CDF7C32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8" y="2333841"/>
            <a:ext cx="11584584" cy="37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CAAADD-85F2-A8AB-3409-99FC72D7B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74" y="802976"/>
            <a:ext cx="11587851" cy="5252048"/>
          </a:xfrm>
        </p:spPr>
      </p:pic>
    </p:spTree>
    <p:extLst>
      <p:ext uri="{BB962C8B-B14F-4D97-AF65-F5344CB8AC3E}">
        <p14:creationId xmlns:p14="http://schemas.microsoft.com/office/powerpoint/2010/main" val="33322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321C18-B09C-DE56-93FA-3B7B8332E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236"/>
            <a:ext cx="12192000" cy="2795523"/>
          </a:xfrm>
        </p:spPr>
      </p:pic>
    </p:spTree>
    <p:extLst>
      <p:ext uri="{BB962C8B-B14F-4D97-AF65-F5344CB8AC3E}">
        <p14:creationId xmlns:p14="http://schemas.microsoft.com/office/powerpoint/2010/main" val="3164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EC970B-4A95-8F63-A9A0-73BF135AD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3206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FEE35-3B20-F676-E850-1B0632B2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32" y="478130"/>
            <a:ext cx="8472881" cy="11887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Calibri,Bold"/>
              </a:rPr>
              <a:t>Учебные задания / ситуации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8F584-A27E-E908-4351-C058DB253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69" y="1820411"/>
            <a:ext cx="9697672" cy="440421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Помогают лучше осознавать изучаемый материал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0099"/>
                </a:solidFill>
                <a:effectLst/>
                <a:latin typeface="Calibri" pitchFamily="34" charset="0"/>
                <a:cs typeface="Calibri" pitchFamily="34" charset="0"/>
              </a:rPr>
              <a:t>Переводят знания из пассивных в активные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Способствуют интеграции и переносу знаний, алгоритмов и способов </a:t>
            </a:r>
            <a:r>
              <a:rPr lang="ru-RU" sz="3200" b="1" dirty="0" err="1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действий</a:t>
            </a:r>
            <a:r>
              <a:rPr lang="ru-RU" sz="32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, способов рассуждений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90414-A9B8-CD49-9C6E-31D37D27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2834640"/>
            <a:ext cx="7729728" cy="1188720"/>
          </a:xfrm>
        </p:spPr>
        <p:txBody>
          <a:bodyPr/>
          <a:lstStyle/>
          <a:p>
            <a:r>
              <a:rPr lang="ru-RU" dirty="0"/>
              <a:t>Благодарю </a:t>
            </a:r>
            <a:r>
              <a:rPr lang="ru-RU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9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C7C3C0-D106-7E8A-2831-FB5F1F67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1" y="713064"/>
            <a:ext cx="10452682" cy="51676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500" b="1" dirty="0">
                <a:solidFill>
                  <a:srgbClr val="000099"/>
                </a:solidFill>
                <a:effectLst/>
                <a:latin typeface="Calibri,BoldItalic"/>
              </a:rPr>
              <a:t>«Не для школы — для жизни учимся». </a:t>
            </a:r>
          </a:p>
          <a:p>
            <a:pPr marL="0" indent="0" algn="r">
              <a:buNone/>
            </a:pPr>
            <a:r>
              <a:rPr lang="ru-RU" sz="4500" dirty="0">
                <a:solidFill>
                  <a:srgbClr val="000099"/>
                </a:solidFill>
                <a:effectLst/>
                <a:latin typeface="Calibri,BoldItalic"/>
              </a:rPr>
              <a:t>                                                                                                                                             </a:t>
            </a:r>
            <a:r>
              <a:rPr lang="ru-RU" sz="4500" b="1" i="1" dirty="0">
                <a:solidFill>
                  <a:srgbClr val="000099"/>
                </a:solidFill>
                <a:effectLst/>
                <a:latin typeface="Calibri,BoldItalic"/>
              </a:rPr>
              <a:t>Луций Сенека</a:t>
            </a:r>
            <a:r>
              <a:rPr lang="ru-RU" sz="4500" b="1" i="1" dirty="0">
                <a:solidFill>
                  <a:srgbClr val="3F47A8"/>
                </a:solidFill>
                <a:effectLst/>
                <a:latin typeface="Calibri,BoldItalic"/>
              </a:rPr>
              <a:t> </a:t>
            </a:r>
            <a:endParaRPr lang="ru-RU" sz="4500" b="1" i="1" dirty="0">
              <a:effectLst/>
            </a:endParaRPr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b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«</a:t>
            </a:r>
            <a:r>
              <a:rPr lang="ru-RU" sz="4500" b="1" dirty="0">
                <a:solidFill>
                  <a:srgbClr val="C00000"/>
                </a:solidFill>
                <a:effectLst/>
                <a:latin typeface="Calibri,BoldItalic"/>
              </a:rPr>
              <a:t>Не в количестве знаний заключается образование, а в полном понимании </a:t>
            </a:r>
            <a:br>
              <a:rPr lang="ru-RU" sz="4500" b="1" dirty="0">
                <a:solidFill>
                  <a:srgbClr val="C00000"/>
                </a:solidFill>
                <a:effectLst/>
                <a:latin typeface="Calibri,BoldItalic"/>
              </a:rPr>
            </a:br>
            <a:r>
              <a:rPr lang="ru-RU" sz="4500" b="1" dirty="0">
                <a:solidFill>
                  <a:srgbClr val="C00000"/>
                </a:solidFill>
                <a:effectLst/>
                <a:latin typeface="Calibri,BoldItalic"/>
              </a:rPr>
              <a:t>и искусном применении всего того, </a:t>
            </a:r>
            <a:br>
              <a:rPr lang="ru-RU" sz="4500" b="1" dirty="0">
                <a:solidFill>
                  <a:srgbClr val="C00000"/>
                </a:solidFill>
                <a:effectLst/>
                <a:latin typeface="Calibri,BoldItalic"/>
              </a:rPr>
            </a:br>
            <a:r>
              <a:rPr lang="ru-RU" sz="4500" b="1" dirty="0">
                <a:solidFill>
                  <a:srgbClr val="C00000"/>
                </a:solidFill>
                <a:effectLst/>
                <a:latin typeface="Calibri,BoldItalic"/>
              </a:rPr>
              <a:t>что знаешь» </a:t>
            </a:r>
            <a:endParaRPr lang="ru-RU" sz="4500" b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endParaRPr lang="ru-RU" sz="4500" dirty="0">
              <a:solidFill>
                <a:srgbClr val="C00000"/>
              </a:solidFill>
              <a:effectLst/>
              <a:latin typeface="Calibri,BoldItalic"/>
            </a:endParaRPr>
          </a:p>
          <a:p>
            <a:pPr marL="0" indent="0" algn="r">
              <a:buNone/>
            </a:pPr>
            <a:r>
              <a:rPr lang="ru-RU" sz="4500" b="1" i="1" dirty="0">
                <a:solidFill>
                  <a:srgbClr val="C00000"/>
                </a:solidFill>
                <a:effectLst/>
                <a:latin typeface="Calibri,BoldItalic"/>
              </a:rPr>
              <a:t>Г. Гегель </a:t>
            </a:r>
            <a:endParaRPr lang="ru-RU" sz="4500" b="1" i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2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F2379-2D0C-1680-773B-37B0FD4B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85" y="176559"/>
            <a:ext cx="9613861" cy="18828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99"/>
                </a:solidFill>
                <a:effectLst/>
                <a:latin typeface="Calibri" panose="020F0502020204030204" pitchFamily="34" charset="0"/>
              </a:rPr>
              <a:t>Почему необходимо формировать функциональную грамотность у школьников?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4855A-2673-7DBC-DCCA-04CE6636B862}"/>
              </a:ext>
            </a:extLst>
          </p:cNvPr>
          <p:cNvSpPr txBox="1"/>
          <p:nvPr/>
        </p:nvSpPr>
        <p:spPr>
          <a:xfrm>
            <a:off x="461394" y="2147582"/>
            <a:ext cx="11123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effectLst/>
              <a:latin typeface="Arial,BoldItalic"/>
            </a:endParaRPr>
          </a:p>
          <a:p>
            <a:r>
              <a:rPr lang="ru-RU" sz="2800" b="1" dirty="0" err="1">
                <a:effectLst/>
                <a:latin typeface="Arial,BoldItalic"/>
              </a:rPr>
              <a:t>Ситуационность</a:t>
            </a:r>
            <a:r>
              <a:rPr lang="ru-RU" sz="2800" b="1" dirty="0">
                <a:effectLst/>
                <a:latin typeface="Arial,BoldItalic"/>
              </a:rPr>
              <a:t> знаний</a:t>
            </a:r>
            <a:r>
              <a:rPr lang="ru-RU" sz="2800" b="1" dirty="0">
                <a:effectLst/>
                <a:latin typeface="Arial" panose="020B0604020202020204" pitchFamily="34" charset="0"/>
              </a:rPr>
              <a:t>: </a:t>
            </a:r>
          </a:p>
          <a:p>
            <a:r>
              <a:rPr lang="ru-RU" sz="2800" dirty="0">
                <a:effectLst/>
                <a:latin typeface="Arial,Italic"/>
              </a:rPr>
              <a:t>в случае, если знания </a:t>
            </a:r>
            <a:r>
              <a:rPr lang="ru-RU" sz="2800" dirty="0">
                <a:effectLst/>
                <a:latin typeface="Arial,BoldItalic"/>
              </a:rPr>
              <a:t>не осознаны </a:t>
            </a:r>
            <a:r>
              <a:rPr lang="ru-RU" sz="2800" dirty="0">
                <a:effectLst/>
                <a:latin typeface="Arial,Italic"/>
              </a:rPr>
              <a:t>и </a:t>
            </a:r>
            <a:r>
              <a:rPr lang="ru-RU" sz="2800" dirty="0">
                <a:effectLst/>
                <a:latin typeface="Arial,BoldItalic"/>
              </a:rPr>
              <a:t>не присвоены </a:t>
            </a:r>
            <a:r>
              <a:rPr lang="ru-RU" sz="2800" dirty="0">
                <a:effectLst/>
                <a:latin typeface="Arial,Italic"/>
              </a:rPr>
              <a:t>учащимися, они проявляются только в тех ситуациях, в которых формировались (</a:t>
            </a:r>
            <a:r>
              <a:rPr lang="ru-RU" sz="2800" i="1" dirty="0">
                <a:effectLst/>
                <a:latin typeface="Arial,Italic"/>
              </a:rPr>
              <a:t>К.Н. Поливанова</a:t>
            </a:r>
            <a:r>
              <a:rPr lang="ru-RU" sz="2800" dirty="0">
                <a:effectLst/>
                <a:latin typeface="Arial,Italic"/>
              </a:rPr>
              <a:t>) </a:t>
            </a:r>
            <a:endParaRPr lang="ru-RU" sz="2800" dirty="0">
              <a:effectLst/>
            </a:endParaRPr>
          </a:p>
          <a:p>
            <a:endParaRPr lang="ru-RU" sz="2800" dirty="0">
              <a:effectLst/>
            </a:endParaRPr>
          </a:p>
          <a:p>
            <a:r>
              <a:rPr lang="ru-RU" sz="2800" b="1" dirty="0">
                <a:effectLst/>
                <a:latin typeface="Arial,BoldItalic"/>
              </a:rPr>
              <a:t>Формализм знаний</a:t>
            </a:r>
            <a:r>
              <a:rPr lang="ru-RU" sz="2800" dirty="0">
                <a:effectLst/>
                <a:latin typeface="Arial,Italic"/>
              </a:rPr>
              <a:t>: </a:t>
            </a:r>
          </a:p>
          <a:p>
            <a:r>
              <a:rPr lang="ru-RU" sz="2800" dirty="0">
                <a:effectLst/>
                <a:latin typeface="Arial,Italic"/>
              </a:rPr>
              <a:t>знания у учащихся есть, однако грамотно пользоваться ими они не умеют. Учимся для школы, не для жизни!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964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179F49-C178-4FBE-2A0B-627C569F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107347"/>
            <a:ext cx="11098635" cy="4437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«Функционально грамотный человек </a:t>
            </a:r>
            <a:r>
              <a:rPr lang="ru-RU" sz="3200" b="1" dirty="0">
                <a:effectLst/>
                <a:latin typeface="Arial" panose="020B0604020202020204" pitchFamily="34" charset="0"/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отношений» </a:t>
            </a:r>
            <a:endParaRPr lang="ru-RU" sz="3200" b="1" dirty="0"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32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А.А. Леонтьев </a:t>
            </a:r>
            <a:endParaRPr lang="ru-RU" sz="3200" b="1" i="1" dirty="0">
              <a:solidFill>
                <a:srgbClr val="000099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93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9A2B1-AD17-CB53-8A21-BEDE4499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5" y="37243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естественно-научной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F1AB9-65A0-99FF-65AD-0835787F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7" y="1828801"/>
            <a:ext cx="11560028" cy="46564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уровень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определять, объяснять и применять естественно-научные знания и знания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науке в различных сложных жизненных ситуациях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уровень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выявлять естественно-научные аспекты во многих сложных жизненных ситуациях, применять естественнонаучные знания и знания о науке в этих ситуациях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уровень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эффективно анализировать различные ситуации и проблемы, в которых явно проявляются отдельные явления, и от них требуется сделать вывод о роли науки или технологии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0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069FF0-83F0-D630-6DAA-529444E8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9" y="1753299"/>
            <a:ext cx="11266414" cy="46052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уровень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 могут :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выявить ясно сформулированные научные проблемы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некоторых ситуациях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давать возможные объяснения в знакомых ситуациях на основе адекватных научных знаний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Учащиеся, достигшие 1 уровня, имеют: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ограниченные знания, которые могут применять только в знакомых ситуациях.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могут давать очевидные объяснения, которые явно следуют из имеющихся данных.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22567C-CCAE-2FA9-0D60-16D04DA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179" y="39759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естественно-научной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97F8-CB9E-0374-A963-0789558C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647" y="411480"/>
            <a:ext cx="7729728" cy="89720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B3393"/>
                </a:solidFill>
                <a:effectLst/>
                <a:latin typeface="Calibri,Bold"/>
              </a:rPr>
              <a:t>Формализм знании</a:t>
            </a:r>
            <a:r>
              <a:rPr lang="ru-RU" sz="3200" dirty="0">
                <a:solidFill>
                  <a:srgbClr val="2B3393"/>
                </a:solidFill>
                <a:effectLst/>
                <a:latin typeface="Calibri,Bold"/>
              </a:rPr>
              <a:t>̆ 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1B9AA-0749-9268-8506-4123ECEFE47C}"/>
              </a:ext>
            </a:extLst>
          </p:cNvPr>
          <p:cNvSpPr txBox="1"/>
          <p:nvPr/>
        </p:nvSpPr>
        <p:spPr>
          <a:xfrm>
            <a:off x="1406774" y="2011680"/>
            <a:ext cx="1019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/>
                <a:latin typeface="Arial" panose="020B0604020202020204" pitchFamily="34" charset="0"/>
              </a:rPr>
              <a:t>Ситуация «Качели».</a:t>
            </a:r>
          </a:p>
          <a:p>
            <a:pPr algn="just"/>
            <a:r>
              <a:rPr lang="ru-RU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Указать, что общего у </a:t>
            </a:r>
            <a:r>
              <a:rPr lang="ru-RU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изображённых</a:t>
            </a:r>
            <a:r>
              <a:rPr lang="ru-RU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 предметов, и назвать ещё три бытовых предмета с тем же </a:t>
            </a:r>
            <a:r>
              <a:rPr lang="ru-RU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свойством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ru-RU" sz="2400" b="1" dirty="0">
              <a:solidFill>
                <a:srgbClr val="000099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F67634-8B0D-568B-3FD5-47BC7F54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2" y="3212009"/>
            <a:ext cx="5227348" cy="3351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7A6A0-65EC-35A7-D8DE-9D10F84A2058}"/>
              </a:ext>
            </a:extLst>
          </p:cNvPr>
          <p:cNvSpPr txBox="1"/>
          <p:nvPr/>
        </p:nvSpPr>
        <p:spPr>
          <a:xfrm>
            <a:off x="5570290" y="3212009"/>
            <a:ext cx="63982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</a:rPr>
              <a:t>Практически все ответившие на данный вопрос восьмиклассники назвали общую для всех предметов физическую основу – рычаг. 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  <a:latin typeface="Arial" panose="020B0604020202020204" pitchFamily="34" charset="0"/>
              </a:rPr>
              <a:t>При этом:</a:t>
            </a:r>
            <a:br>
              <a:rPr lang="ru-RU" sz="2400" dirty="0">
                <a:effectLst/>
                <a:latin typeface="Arial" panose="020B0604020202020204" pitchFamily="34" charset="0"/>
              </a:rPr>
            </a:br>
            <a:r>
              <a:rPr lang="ru-RU" sz="2400" dirty="0">
                <a:effectLst/>
                <a:latin typeface="Arial,Bold"/>
              </a:rPr>
              <a:t>-три разных </a:t>
            </a:r>
            <a:r>
              <a:rPr lang="ru-RU" sz="2400" dirty="0">
                <a:effectLst/>
                <a:latin typeface="Arial" panose="020B0604020202020204" pitchFamily="34" charset="0"/>
              </a:rPr>
              <a:t>бытовых предмета </a:t>
            </a:r>
            <a:r>
              <a:rPr lang="ru-RU" sz="2400" dirty="0">
                <a:effectLst/>
                <a:latin typeface="Arial,Bold"/>
              </a:rPr>
              <a:t>называют 25%, </a:t>
            </a:r>
          </a:p>
          <a:p>
            <a:r>
              <a:rPr lang="ru-RU" sz="2400" dirty="0">
                <a:effectLst/>
                <a:latin typeface="Arial,Bold"/>
              </a:rPr>
              <a:t>-ни одного предмета не смогли назвать 40%. </a:t>
            </a:r>
            <a:endParaRPr lang="ru-RU" sz="2400" dirty="0">
              <a:effectLst/>
            </a:endParaRPr>
          </a:p>
        </p:txBody>
      </p:sp>
      <p:pic>
        <p:nvPicPr>
          <p:cNvPr id="4097" name="Picture 1" descr="page12image2972446688">
            <a:extLst>
              <a:ext uri="{FF2B5EF4-FFF2-40B4-BE49-F238E27FC236}">
                <a16:creationId xmlns:a16="http://schemas.microsoft.com/office/drawing/2014/main" id="{42A1BF0F-8D85-4927-B6B4-F36241EB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4" y="151002"/>
            <a:ext cx="3576240" cy="17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2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1223-5223-FDC7-857F-D9D80A6F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0" y="436228"/>
            <a:ext cx="10754686" cy="1711354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solidFill>
                  <a:srgbClr val="007AB7"/>
                </a:solidFill>
                <a:effectLst/>
                <a:latin typeface="Arial" panose="020B0604020202020204" pitchFamily="34" charset="0"/>
              </a:rPr>
            </a:br>
            <a:br>
              <a:rPr lang="ru-RU" sz="1800" dirty="0">
                <a:solidFill>
                  <a:srgbClr val="007AB7"/>
                </a:solidFill>
                <a:effectLst/>
                <a:latin typeface="Arial" panose="020B0604020202020204" pitchFamily="34" charset="0"/>
              </a:rPr>
            </a:br>
            <a:r>
              <a:rPr lang="ru-RU" sz="3100" b="1" dirty="0">
                <a:solidFill>
                  <a:srgbClr val="007AB7"/>
                </a:solidFill>
                <a:effectLst/>
                <a:latin typeface="Calibri" pitchFamily="34" charset="0"/>
                <a:cs typeface="Calibri" pitchFamily="34" charset="0"/>
              </a:rPr>
              <a:t>Формируем функциональную грамотн</a:t>
            </a:r>
            <a:r>
              <a:rPr lang="ru-RU" sz="3100" b="1" dirty="0">
                <a:solidFill>
                  <a:srgbClr val="007AB7"/>
                </a:solidFill>
                <a:latin typeface="Calibri" pitchFamily="34" charset="0"/>
                <a:cs typeface="Calibri" pitchFamily="34" charset="0"/>
              </a:rPr>
              <a:t>ость</a:t>
            </a:r>
            <a:br>
              <a:rPr lang="ru-RU" sz="3100" b="1" dirty="0">
                <a:solidFill>
                  <a:srgbClr val="007AB7"/>
                </a:solidFill>
                <a:latin typeface="Calibri" pitchFamily="34" charset="0"/>
                <a:cs typeface="Calibri" pitchFamily="34" charset="0"/>
              </a:rPr>
            </a:br>
            <a:br>
              <a:rPr lang="ru-RU" sz="3100" b="1" dirty="0">
                <a:solidFill>
                  <a:srgbClr val="007AB7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Эффективные педагогические практики</a:t>
            </a:r>
            <a:br>
              <a:rPr lang="ru-RU" sz="4000" dirty="0">
                <a:effectLst/>
                <a:latin typeface="Calibri" pitchFamily="34" charset="0"/>
                <a:cs typeface="Calibri" pitchFamily="34" charset="0"/>
              </a:rPr>
            </a:b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A13D1-21C3-50F2-C407-C6E9DA8C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8" y="2281806"/>
            <a:ext cx="10788243" cy="421966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Создание учебных ситуаций, инициирующих учебную деятельность учащихся, мотивирующих их на учебную деятельность и проясняющих смыслы </a:t>
            </a:r>
            <a:r>
              <a:rPr lang="ru-RU" sz="3500" b="1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этои</a:t>
            </a: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̆ деятельности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Учение в общении, или учебное сотрудничество, задания на работу в парах и малых группах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Поисковая активность - задания поискового характера, учебные исследования, проекты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Оценочная самостоятельность школьников, задания на само- и </a:t>
            </a:r>
            <a:r>
              <a:rPr lang="ru-RU" sz="3500" b="1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взаимооценку</a:t>
            </a: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: приобретение опыта – </a:t>
            </a:r>
            <a:r>
              <a:rPr lang="ru-RU" sz="3500" b="1" dirty="0" err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кейсы</a:t>
            </a:r>
            <a:r>
              <a:rPr lang="ru-RU" sz="35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ролевые игры, диспуты, требующие разрешения проблем, принятия решений, позитивного поведения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39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Группа 4"/>
          <p:cNvGrpSpPr>
            <a:grpSpLocks/>
          </p:cNvGrpSpPr>
          <p:nvPr/>
        </p:nvGrpSpPr>
        <p:grpSpPr bwMode="auto">
          <a:xfrm>
            <a:off x="1696124" y="575097"/>
            <a:ext cx="9367008" cy="3729795"/>
            <a:chOff x="1642524" y="1935213"/>
            <a:chExt cx="9248398" cy="2513993"/>
          </a:xfrm>
        </p:grpSpPr>
        <p:grpSp>
          <p:nvGrpSpPr>
            <p:cNvPr id="11277" name="Группа 5"/>
            <p:cNvGrpSpPr>
              <a:grpSpLocks/>
            </p:cNvGrpSpPr>
            <p:nvPr/>
          </p:nvGrpSpPr>
          <p:grpSpPr bwMode="auto">
            <a:xfrm>
              <a:off x="1642524" y="3348374"/>
              <a:ext cx="2603394" cy="1077010"/>
              <a:chOff x="3697812" y="1255495"/>
              <a:chExt cx="2508018" cy="1077010"/>
            </a:xfrm>
          </p:grpSpPr>
          <p:sp>
            <p:nvSpPr>
              <p:cNvPr id="11291" name="TextBox 19"/>
              <p:cNvSpPr txBox="1">
                <a:spLocks noChangeArrowheads="1"/>
              </p:cNvSpPr>
              <p:nvPr/>
            </p:nvSpPr>
            <p:spPr bwMode="auto">
              <a:xfrm>
                <a:off x="4134881" y="1255495"/>
                <a:ext cx="1724766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«Как </a:t>
                </a:r>
              </a:p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узнать?»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697812" y="1255760"/>
                <a:ext cx="2508018" cy="1076745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8" name="Группа 6"/>
            <p:cNvGrpSpPr>
              <a:grpSpLocks/>
            </p:cNvGrpSpPr>
            <p:nvPr/>
          </p:nvGrpSpPr>
          <p:grpSpPr bwMode="auto">
            <a:xfrm>
              <a:off x="4803107" y="3361345"/>
              <a:ext cx="2970092" cy="1087861"/>
              <a:chOff x="3590362" y="1268466"/>
              <a:chExt cx="2527905" cy="1087861"/>
            </a:xfrm>
          </p:grpSpPr>
          <p:sp>
            <p:nvSpPr>
              <p:cNvPr id="11289" name="TextBox 17"/>
              <p:cNvSpPr txBox="1">
                <a:spLocks noChangeArrowheads="1"/>
              </p:cNvSpPr>
              <p:nvPr/>
            </p:nvSpPr>
            <p:spPr bwMode="auto">
              <a:xfrm>
                <a:off x="3877858" y="1269124"/>
                <a:ext cx="1953523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«Попробуй </a:t>
                </a:r>
              </a:p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объяснить»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590362" y="1268466"/>
                <a:ext cx="2527905" cy="1087861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9" name="Группа 7"/>
            <p:cNvGrpSpPr>
              <a:grpSpLocks/>
            </p:cNvGrpSpPr>
            <p:nvPr/>
          </p:nvGrpSpPr>
          <p:grpSpPr bwMode="auto">
            <a:xfrm>
              <a:off x="8311339" y="3351816"/>
              <a:ext cx="2579583" cy="1087861"/>
              <a:chOff x="3021376" y="1268908"/>
              <a:chExt cx="2029458" cy="1087861"/>
            </a:xfrm>
          </p:grpSpPr>
          <p:sp>
            <p:nvSpPr>
              <p:cNvPr id="11287" name="TextBox 15"/>
              <p:cNvSpPr txBox="1">
                <a:spLocks noChangeArrowheads="1"/>
              </p:cNvSpPr>
              <p:nvPr/>
            </p:nvSpPr>
            <p:spPr bwMode="auto">
              <a:xfrm>
                <a:off x="3390117" y="1411142"/>
                <a:ext cx="1439671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«Сделай </a:t>
                </a:r>
              </a:p>
              <a:p>
                <a:pPr algn="ctr" eaLnBrk="1" hangingPunct="1"/>
                <a:r>
                  <a:rPr lang="ru-RU" altLang="ru-RU" sz="3200" b="1" dirty="0">
                    <a:latin typeface="Times New Roman" pitchFamily="18" charset="0"/>
                    <a:cs typeface="Times New Roman" pitchFamily="18" charset="0"/>
                  </a:rPr>
                  <a:t>вывод»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021376" y="1268908"/>
                <a:ext cx="2029458" cy="1087861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0" name="Группа 8"/>
            <p:cNvGrpSpPr>
              <a:grpSpLocks/>
            </p:cNvGrpSpPr>
            <p:nvPr/>
          </p:nvGrpSpPr>
          <p:grpSpPr bwMode="auto">
            <a:xfrm>
              <a:off x="2991844" y="1935213"/>
              <a:ext cx="6608493" cy="1416603"/>
              <a:chOff x="2991844" y="1935213"/>
              <a:chExt cx="6608493" cy="1416603"/>
            </a:xfrm>
          </p:grpSpPr>
          <p:grpSp>
            <p:nvGrpSpPr>
              <p:cNvPr id="11281" name="Группа 9"/>
              <p:cNvGrpSpPr>
                <a:grpSpLocks/>
              </p:cNvGrpSpPr>
              <p:nvPr/>
            </p:nvGrpSpPr>
            <p:grpSpPr bwMode="auto">
              <a:xfrm>
                <a:off x="4625315" y="1935213"/>
                <a:ext cx="3216144" cy="941755"/>
                <a:chOff x="4676758" y="1620474"/>
                <a:chExt cx="3216144" cy="941755"/>
              </a:xfrm>
            </p:grpSpPr>
            <p:sp>
              <p:nvSpPr>
                <p:cNvPr id="1128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720050" y="1798934"/>
                  <a:ext cx="3129071" cy="435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ru-RU" altLang="ru-RU" sz="3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Типы заданий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676758" y="1620474"/>
                  <a:ext cx="3216144" cy="941755"/>
                </a:xfrm>
                <a:prstGeom prst="rect">
                  <a:avLst/>
                </a:prstGeom>
                <a:noFill/>
                <a:ln w="38100">
                  <a:solidFill>
                    <a:srgbClr val="800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2991844" y="2876968"/>
                <a:ext cx="1633471" cy="470083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endCxn id="17" idx="0"/>
              </p:cNvCxnSpPr>
              <p:nvPr/>
            </p:nvCxnSpPr>
            <p:spPr>
              <a:xfrm>
                <a:off x="7841459" y="2876968"/>
                <a:ext cx="1758878" cy="474848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>
                <a:stCxn id="15" idx="2"/>
              </p:cNvCxnSpPr>
              <p:nvPr/>
            </p:nvCxnSpPr>
            <p:spPr>
              <a:xfrm flipH="1">
                <a:off x="6233387" y="2876968"/>
                <a:ext cx="0" cy="470083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68" name="TextBox 19"/>
          <p:cNvSpPr txBox="1">
            <a:spLocks noChangeArrowheads="1"/>
          </p:cNvSpPr>
          <p:nvPr/>
        </p:nvSpPr>
        <p:spPr bwMode="auto">
          <a:xfrm>
            <a:off x="1766888" y="4892675"/>
            <a:ext cx="2678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применение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методов познания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57363" y="4892675"/>
            <a:ext cx="2603500" cy="1200150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5022850" y="4935538"/>
            <a:ext cx="26939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объяснение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явлений и фактов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962525" y="4894263"/>
            <a:ext cx="2960688" cy="1201737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8216900" y="4881563"/>
            <a:ext cx="356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формулировать выводы</a:t>
            </a:r>
          </a:p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основе данных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296275" y="4881563"/>
            <a:ext cx="3386138" cy="1614487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>
            <a:off x="3105944" y="4361948"/>
            <a:ext cx="12700" cy="43656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flipH="1">
            <a:off x="6431881" y="4378806"/>
            <a:ext cx="11112" cy="436562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H="1">
            <a:off x="9829800" y="4361947"/>
            <a:ext cx="11113" cy="43656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{EFE53B39-A263-F441-A0E3-FA11918B33EC}tf10001120</Template>
  <TotalTime>345</TotalTime>
  <Words>810</Words>
  <Application>Microsoft Macintosh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Arial,Bold</vt:lpstr>
      <vt:lpstr>Arial,BoldItalic</vt:lpstr>
      <vt:lpstr>Arial,Italic</vt:lpstr>
      <vt:lpstr>Calibri</vt:lpstr>
      <vt:lpstr>Calibri,Bold</vt:lpstr>
      <vt:lpstr>Calibri,BoldItalic</vt:lpstr>
      <vt:lpstr>Corbel</vt:lpstr>
      <vt:lpstr>Gill Sans MT</vt:lpstr>
      <vt:lpstr>Times New Roman</vt:lpstr>
      <vt:lpstr>Посылка</vt:lpstr>
      <vt:lpstr>Естественнонаучная грамотность</vt:lpstr>
      <vt:lpstr>Презентация PowerPoint</vt:lpstr>
      <vt:lpstr>Почему необходимо формировать функциональную грамотность у школьников? </vt:lpstr>
      <vt:lpstr>Презентация PowerPoint</vt:lpstr>
      <vt:lpstr>Уровни  естественно-научной грамотности</vt:lpstr>
      <vt:lpstr>Уровни  естественно-научной грамотности</vt:lpstr>
      <vt:lpstr>Формализм знаний </vt:lpstr>
      <vt:lpstr>  Формируем функциональную грамотность  Эффективные педагогические практики </vt:lpstr>
      <vt:lpstr>Презентация PowerPoint</vt:lpstr>
      <vt:lpstr>Презентация PowerPoint</vt:lpstr>
      <vt:lpstr>Текст  «Водоросли Байкала»</vt:lpstr>
      <vt:lpstr>Презентация PowerPoint</vt:lpstr>
      <vt:lpstr>Примеры заданий</vt:lpstr>
      <vt:lpstr>Презентация PowerPoint</vt:lpstr>
      <vt:lpstr>Презентация PowerPoint</vt:lpstr>
      <vt:lpstr>Презентация PowerPoint</vt:lpstr>
      <vt:lpstr>Учебные задания / ситуации 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Microsoft Office User</dc:creator>
  <cp:lastModifiedBy>Microsoft Office User</cp:lastModifiedBy>
  <cp:revision>10</cp:revision>
  <dcterms:created xsi:type="dcterms:W3CDTF">2023-10-23T16:40:39Z</dcterms:created>
  <dcterms:modified xsi:type="dcterms:W3CDTF">2023-10-29T16:47:04Z</dcterms:modified>
</cp:coreProperties>
</file>