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64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051720" y="1563638"/>
            <a:ext cx="51700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Arial Narrow" pitchFamily="34" charset="0"/>
                <a:ea typeface="Verdana" pitchFamily="34" charset="0"/>
                <a:cs typeface="Verdana" pitchFamily="34" charset="0"/>
              </a:rPr>
              <a:t>Профессиональный</a:t>
            </a:r>
          </a:p>
          <a:p>
            <a:pPr algn="ctr"/>
            <a:r>
              <a:rPr lang="ru-RU" sz="4800" dirty="0" smtClean="0">
                <a:latin typeface="Arial Narrow" pitchFamily="34" charset="0"/>
                <a:ea typeface="Verdana" pitchFamily="34" charset="0"/>
                <a:cs typeface="Verdana" pitchFamily="34" charset="0"/>
              </a:rPr>
              <a:t> рост учителя</a:t>
            </a:r>
            <a:endParaRPr lang="ru-RU" sz="4800" dirty="0">
              <a:latin typeface="Arial Narrow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6056" y="3579862"/>
            <a:ext cx="34275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Сафиуллина Ольга Александровна, 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учитель высшей категории 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МБОУ «Лицей Крымской весны»</a:t>
            </a:r>
            <a:endParaRPr lang="ru-RU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059582"/>
            <a:ext cx="8748464" cy="3125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059582"/>
            <a:ext cx="8568952" cy="2509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131590"/>
            <a:ext cx="2147689" cy="2134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339502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 Narrow" pitchFamily="34" charset="0"/>
              </a:rPr>
              <a:t>Современное образование на основе технологий </a:t>
            </a:r>
            <a:r>
              <a:rPr lang="ru-RU" sz="2000" b="1" dirty="0" err="1" smtClean="0">
                <a:latin typeface="Arial Narrow" pitchFamily="34" charset="0"/>
              </a:rPr>
              <a:t>Яндекс</a:t>
            </a:r>
            <a:r>
              <a:rPr lang="ru-RU" sz="2000" b="1" dirty="0" smtClean="0">
                <a:latin typeface="Arial Narrow" pitchFamily="34" charset="0"/>
              </a:rPr>
              <a:t> Учебника</a:t>
            </a:r>
            <a:endParaRPr lang="ru-RU" sz="2000" b="1" dirty="0">
              <a:latin typeface="Arial Narrow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140589"/>
            <a:ext cx="61926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 Narrow" pitchFamily="34" charset="0"/>
              </a:rPr>
              <a:t>- удобный инструмент для подготовки к уроку, проведения контрольных и самостоятельных работ;</a:t>
            </a:r>
          </a:p>
          <a:p>
            <a:pPr algn="just"/>
            <a:r>
              <a:rPr lang="ru-RU" dirty="0" smtClean="0">
                <a:latin typeface="Arial Narrow" pitchFamily="34" charset="0"/>
              </a:rPr>
              <a:t>-  аналитические инструменты для наблюдения за результатами и прогрессом каждого ученика;</a:t>
            </a:r>
          </a:p>
          <a:p>
            <a:pPr algn="just"/>
            <a:r>
              <a:rPr lang="ru-RU" dirty="0" smtClean="0">
                <a:latin typeface="Arial Narrow" pitchFamily="34" charset="0"/>
              </a:rPr>
              <a:t>- экономия времени на подготовку к урокам и проверку выполненных заданий;</a:t>
            </a:r>
          </a:p>
          <a:p>
            <a:pPr algn="just"/>
            <a:r>
              <a:rPr lang="ru-RU" dirty="0" smtClean="0">
                <a:latin typeface="Arial Narrow" pitchFamily="34" charset="0"/>
              </a:rPr>
              <a:t>- автоматизированная проверка домашних работ.</a:t>
            </a:r>
            <a:endParaRPr lang="ru-RU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67494"/>
            <a:ext cx="9144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67494"/>
            <a:ext cx="9144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67544" y="339502"/>
            <a:ext cx="6912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 Narrow" pitchFamily="34" charset="0"/>
              </a:rPr>
              <a:t>Всероссийская олимпиада для учителей информатики «ПРО-IT»</a:t>
            </a:r>
            <a:endParaRPr lang="ru-RU" sz="2000" b="1" dirty="0">
              <a:latin typeface="Arial Narrow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131590"/>
            <a:ext cx="2040577" cy="197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95536" y="3651870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Организатором олимпиад выступает Академия </a:t>
            </a:r>
            <a:r>
              <a:rPr lang="ru-RU" dirty="0" err="1" smtClean="0">
                <a:solidFill>
                  <a:schemeClr val="bg1"/>
                </a:solidFill>
                <a:latin typeface="Arial Narrow" pitchFamily="34" charset="0"/>
              </a:rPr>
              <a:t>Минпросвещения</a:t>
            </a:r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 России совместно с сервисом «</a:t>
            </a:r>
            <a:r>
              <a:rPr lang="ru-RU" dirty="0" err="1" smtClean="0">
                <a:solidFill>
                  <a:schemeClr val="bg1"/>
                </a:solidFill>
                <a:latin typeface="Arial Narrow" pitchFamily="34" charset="0"/>
              </a:rPr>
              <a:t>Яндекс.Учебник</a:t>
            </a:r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».</a:t>
            </a:r>
            <a:endParaRPr lang="ru-RU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1419622"/>
            <a:ext cx="36182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latin typeface="Arial Narrow" pitchFamily="34" charset="0"/>
              </a:rPr>
              <a:t>Дистанционный(март)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Arial Narrow" pitchFamily="34" charset="0"/>
              </a:rPr>
              <a:t>Очный региональный(апрель)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Arial Narrow" pitchFamily="34" charset="0"/>
              </a:rPr>
              <a:t>Финальный этап в Москве(май)</a:t>
            </a:r>
            <a:endParaRPr lang="ru-RU" sz="2000" dirty="0">
              <a:latin typeface="Arial Narrow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291830"/>
            <a:ext cx="708501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67544" y="339502"/>
            <a:ext cx="6912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 Narrow" pitchFamily="34" charset="0"/>
              </a:rPr>
              <a:t>Кадровый резерв учителей информатики</a:t>
            </a:r>
            <a:endParaRPr lang="ru-RU" sz="2000" b="1" dirty="0"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79862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Бесплатная программа поддержки и профессионального развития школьных учителей </a:t>
            </a:r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информатики</a:t>
            </a:r>
            <a:endParaRPr lang="ru-RU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4083918"/>
            <a:ext cx="2952328" cy="473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059582"/>
            <a:ext cx="211750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8"/>
          <p:cNvSpPr/>
          <p:nvPr/>
        </p:nvSpPr>
        <p:spPr>
          <a:xfrm>
            <a:off x="539552" y="1203598"/>
            <a:ext cx="1728192" cy="864096"/>
          </a:xfrm>
          <a:prstGeom prst="roundRect">
            <a:avLst/>
          </a:prstGeom>
          <a:ln>
            <a:solidFill>
              <a:srgbClr val="F796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latin typeface="Arial Narrow" pitchFamily="34" charset="0"/>
              </a:rPr>
              <a:t>принять участие в профессиональных конкурсах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43808" y="1203598"/>
            <a:ext cx="1440160" cy="936104"/>
          </a:xfrm>
          <a:prstGeom prst="roundRect">
            <a:avLst/>
          </a:prstGeom>
          <a:ln>
            <a:solidFill>
              <a:srgbClr val="F796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 Narrow" pitchFamily="34" charset="0"/>
              </a:rPr>
              <a:t>освоить эффективные методики преподавания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4008" y="1203598"/>
            <a:ext cx="2088232" cy="792088"/>
          </a:xfrm>
          <a:prstGeom prst="roundRect">
            <a:avLst/>
          </a:prstGeom>
          <a:ln>
            <a:solidFill>
              <a:srgbClr val="F796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latin typeface="Arial Narrow" pitchFamily="34" charset="0"/>
              </a:rPr>
              <a:t>принять участие в программе наставничества </a:t>
            </a:r>
            <a:r>
              <a:rPr lang="ru-RU" sz="1400" dirty="0" err="1" smtClean="0">
                <a:latin typeface="Arial Narrow" pitchFamily="34" charset="0"/>
              </a:rPr>
              <a:t>Яндекса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44008" y="2283718"/>
            <a:ext cx="2088232" cy="792088"/>
          </a:xfrm>
          <a:prstGeom prst="roundRect">
            <a:avLst/>
          </a:prstGeom>
          <a:ln>
            <a:solidFill>
              <a:srgbClr val="F796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latin typeface="Arial Narrow" pitchFamily="34" charset="0"/>
              </a:rPr>
              <a:t>апробировать использование </a:t>
            </a:r>
            <a:r>
              <a:rPr lang="ru-RU" sz="1400" dirty="0" err="1" smtClean="0">
                <a:latin typeface="Arial Narrow" pitchFamily="34" charset="0"/>
              </a:rPr>
              <a:t>нейросети</a:t>
            </a:r>
            <a:r>
              <a:rPr lang="ru-RU" sz="1400" dirty="0" smtClean="0">
                <a:latin typeface="Arial Narrow" pitchFamily="34" charset="0"/>
              </a:rPr>
              <a:t> </a:t>
            </a:r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 smtClean="0">
                <a:latin typeface="Arial Narrow" pitchFamily="34" charset="0"/>
              </a:rPr>
              <a:t>педагогической практике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9552" y="2283718"/>
            <a:ext cx="1728192" cy="864096"/>
          </a:xfrm>
          <a:prstGeom prst="roundRect">
            <a:avLst/>
          </a:prstGeom>
          <a:ln>
            <a:solidFill>
              <a:srgbClr val="F796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latin typeface="Arial Narrow" pitchFamily="34" charset="0"/>
              </a:rPr>
              <a:t>получить грант на реализацию образовательного проекта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55776" y="2283718"/>
            <a:ext cx="1872208" cy="864096"/>
          </a:xfrm>
          <a:prstGeom prst="roundRect">
            <a:avLst/>
          </a:prstGeom>
          <a:ln>
            <a:solidFill>
              <a:srgbClr val="F796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smtClean="0">
                <a:latin typeface="Arial Narrow" pitchFamily="34" charset="0"/>
              </a:rPr>
              <a:t>пройти очную стажировку в главном офисе </a:t>
            </a:r>
            <a:r>
              <a:rPr lang="ru-RU" sz="1400" dirty="0" err="1" smtClean="0">
                <a:latin typeface="Arial Narrow" pitchFamily="34" charset="0"/>
              </a:rPr>
              <a:t>Яндекса</a:t>
            </a:r>
            <a:endParaRPr lang="ru-RU" sz="1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131590"/>
            <a:ext cx="2043601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67544" y="339502"/>
            <a:ext cx="6912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 Narrow" pitchFamily="34" charset="0"/>
              </a:rPr>
              <a:t>Цифровая экосистема ДПО </a:t>
            </a:r>
            <a:r>
              <a:rPr lang="ru-RU" sz="2000" b="1" dirty="0" smtClean="0">
                <a:latin typeface="Arial Narrow" pitchFamily="34" charset="0"/>
              </a:rPr>
              <a:t>от Академии </a:t>
            </a:r>
            <a:r>
              <a:rPr lang="ru-RU" sz="2000" b="1" dirty="0" err="1" smtClean="0">
                <a:latin typeface="Arial Narrow" pitchFamily="34" charset="0"/>
              </a:rPr>
              <a:t>Минпросвещения</a:t>
            </a:r>
            <a:r>
              <a:rPr lang="ru-RU" sz="2000" b="1" dirty="0" smtClean="0">
                <a:latin typeface="Arial Narrow" pitchFamily="34" charset="0"/>
              </a:rPr>
              <a:t> РФ</a:t>
            </a:r>
            <a:endParaRPr lang="ru-RU" sz="2000" b="1" dirty="0"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203598"/>
            <a:ext cx="59046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Использование </a:t>
            </a:r>
            <a:r>
              <a:rPr lang="ru-RU" dirty="0" smtClean="0">
                <a:latin typeface="Arial Narrow" pitchFamily="34" charset="0"/>
              </a:rPr>
              <a:t>библиотеки цифрового образовательного </a:t>
            </a:r>
            <a:r>
              <a:rPr lang="ru-RU" dirty="0" err="1" smtClean="0">
                <a:latin typeface="Arial Narrow" pitchFamily="34" charset="0"/>
              </a:rPr>
              <a:t>контента</a:t>
            </a:r>
            <a:r>
              <a:rPr lang="ru-RU" dirty="0" smtClean="0">
                <a:latin typeface="Arial Narrow" pitchFamily="34" charset="0"/>
              </a:rPr>
              <a:t> в учебной </a:t>
            </a:r>
            <a:r>
              <a:rPr lang="ru-RU" dirty="0" smtClean="0">
                <a:latin typeface="Arial Narrow" pitchFamily="34" charset="0"/>
              </a:rPr>
              <a:t>деятельности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Проектирование </a:t>
            </a:r>
            <a:r>
              <a:rPr lang="ru-RU" dirty="0" smtClean="0">
                <a:latin typeface="Arial Narrow" pitchFamily="34" charset="0"/>
              </a:rPr>
              <a:t>и реализация воспитательного процесса в работе классного </a:t>
            </a:r>
            <a:r>
              <a:rPr lang="ru-RU" dirty="0" smtClean="0">
                <a:latin typeface="Arial Narrow" pitchFamily="34" charset="0"/>
              </a:rPr>
              <a:t>руководителя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</a:t>
            </a:r>
            <a:r>
              <a:rPr lang="ru-RU" dirty="0" smtClean="0">
                <a:latin typeface="Arial Narrow" pitchFamily="34" charset="0"/>
              </a:rPr>
              <a:t>Реализация </a:t>
            </a:r>
            <a:r>
              <a:rPr lang="ru-RU" dirty="0" smtClean="0">
                <a:latin typeface="Arial Narrow" pitchFamily="34" charset="0"/>
              </a:rPr>
              <a:t>требований обновленных ФГОС ООО, ФГОС СОО в работе учителя (информатика)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579862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Arial Narrow" pitchFamily="34" charset="0"/>
              </a:rPr>
              <a:t>Онлайн</a:t>
            </a:r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 портал предназначен для повышения квалификации педагогических работников</a:t>
            </a:r>
            <a:endParaRPr lang="ru-RU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3939902"/>
            <a:ext cx="22955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059582"/>
            <a:ext cx="2127757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67544" y="339502"/>
            <a:ext cx="6912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Arial Narrow" pitchFamily="34" charset="0"/>
              </a:rPr>
              <a:t>Онлайн</a:t>
            </a:r>
            <a:r>
              <a:rPr lang="ru-RU" sz="2000" b="1" dirty="0" err="1" smtClean="0">
                <a:latin typeface="Arial Narrow" pitchFamily="34" charset="0"/>
              </a:rPr>
              <a:t>-курсы</a:t>
            </a:r>
            <a:r>
              <a:rPr lang="ru-RU" sz="2000" b="1" dirty="0" smtClean="0">
                <a:latin typeface="Arial Narrow" pitchFamily="34" charset="0"/>
              </a:rPr>
              <a:t> Образовательного центра Сириус</a:t>
            </a:r>
            <a:endParaRPr lang="ru-RU" sz="2000" b="1" dirty="0">
              <a:latin typeface="Arial Narrow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4155926"/>
            <a:ext cx="17811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627784" y="3579862"/>
            <a:ext cx="60486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Arial Narrow" pitchFamily="34" charset="0"/>
              </a:rPr>
              <a:t>Сириус.Курсы</a:t>
            </a:r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 – это </a:t>
            </a:r>
            <a:r>
              <a:rPr lang="ru-RU" dirty="0" err="1" smtClean="0">
                <a:solidFill>
                  <a:schemeClr val="bg1"/>
                </a:solidFill>
                <a:latin typeface="Arial Narrow" pitchFamily="34" charset="0"/>
              </a:rPr>
              <a:t>онлайн</a:t>
            </a:r>
            <a:r>
              <a:rPr lang="ru-RU" dirty="0" err="1" smtClean="0">
                <a:solidFill>
                  <a:schemeClr val="bg1"/>
                </a:solidFill>
                <a:latin typeface="Arial Narrow" pitchFamily="34" charset="0"/>
              </a:rPr>
              <a:t>-</a:t>
            </a:r>
            <a:r>
              <a:rPr lang="ru-RU" dirty="0" err="1" smtClean="0">
                <a:solidFill>
                  <a:schemeClr val="bg1"/>
                </a:solidFill>
                <a:latin typeface="Arial Narrow" pitchFamily="34" charset="0"/>
              </a:rPr>
              <a:t>школа</a:t>
            </a:r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 дополнительного образования.</a:t>
            </a:r>
          </a:p>
          <a:p>
            <a:endParaRPr lang="ru-RU" dirty="0" smtClean="0">
              <a:solidFill>
                <a:schemeClr val="bg1"/>
              </a:solidFill>
              <a:latin typeface="Arial Narrow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 Narrow" pitchFamily="34" charset="0"/>
              </a:rPr>
              <a:t>Календарь дистанционных курсов 2023</a:t>
            </a:r>
            <a:endParaRPr lang="ru-RU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1203598"/>
            <a:ext cx="59046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Знакомство со школьным этапом всероссийской олимпиады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Введение </a:t>
            </a:r>
            <a:r>
              <a:rPr lang="ru-RU" dirty="0" smtClean="0">
                <a:latin typeface="Arial Narrow" pitchFamily="34" charset="0"/>
              </a:rPr>
              <a:t>в программирование на языке Python.</a:t>
            </a:r>
            <a:endParaRPr lang="ru-RU" dirty="0" smtClean="0">
              <a:latin typeface="Arial Narrow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Введение </a:t>
            </a:r>
            <a:r>
              <a:rPr lang="ru-RU" dirty="0" smtClean="0">
                <a:latin typeface="Arial Narrow" pitchFamily="34" charset="0"/>
              </a:rPr>
              <a:t>в алгоритмы: реализация на языке Python</a:t>
            </a:r>
            <a:r>
              <a:rPr lang="ru-RU" dirty="0" smtClean="0">
                <a:latin typeface="Arial Narrow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Введение </a:t>
            </a:r>
            <a:r>
              <a:rPr lang="ru-RU" dirty="0" smtClean="0">
                <a:latin typeface="Arial Narrow" pitchFamily="34" charset="0"/>
              </a:rPr>
              <a:t>в машинное обучение. </a:t>
            </a:r>
            <a:endParaRPr lang="ru-RU" dirty="0" smtClean="0">
              <a:latin typeface="Arial Narrow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ru-RU" dirty="0"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435846"/>
            <a:ext cx="1243567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трелка влево 10"/>
          <p:cNvSpPr/>
          <p:nvPr/>
        </p:nvSpPr>
        <p:spPr>
          <a:xfrm>
            <a:off x="2195736" y="4227934"/>
            <a:ext cx="432048" cy="216024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939902"/>
            <a:ext cx="24860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67544" y="339502"/>
            <a:ext cx="6912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 Narrow" pitchFamily="34" charset="0"/>
              </a:rPr>
              <a:t>Библиотека цифрового </a:t>
            </a:r>
            <a:r>
              <a:rPr lang="ru-RU" sz="2000" b="1" dirty="0" smtClean="0">
                <a:latin typeface="Arial Narrow" pitchFamily="34" charset="0"/>
              </a:rPr>
              <a:t>образовательного </a:t>
            </a:r>
            <a:r>
              <a:rPr lang="ru-RU" sz="2000" b="1" dirty="0" err="1" smtClean="0">
                <a:latin typeface="Arial Narrow" pitchFamily="34" charset="0"/>
              </a:rPr>
              <a:t>контента</a:t>
            </a:r>
            <a:r>
              <a:rPr lang="ru-RU" sz="2000" b="1" dirty="0" smtClean="0">
                <a:latin typeface="Arial Narrow" pitchFamily="34" charset="0"/>
              </a:rPr>
              <a:t> </a:t>
            </a:r>
            <a:endParaRPr lang="ru-RU" sz="2000" b="1" dirty="0">
              <a:latin typeface="Arial Narrow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131590"/>
            <a:ext cx="2088232" cy="204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467544" y="1203598"/>
            <a:ext cx="59046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</a:t>
            </a:r>
            <a:r>
              <a:rPr lang="ru-RU" dirty="0" smtClean="0">
                <a:latin typeface="Arial Narrow" pitchFamily="34" charset="0"/>
              </a:rPr>
              <a:t>масштабная база знаний, созданная по всем предметам и темам школьной </a:t>
            </a:r>
            <a:r>
              <a:rPr lang="ru-RU" dirty="0" smtClean="0">
                <a:latin typeface="Arial Narrow" pitchFamily="34" charset="0"/>
              </a:rPr>
              <a:t>программы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</a:t>
            </a:r>
            <a:r>
              <a:rPr lang="ru-RU" dirty="0" smtClean="0">
                <a:latin typeface="Arial Narrow" pitchFamily="34" charset="0"/>
              </a:rPr>
              <a:t>соответствует ФГОС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содержится </a:t>
            </a:r>
            <a:r>
              <a:rPr lang="ru-RU" dirty="0" smtClean="0">
                <a:latin typeface="Arial Narrow" pitchFamily="34" charset="0"/>
              </a:rPr>
              <a:t>более 50 типов электронных образовательных </a:t>
            </a:r>
            <a:r>
              <a:rPr lang="ru-RU" dirty="0" smtClean="0">
                <a:latin typeface="Arial Narrow" pitchFamily="34" charset="0"/>
              </a:rPr>
              <a:t>материалов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Arial Narrow" pitchFamily="34" charset="0"/>
              </a:rPr>
              <a:t> помогает оптимизировать множество рутинных процессов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059582"/>
            <a:ext cx="8100392" cy="3372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0" y="0"/>
            <a:ext cx="9114730" cy="5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987574"/>
            <a:ext cx="8732968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191</Words>
  <Application>Microsoft Office PowerPoint</Application>
  <PresentationFormat>Экран (16:9)</PresentationFormat>
  <Paragraphs>41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10</cp:revision>
  <dcterms:created xsi:type="dcterms:W3CDTF">2023-10-14T20:58:23Z</dcterms:created>
  <dcterms:modified xsi:type="dcterms:W3CDTF">2023-10-15T15:35:15Z</dcterms:modified>
</cp:coreProperties>
</file>